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85090" r:id="rId2"/>
    <p:sldMasterId id="2147485179" r:id="rId3"/>
  </p:sldMasterIdLst>
  <p:notesMasterIdLst>
    <p:notesMasterId r:id="rId53"/>
  </p:notesMasterIdLst>
  <p:handoutMasterIdLst>
    <p:handoutMasterId r:id="rId54"/>
  </p:handoutMasterIdLst>
  <p:sldIdLst>
    <p:sldId id="267" r:id="rId4"/>
    <p:sldId id="5019" r:id="rId5"/>
    <p:sldId id="5052" r:id="rId6"/>
    <p:sldId id="5053" r:id="rId7"/>
    <p:sldId id="5054" r:id="rId8"/>
    <p:sldId id="5055" r:id="rId9"/>
    <p:sldId id="5132" r:id="rId10"/>
    <p:sldId id="5154" r:id="rId11"/>
    <p:sldId id="5058" r:id="rId12"/>
    <p:sldId id="5059" r:id="rId13"/>
    <p:sldId id="5060" r:id="rId14"/>
    <p:sldId id="5155" r:id="rId15"/>
    <p:sldId id="5156" r:id="rId16"/>
    <p:sldId id="5157" r:id="rId17"/>
    <p:sldId id="5158" r:id="rId18"/>
    <p:sldId id="5159" r:id="rId19"/>
    <p:sldId id="5160" r:id="rId20"/>
    <p:sldId id="5161" r:id="rId21"/>
    <p:sldId id="5162" r:id="rId22"/>
    <p:sldId id="5163" r:id="rId23"/>
    <p:sldId id="5164" r:id="rId24"/>
    <p:sldId id="5165" r:id="rId25"/>
    <p:sldId id="5166" r:id="rId26"/>
    <p:sldId id="5167" r:id="rId27"/>
    <p:sldId id="5168" r:id="rId28"/>
    <p:sldId id="5169" r:id="rId29"/>
    <p:sldId id="5170" r:id="rId30"/>
    <p:sldId id="5171" r:id="rId31"/>
    <p:sldId id="5174" r:id="rId32"/>
    <p:sldId id="5175" r:id="rId33"/>
    <p:sldId id="5176" r:id="rId34"/>
    <p:sldId id="5177" r:id="rId35"/>
    <p:sldId id="5178" r:id="rId36"/>
    <p:sldId id="5179" r:id="rId37"/>
    <p:sldId id="5180" r:id="rId38"/>
    <p:sldId id="5181" r:id="rId39"/>
    <p:sldId id="5182" r:id="rId40"/>
    <p:sldId id="5183" r:id="rId41"/>
    <p:sldId id="5184" r:id="rId42"/>
    <p:sldId id="5185" r:id="rId43"/>
    <p:sldId id="5186" r:id="rId44"/>
    <p:sldId id="5187" r:id="rId45"/>
    <p:sldId id="5188" r:id="rId46"/>
    <p:sldId id="5189" r:id="rId47"/>
    <p:sldId id="5190" r:id="rId48"/>
    <p:sldId id="5172" r:id="rId49"/>
    <p:sldId id="5173" r:id="rId50"/>
    <p:sldId id="2688" r:id="rId51"/>
    <p:sldId id="2262" r:id="rId5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3D6C8F38-FBF1-4AF2-8D93-65F5E7DA31EF}">
          <p14:sldIdLst>
            <p14:sldId id="267"/>
            <p14:sldId id="5019"/>
            <p14:sldId id="5052"/>
            <p14:sldId id="5053"/>
            <p14:sldId id="5054"/>
            <p14:sldId id="5055"/>
            <p14:sldId id="5132"/>
            <p14:sldId id="5154"/>
            <p14:sldId id="5058"/>
            <p14:sldId id="5059"/>
            <p14:sldId id="5060"/>
            <p14:sldId id="5155"/>
            <p14:sldId id="5156"/>
            <p14:sldId id="5157"/>
            <p14:sldId id="5158"/>
            <p14:sldId id="5159"/>
            <p14:sldId id="5160"/>
            <p14:sldId id="5161"/>
            <p14:sldId id="5162"/>
            <p14:sldId id="5163"/>
            <p14:sldId id="5164"/>
            <p14:sldId id="5165"/>
            <p14:sldId id="5166"/>
            <p14:sldId id="5167"/>
            <p14:sldId id="5168"/>
            <p14:sldId id="5169"/>
            <p14:sldId id="5170"/>
            <p14:sldId id="5171"/>
            <p14:sldId id="5174"/>
            <p14:sldId id="5175"/>
            <p14:sldId id="5176"/>
            <p14:sldId id="5177"/>
            <p14:sldId id="5178"/>
            <p14:sldId id="5179"/>
            <p14:sldId id="5180"/>
            <p14:sldId id="5181"/>
            <p14:sldId id="5182"/>
            <p14:sldId id="5183"/>
            <p14:sldId id="5184"/>
            <p14:sldId id="5185"/>
            <p14:sldId id="5186"/>
            <p14:sldId id="5187"/>
            <p14:sldId id="5188"/>
            <p14:sldId id="5189"/>
            <p14:sldId id="5190"/>
            <p14:sldId id="5172"/>
            <p14:sldId id="5173"/>
          </p14:sldIdLst>
        </p14:section>
        <p14:section name="Sección predeterminada" id="{31B55E61-4BCD-4A0F-86C3-2087197087EC}">
          <p14:sldIdLst>
            <p14:sldId id="2688"/>
            <p14:sldId id="2262"/>
          </p14:sldIdLst>
        </p14:section>
      </p14:sectionLst>
    </p:ext>
    <p:ext uri="{EFAFB233-063F-42B5-8137-9DF3F51BA10A}">
      <p15:sldGuideLst xmlns:p15="http://schemas.microsoft.com/office/powerpoint/2012/main">
        <p15:guide id="1" orient="horz" pos="1185" userDrawn="1">
          <p15:clr>
            <a:srgbClr val="A4A3A4"/>
          </p15:clr>
        </p15:guide>
        <p15:guide id="2" pos="38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extLst>
      <p:ext uri="{19B8F6BF-5375-455C-9EA6-DF929625EA0E}">
        <p15:presenceInfo xmlns:p15="http://schemas.microsoft.com/office/powerpoint/2012/main" userId="S-1-5-21-562048003-884061915-500374799-19867" providerId="AD"/>
      </p:ext>
    </p:extLst>
  </p:cmAuthor>
  <p:cmAuthor id="2" name="CONSULTA SIPROT" initials="CS" lastIdx="2" clrIdx="1">
    <p:extLst>
      <p:ext uri="{19B8F6BF-5375-455C-9EA6-DF929625EA0E}">
        <p15:presenceInfo xmlns:p15="http://schemas.microsoft.com/office/powerpoint/2012/main" userId="S-1-5-21-562048003-884061915-500374799-1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6AA"/>
    <a:srgbClr val="0099FF"/>
    <a:srgbClr val="F87E00"/>
    <a:srgbClr val="499ADE"/>
    <a:srgbClr val="2949CA"/>
    <a:srgbClr val="2E5989"/>
    <a:srgbClr val="264890"/>
    <a:srgbClr val="16528E"/>
    <a:srgbClr val="1C3C87"/>
    <a:srgbClr val="4EF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2" autoAdjust="0"/>
    <p:restoredTop sz="87917" autoAdjust="0"/>
  </p:normalViewPr>
  <p:slideViewPr>
    <p:cSldViewPr snapToGrid="0">
      <p:cViewPr varScale="1">
        <p:scale>
          <a:sx n="102" d="100"/>
          <a:sy n="102" d="100"/>
        </p:scale>
        <p:origin x="1092" y="108"/>
      </p:cViewPr>
      <p:guideLst>
        <p:guide orient="horz" pos="1185"/>
        <p:guide pos="3817"/>
      </p:guideLst>
    </p:cSldViewPr>
  </p:slideViewPr>
  <p:outlineViewPr>
    <p:cViewPr>
      <p:scale>
        <a:sx n="33" d="100"/>
        <a:sy n="33" d="100"/>
      </p:scale>
      <p:origin x="0" y="0"/>
    </p:cViewPr>
    <p:sldLst>
      <p:sld r:id="rId1" collapse="1"/>
      <p:sld r:id="rId2" collapse="1"/>
    </p:sldLst>
  </p:outlineViewPr>
  <p:notesTextViewPr>
    <p:cViewPr>
      <p:scale>
        <a:sx n="150" d="100"/>
        <a:sy n="150" d="100"/>
      </p:scale>
      <p:origin x="0" y="0"/>
    </p:cViewPr>
  </p:notesTextViewPr>
  <p:notesViewPr>
    <p:cSldViewPr snapToGrid="0" snapToObjects="1">
      <p:cViewPr varScale="1">
        <p:scale>
          <a:sx n="83" d="100"/>
          <a:sy n="83" d="100"/>
        </p:scale>
        <p:origin x="3132"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_rels/viewProps.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cona\data_ofi$\OF_SERVICIO_DE_PRONOSTICO_Y_ALERTAS\Compartida\1.Alertas_Ambientales\1.5_Alertas\1.5.1_Informe_t&#233;cnico_diario\Archivos%20Excel%20Coordinacion\GRAF_EMBALS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ona\data_ofi$\OF_SERVICIO_DE_PRONOSTICO_Y_ALERTAS\Compartida\1.Alertas_Ambientales\1.5_Alertas\1.5.1_Informe_t&#233;cnico_diario\Archivos%20Excel%20Coordinacion\GRAF_EMBALSE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rgbClr val="00A1C0"/>
                </a:solidFill>
                <a:effectLst>
                  <a:outerShdw blurRad="50800" dist="38100" dir="2700000" algn="tl" rotWithShape="0">
                    <a:prstClr val="black">
                      <a:alpha val="40000"/>
                    </a:prstClr>
                  </a:outerShdw>
                </a:effectLst>
                <a:latin typeface="Arial Narrow" panose="020B0606020202030204" pitchFamily="34" charset="0"/>
                <a:ea typeface="+mn-ea"/>
                <a:cs typeface="+mn-cs"/>
              </a:defRPr>
            </a:pPr>
            <a:r>
              <a:rPr lang="en-US" sz="1100" b="1">
                <a:solidFill>
                  <a:srgbClr val="00A1C0"/>
                </a:solidFill>
                <a:effectLst>
                  <a:outerShdw blurRad="50800" dist="38100" dir="2700000" algn="tl" rotWithShape="0">
                    <a:prstClr val="black">
                      <a:alpha val="40000"/>
                    </a:prstClr>
                  </a:outerShdw>
                </a:effectLst>
              </a:rPr>
              <a:t>VOLÚMEN ÚTIL DIARIO EN LOS PRINCIPALES EMBALSES DEL PAÍS</a:t>
            </a:r>
          </a:p>
        </c:rich>
      </c:tx>
      <c:layout>
        <c:manualLayout>
          <c:xMode val="edge"/>
          <c:yMode val="edge"/>
          <c:x val="0.15074983164983163"/>
          <c:y val="1.2828282828282828E-2"/>
        </c:manualLayout>
      </c:layout>
      <c:overlay val="1"/>
      <c:spPr>
        <a:noFill/>
        <a:ln>
          <a:noFill/>
        </a:ln>
        <a:effectLst/>
      </c:spPr>
      <c:txPr>
        <a:bodyPr rot="0" spcFirstLastPara="1" vertOverflow="ellipsis" vert="horz" wrap="square" anchor="ctr" anchorCtr="1"/>
        <a:lstStyle/>
        <a:p>
          <a:pPr>
            <a:defRPr sz="1100" b="1" i="0" u="none" strike="noStrike" kern="1200" spc="0" baseline="0">
              <a:solidFill>
                <a:srgbClr val="00A1C0"/>
              </a:solidFill>
              <a:effectLst>
                <a:outerShdw blurRad="50800" dist="38100" dir="2700000" algn="tl" rotWithShape="0">
                  <a:prstClr val="black">
                    <a:alpha val="40000"/>
                  </a:prstClr>
                </a:outerShdw>
              </a:effectLst>
              <a:latin typeface="Arial Narrow" panose="020B0606020202030204" pitchFamily="34" charset="0"/>
              <a:ea typeface="+mn-ea"/>
              <a:cs typeface="+mn-cs"/>
            </a:defRPr>
          </a:pPr>
          <a:endParaRPr lang="es-CO"/>
        </a:p>
      </c:txPr>
    </c:title>
    <c:autoTitleDeleted val="0"/>
    <c:plotArea>
      <c:layout>
        <c:manualLayout>
          <c:layoutTarget val="inner"/>
          <c:xMode val="edge"/>
          <c:yMode val="edge"/>
          <c:x val="0.30734694444444444"/>
          <c:y val="0.13694639898899866"/>
          <c:w val="0.64762305555555566"/>
          <c:h val="0.78134779740459692"/>
        </c:manualLayout>
      </c:layout>
      <c:barChart>
        <c:barDir val="bar"/>
        <c:grouping val="clustered"/>
        <c:varyColors val="0"/>
        <c:ser>
          <c:idx val="0"/>
          <c:order val="0"/>
          <c:tx>
            <c:v>EMBALSES</c:v>
          </c:tx>
          <c:spPr>
            <a:gradFill flip="none" rotWithShape="1">
              <a:gsLst>
                <a:gs pos="0">
                  <a:schemeClr val="accent5"/>
                </a:gs>
                <a:gs pos="100000">
                  <a:schemeClr val="accent5">
                    <a:lumMod val="50000"/>
                  </a:schemeClr>
                </a:gs>
              </a:gsLst>
              <a:lin ang="0" scaled="1"/>
              <a:tileRect/>
            </a:gradFill>
            <a:ln>
              <a:solidFill>
                <a:schemeClr val="tx1">
                  <a:lumMod val="65000"/>
                  <a:lumOff val="35000"/>
                </a:schemeClr>
              </a:solidFill>
            </a:ln>
            <a:effectLst/>
          </c:spPr>
          <c:invertIfNegative val="0"/>
          <c:dLbls>
            <c:dLbl>
              <c:idx val="1"/>
              <c:layout>
                <c:manualLayout>
                  <c:x val="-0.10505783475783476"/>
                  <c:y val="2.5830631013608957E-17"/>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4F6-4ED0-95E4-11722AF0AD9A}"/>
                </c:ext>
                <c:ext xmlns:c15="http://schemas.microsoft.com/office/drawing/2012/chart" uri="{CE6537A1-D6FC-4f65-9D91-7224C49458BB}">
                  <c15:layout/>
                </c:ext>
              </c:extLst>
            </c:dLbl>
            <c:dLbl>
              <c:idx val="18"/>
              <c:layout/>
              <c:numFmt formatCode="#,##0.00&quot;%&quot;" sourceLinked="0"/>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ysClr val="windowText" lastClr="000000"/>
                      </a:solidFill>
                      <a:latin typeface="Arial Narrow" panose="020B0606020202030204" pitchFamily="34" charset="0"/>
                      <a:ea typeface="+mn-ea"/>
                      <a:cs typeface="+mn-cs"/>
                    </a:defRPr>
                  </a:pPr>
                  <a:endParaRPr lang="es-CO"/>
                </a:p>
              </c:txPr>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74F6-4ED0-95E4-11722AF0AD9A}"/>
                </c:ext>
                <c:ext xmlns:c15="http://schemas.microsoft.com/office/drawing/2012/chart" uri="{CE6537A1-D6FC-4f65-9D91-7224C49458BB}">
                  <c15:layout/>
                </c:ext>
              </c:extLst>
            </c:dLbl>
            <c:dLbl>
              <c:idx val="20"/>
              <c:layout>
                <c:manualLayout>
                  <c:x val="-0.11120911680911681"/>
                  <c:y val="1.0332252405443583E-16"/>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4F6-4ED0-95E4-11722AF0AD9A}"/>
                </c:ext>
                <c:ext xmlns:c15="http://schemas.microsoft.com/office/drawing/2012/chart" uri="{CE6537A1-D6FC-4f65-9D91-7224C49458BB}">
                  <c15:layout/>
                </c:ext>
              </c:extLst>
            </c:dLbl>
            <c:numFmt formatCode="#,##0.00&quot;%&quot;" sourceLinked="0"/>
            <c:spPr>
              <a:noFill/>
              <a:ln>
                <a:noFill/>
              </a:ln>
              <a:effectLst/>
            </c:spPr>
            <c:txPr>
              <a:bodyPr rot="0" spcFirstLastPara="1" vertOverflow="ellipsis" vert="horz" wrap="square" lIns="38100" tIns="19050" rIns="38100" bIns="19050" anchor="ctr" anchorCtr="1">
                <a:spAutoFit/>
              </a:bodyPr>
              <a:lstStyle/>
              <a:p>
                <a:pPr>
                  <a:defRPr sz="850" b="1" i="0" u="none" strike="noStrike" kern="1200" baseline="0">
                    <a:solidFill>
                      <a:schemeClr val="bg1"/>
                    </a:solidFill>
                    <a:latin typeface="Arial Narrow" panose="020B0606020202030204" pitchFamily="34" charset="0"/>
                    <a:ea typeface="+mn-ea"/>
                    <a:cs typeface="+mn-cs"/>
                  </a:defRPr>
                </a:pPr>
                <a:endParaRPr lang="es-CO"/>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GRAFICO_EMBALSES!$B$3:$B$28</c:f>
              <c:strCache>
                <c:ptCount val="26"/>
                <c:pt idx="0">
                  <c:v>AMANI</c:v>
                </c:pt>
                <c:pt idx="1">
                  <c:v>MIRAFLORES</c:v>
                </c:pt>
                <c:pt idx="2">
                  <c:v>PEÑOL</c:v>
                </c:pt>
                <c:pt idx="3">
                  <c:v>PLAYAS</c:v>
                </c:pt>
                <c:pt idx="4">
                  <c:v>PORCE II</c:v>
                </c:pt>
                <c:pt idx="5">
                  <c:v>PORCE III</c:v>
                </c:pt>
                <c:pt idx="6">
                  <c:v>PUNCHINÁ</c:v>
                </c:pt>
                <c:pt idx="7">
                  <c:v>RIOGRANDE</c:v>
                </c:pt>
                <c:pt idx="8">
                  <c:v>SAN LORENZO</c:v>
                </c:pt>
                <c:pt idx="9">
                  <c:v>TRONERAS</c:v>
                </c:pt>
                <c:pt idx="10">
                  <c:v>URRÁ</c:v>
                </c:pt>
                <c:pt idx="11">
                  <c:v>AGR. BOGOTÁ</c:v>
                </c:pt>
                <c:pt idx="12">
                  <c:v>BETANIA</c:v>
                </c:pt>
                <c:pt idx="13">
                  <c:v>EL QUIMBO</c:v>
                </c:pt>
                <c:pt idx="14">
                  <c:v>MUÑA</c:v>
                </c:pt>
                <c:pt idx="15">
                  <c:v>PRADO</c:v>
                </c:pt>
                <c:pt idx="16">
                  <c:v>TOPOCORO</c:v>
                </c:pt>
                <c:pt idx="17">
                  <c:v>CHUZA</c:v>
                </c:pt>
                <c:pt idx="18">
                  <c:v>ESMERALDA</c:v>
                </c:pt>
                <c:pt idx="19">
                  <c:v>GUAVIO</c:v>
                </c:pt>
                <c:pt idx="20">
                  <c:v>ALTO ANCHICAYÁ</c:v>
                </c:pt>
                <c:pt idx="21">
                  <c:v>CALIMA</c:v>
                </c:pt>
                <c:pt idx="22">
                  <c:v>SALVAJINA</c:v>
                </c:pt>
                <c:pt idx="23">
                  <c:v>NEUSA</c:v>
                </c:pt>
                <c:pt idx="24">
                  <c:v>SISGA</c:v>
                </c:pt>
                <c:pt idx="25">
                  <c:v>TOMINÉ</c:v>
                </c:pt>
              </c:strCache>
            </c:strRef>
          </c:cat>
          <c:val>
            <c:numRef>
              <c:f>GRAFICO_EMBALSES!$C$3:$C$28</c:f>
              <c:numCache>
                <c:formatCode>0.00</c:formatCode>
                <c:ptCount val="26"/>
                <c:pt idx="0">
                  <c:v>72.39</c:v>
                </c:pt>
                <c:pt idx="1">
                  <c:v>55</c:v>
                </c:pt>
                <c:pt idx="2">
                  <c:v>87.15</c:v>
                </c:pt>
                <c:pt idx="3">
                  <c:v>99.98</c:v>
                </c:pt>
                <c:pt idx="4">
                  <c:v>47.21</c:v>
                </c:pt>
                <c:pt idx="5">
                  <c:v>50.85</c:v>
                </c:pt>
                <c:pt idx="6">
                  <c:v>75.52</c:v>
                </c:pt>
                <c:pt idx="7">
                  <c:v>72.25</c:v>
                </c:pt>
                <c:pt idx="8">
                  <c:v>89.14</c:v>
                </c:pt>
                <c:pt idx="9">
                  <c:v>74.63</c:v>
                </c:pt>
                <c:pt idx="10">
                  <c:v>79.72</c:v>
                </c:pt>
                <c:pt idx="11">
                  <c:v>38.19</c:v>
                </c:pt>
                <c:pt idx="12">
                  <c:v>69.89</c:v>
                </c:pt>
                <c:pt idx="13">
                  <c:v>65.8</c:v>
                </c:pt>
                <c:pt idx="14">
                  <c:v>45.25</c:v>
                </c:pt>
                <c:pt idx="15">
                  <c:v>20.010000000000002</c:v>
                </c:pt>
                <c:pt idx="16">
                  <c:v>54.57</c:v>
                </c:pt>
                <c:pt idx="17">
                  <c:v>102.13</c:v>
                </c:pt>
                <c:pt idx="18">
                  <c:v>75.42</c:v>
                </c:pt>
                <c:pt idx="19">
                  <c:v>82.49</c:v>
                </c:pt>
                <c:pt idx="20">
                  <c:v>21.65</c:v>
                </c:pt>
                <c:pt idx="21">
                  <c:v>58.51</c:v>
                </c:pt>
                <c:pt idx="22">
                  <c:v>1.27</c:v>
                </c:pt>
                <c:pt idx="23">
                  <c:v>43.74</c:v>
                </c:pt>
                <c:pt idx="24">
                  <c:v>47.33</c:v>
                </c:pt>
                <c:pt idx="25">
                  <c:v>35.799999999999997</c:v>
                </c:pt>
              </c:numCache>
            </c:numRef>
          </c:val>
          <c:extLst xmlns:c16r2="http://schemas.microsoft.com/office/drawing/2015/06/chart">
            <c:ext xmlns:c16="http://schemas.microsoft.com/office/drawing/2014/chart" uri="{C3380CC4-5D6E-409C-BE32-E72D297353CC}">
              <c16:uniqueId val="{00000001-8597-4AEF-AE66-E16DBA8E20EC}"/>
            </c:ext>
          </c:extLst>
        </c:ser>
        <c:dLbls>
          <c:showLegendKey val="0"/>
          <c:showVal val="0"/>
          <c:showCatName val="0"/>
          <c:showSerName val="0"/>
          <c:showPercent val="0"/>
          <c:showBubbleSize val="0"/>
        </c:dLbls>
        <c:gapWidth val="25"/>
        <c:axId val="125780944"/>
        <c:axId val="125780384"/>
      </c:barChart>
      <c:catAx>
        <c:axId val="125780944"/>
        <c:scaling>
          <c:orientation val="maxMin"/>
        </c:scaling>
        <c:delete val="0"/>
        <c:axPos val="l"/>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panose="020B0606020202030204" pitchFamily="34" charset="0"/>
                <a:ea typeface="+mn-ea"/>
                <a:cs typeface="+mn-cs"/>
              </a:defRPr>
            </a:pPr>
            <a:endParaRPr lang="es-CO"/>
          </a:p>
        </c:txPr>
        <c:crossAx val="125780384"/>
        <c:crossesAt val="0"/>
        <c:auto val="1"/>
        <c:lblAlgn val="ctr"/>
        <c:lblOffset val="100"/>
        <c:noMultiLvlLbl val="0"/>
      </c:catAx>
      <c:valAx>
        <c:axId val="125780384"/>
        <c:scaling>
          <c:orientation val="minMax"/>
          <c:max val="119"/>
          <c:min val="0"/>
        </c:scaling>
        <c:delete val="0"/>
        <c:axPos val="b"/>
        <c:majorGridlines>
          <c:spPr>
            <a:ln w="9525" cap="flat" cmpd="sng" algn="ctr">
              <a:solidFill>
                <a:schemeClr val="bg1">
                  <a:lumMod val="65000"/>
                </a:schemeClr>
              </a:solidFill>
              <a:prstDash val="dash"/>
              <a:round/>
            </a:ln>
            <a:effectLst/>
          </c:spPr>
        </c:majorGridlines>
        <c:minorGridlines>
          <c:spPr>
            <a:ln w="9525" cap="flat" cmpd="sng" algn="ctr">
              <a:solidFill>
                <a:schemeClr val="bg1">
                  <a:lumMod val="85000"/>
                </a:schemeClr>
              </a:solidFill>
              <a:prstDash val="dash"/>
              <a:round/>
            </a:ln>
            <a:effectLst/>
          </c:spPr>
        </c:minorGridlines>
        <c:title>
          <c:tx>
            <c:rich>
              <a:bodyPr rot="0" spcFirstLastPara="1" vertOverflow="ellipsis" vert="horz" wrap="square" anchor="ctr" anchorCtr="1"/>
              <a:lstStyle/>
              <a:p>
                <a:pPr>
                  <a:defRPr sz="800" b="1" i="0" u="none" strike="noStrike" kern="1200" baseline="0">
                    <a:solidFill>
                      <a:sysClr val="windowText" lastClr="000000"/>
                    </a:solidFill>
                    <a:latin typeface="Arial Narrow" panose="020B0606020202030204" pitchFamily="34" charset="0"/>
                    <a:ea typeface="+mn-ea"/>
                    <a:cs typeface="+mn-cs"/>
                  </a:defRPr>
                </a:pPr>
                <a:r>
                  <a:rPr lang="es-CO" sz="800" b="1"/>
                  <a:t>Volumen</a:t>
                </a:r>
                <a:r>
                  <a:rPr lang="es-CO" sz="800" b="1" baseline="0"/>
                  <a:t> Útil Diario (%)</a:t>
                </a:r>
                <a:endParaRPr lang="es-CO" sz="800" b="1"/>
              </a:p>
            </c:rich>
          </c:tx>
          <c:layout>
            <c:manualLayout>
              <c:xMode val="edge"/>
              <c:yMode val="edge"/>
              <c:x val="0.50731212121212121"/>
              <c:y val="0.96091540404040388"/>
            </c:manualLayout>
          </c:layout>
          <c:overlay val="0"/>
          <c:spPr>
            <a:noFill/>
            <a:ln>
              <a:noFill/>
            </a:ln>
            <a:effectLst/>
          </c:spPr>
          <c:txPr>
            <a:bodyPr rot="0" spcFirstLastPara="1" vertOverflow="ellipsis" vert="horz" wrap="square" anchor="ctr" anchorCtr="1"/>
            <a:lstStyle/>
            <a:p>
              <a:pPr>
                <a:defRPr sz="800" b="1" i="0" u="none" strike="noStrike" kern="1200" baseline="0">
                  <a:solidFill>
                    <a:sysClr val="windowText" lastClr="000000"/>
                  </a:solidFill>
                  <a:latin typeface="Arial Narrow" panose="020B0606020202030204" pitchFamily="34" charset="0"/>
                  <a:ea typeface="+mn-ea"/>
                  <a:cs typeface="+mn-cs"/>
                </a:defRPr>
              </a:pPr>
              <a:endParaRPr lang="es-CO"/>
            </a:p>
          </c:txPr>
        </c:title>
        <c:numFmt formatCode="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panose="020B0606020202030204" pitchFamily="34" charset="0"/>
                <a:ea typeface="+mn-ea"/>
                <a:cs typeface="+mn-cs"/>
              </a:defRPr>
            </a:pPr>
            <a:endParaRPr lang="es-CO"/>
          </a:p>
        </c:txPr>
        <c:crossAx val="125780944"/>
        <c:crosses val="max"/>
        <c:crossBetween val="between"/>
        <c:majorUnit val="20"/>
        <c:minorUnit val="10"/>
      </c:valAx>
      <c:spPr>
        <a:noFill/>
        <a:ln>
          <a:solidFill>
            <a:schemeClr val="bg1">
              <a:lumMod val="85000"/>
            </a:schemeClr>
          </a:solid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Narrow" panose="020B0606020202030204" pitchFamily="34" charset="0"/>
        </a:defRPr>
      </a:pPr>
      <a:endParaRPr lang="es-CO"/>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1"/>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050416666666666"/>
          <c:y val="2.1307777777777776E-2"/>
          <c:w val="0.86720222222222221"/>
          <c:h val="0.76693888888888884"/>
        </c:manualLayout>
      </c:layout>
      <c:bar3DChart>
        <c:barDir val="col"/>
        <c:grouping val="clustered"/>
        <c:varyColors val="0"/>
        <c:ser>
          <c:idx val="0"/>
          <c:order val="0"/>
          <c:tx>
            <c:v>REGIÓN</c:v>
          </c:tx>
          <c:spPr>
            <a:solidFill>
              <a:schemeClr val="accent5">
                <a:lumMod val="75000"/>
                <a:alpha val="90000"/>
              </a:schemeClr>
            </a:solidFill>
            <a:ln>
              <a:solidFill>
                <a:schemeClr val="tx1">
                  <a:lumMod val="65000"/>
                  <a:lumOff val="35000"/>
                </a:schemeClr>
              </a:solidFill>
            </a:ln>
            <a:effectLst/>
            <a:sp3d>
              <a:contourClr>
                <a:schemeClr val="tx1">
                  <a:lumMod val="65000"/>
                  <a:lumOff val="35000"/>
                </a:schemeClr>
              </a:contourClr>
            </a:sp3d>
          </c:spPr>
          <c:invertIfNegative val="0"/>
          <c:dLbls>
            <c:dLbl>
              <c:idx val="0"/>
              <c:layout>
                <c:manualLayout>
                  <c:x val="4.2760942760942562E-3"/>
                  <c:y val="-1.63825026272202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994-48AA-83FA-FF11360B4A78}"/>
                </c:ext>
                <c:ext xmlns:c15="http://schemas.microsoft.com/office/drawing/2012/chart" uri="{CE6537A1-D6FC-4f65-9D91-7224C49458BB}">
                  <c15:layout/>
                </c:ext>
              </c:extLst>
            </c:dLbl>
            <c:dLbl>
              <c:idx val="1"/>
              <c:layout>
                <c:manualLayout>
                  <c:x val="8.5521885521885922E-3"/>
                  <c:y val="-2.73041710453670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994-48AA-83FA-FF11360B4A78}"/>
                </c:ext>
                <c:ext xmlns:c15="http://schemas.microsoft.com/office/drawing/2012/chart" uri="{CE6537A1-D6FC-4f65-9D91-7224C49458BB}">
                  <c15:layout/>
                </c:ext>
              </c:extLst>
            </c:dLbl>
            <c:dLbl>
              <c:idx val="2"/>
              <c:layout>
                <c:manualLayout>
                  <c:x val="-4.2760942760942762E-3"/>
                  <c:y val="-3.822583946351388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C994-48AA-83FA-FF11360B4A78}"/>
                </c:ext>
                <c:ext xmlns:c15="http://schemas.microsoft.com/office/drawing/2012/chart" uri="{CE6537A1-D6FC-4f65-9D91-7224C49458BB}">
                  <c15:layout/>
                </c:ext>
              </c:extLst>
            </c:dLbl>
            <c:dLbl>
              <c:idx val="3"/>
              <c:layout>
                <c:manualLayout>
                  <c:x val="2.1380471380471382E-2"/>
                  <c:y val="-1.638250262722023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994-48AA-83FA-FF11360B4A78}"/>
                </c:ext>
                <c:ext xmlns:c15="http://schemas.microsoft.com/office/drawing/2012/chart" uri="{CE6537A1-D6FC-4f65-9D91-7224C49458BB}">
                  <c15:layout/>
                </c:ext>
              </c:extLst>
            </c:dLbl>
            <c:dLbl>
              <c:idx val="4"/>
              <c:layout>
                <c:manualLayout>
                  <c:x val="2.1380471380471382E-2"/>
                  <c:y val="-3.27650052544404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994-48AA-83FA-FF11360B4A78}"/>
                </c:ext>
                <c:ext xmlns:c15="http://schemas.microsoft.com/office/drawing/2012/chart" uri="{CE6537A1-D6FC-4f65-9D91-7224C49458BB}">
                  <c15:layout/>
                </c:ext>
              </c:extLst>
            </c:dLbl>
            <c:numFmt formatCode="#,##0.00&quot;%&quot;"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Arial Narrow" panose="020B0606020202030204" pitchFamily="34" charset="0"/>
                    <a:ea typeface="+mn-ea"/>
                    <a:cs typeface="+mn-cs"/>
                  </a:defRPr>
                </a:pPr>
                <a:endParaRPr lang="es-CO"/>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GRAFICO_EMBALSES!$B$31:$B$35</c:f>
              <c:strCache>
                <c:ptCount val="5"/>
                <c:pt idx="0">
                  <c:v>ANTIOQUIA</c:v>
                </c:pt>
                <c:pt idx="1">
                  <c:v>CARIBE</c:v>
                </c:pt>
                <c:pt idx="2">
                  <c:v>CENTRO</c:v>
                </c:pt>
                <c:pt idx="3">
                  <c:v>ORIENTE</c:v>
                </c:pt>
                <c:pt idx="4">
                  <c:v>VALLE</c:v>
                </c:pt>
              </c:strCache>
            </c:strRef>
          </c:cat>
          <c:val>
            <c:numRef>
              <c:f>GRAFICO_EMBALSES!$C$31:$C$35</c:f>
              <c:numCache>
                <c:formatCode>0.00</c:formatCode>
                <c:ptCount val="5"/>
                <c:pt idx="0">
                  <c:v>82.08</c:v>
                </c:pt>
                <c:pt idx="1">
                  <c:v>79.72</c:v>
                </c:pt>
                <c:pt idx="2">
                  <c:v>46.36</c:v>
                </c:pt>
                <c:pt idx="3">
                  <c:v>85.21</c:v>
                </c:pt>
                <c:pt idx="4">
                  <c:v>32.22</c:v>
                </c:pt>
              </c:numCache>
            </c:numRef>
          </c:val>
          <c:shape val="cylinder"/>
          <c:extLst xmlns:c16r2="http://schemas.microsoft.com/office/drawing/2015/06/chart">
            <c:ext xmlns:c16="http://schemas.microsoft.com/office/drawing/2014/chart" uri="{C3380CC4-5D6E-409C-BE32-E72D297353CC}">
              <c16:uniqueId val="{00000005-C994-48AA-83FA-FF11360B4A78}"/>
            </c:ext>
          </c:extLst>
        </c:ser>
        <c:dLbls>
          <c:showLegendKey val="0"/>
          <c:showVal val="0"/>
          <c:showCatName val="0"/>
          <c:showSerName val="0"/>
          <c:showPercent val="0"/>
          <c:showBubbleSize val="0"/>
        </c:dLbls>
        <c:gapWidth val="50"/>
        <c:gapDepth val="50"/>
        <c:shape val="box"/>
        <c:axId val="125589104"/>
        <c:axId val="125589664"/>
        <c:axId val="0"/>
      </c:bar3DChart>
      <c:catAx>
        <c:axId val="125589104"/>
        <c:scaling>
          <c:orientation val="minMax"/>
        </c:scaling>
        <c:delete val="0"/>
        <c:axPos val="b"/>
        <c:numFmt formatCode="General" sourceLinked="1"/>
        <c:majorTickMark val="out"/>
        <c:minorTickMark val="none"/>
        <c:tickLblPos val="nextTo"/>
        <c:spPr>
          <a:noFill/>
          <a:ln>
            <a:solidFill>
              <a:sysClr val="windowText" lastClr="000000"/>
            </a:solidFill>
          </a:ln>
          <a:effectLst/>
        </c:spPr>
        <c:txPr>
          <a:bodyPr rot="0" spcFirstLastPara="1" vertOverflow="ellipsis" wrap="square" anchor="ctr" anchorCtr="1"/>
          <a:lstStyle/>
          <a:p>
            <a:pPr>
              <a:defRPr sz="800" b="1" i="0" u="none" strike="noStrike" kern="1200" spc="0" baseline="0">
                <a:solidFill>
                  <a:sysClr val="windowText" lastClr="000000"/>
                </a:solidFill>
                <a:latin typeface="Arial Narrow" panose="020B0606020202030204" pitchFamily="34" charset="0"/>
                <a:ea typeface="+mn-ea"/>
                <a:cs typeface="+mn-cs"/>
              </a:defRPr>
            </a:pPr>
            <a:endParaRPr lang="es-CO"/>
          </a:p>
        </c:txPr>
        <c:crossAx val="125589664"/>
        <c:crosses val="autoZero"/>
        <c:auto val="1"/>
        <c:lblAlgn val="ctr"/>
        <c:lblOffset val="25"/>
        <c:noMultiLvlLbl val="0"/>
      </c:catAx>
      <c:valAx>
        <c:axId val="125589664"/>
        <c:scaling>
          <c:orientation val="minMax"/>
          <c:max val="109"/>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800" b="1" i="0" u="none" strike="noStrike" kern="1200" baseline="0">
                    <a:solidFill>
                      <a:sysClr val="windowText" lastClr="000000"/>
                    </a:solidFill>
                    <a:latin typeface="Arial Narrow" panose="020B0606020202030204" pitchFamily="34" charset="0"/>
                    <a:ea typeface="+mn-ea"/>
                    <a:cs typeface="+mn-cs"/>
                  </a:defRPr>
                </a:pPr>
                <a:r>
                  <a:rPr lang="es-CO" sz="800" b="1"/>
                  <a:t>Volúmen Útil Diario por Regiones (%)</a:t>
                </a:r>
              </a:p>
            </c:rich>
          </c:tx>
          <c:layout>
            <c:manualLayout>
              <c:xMode val="edge"/>
              <c:yMode val="edge"/>
              <c:x val="1.7009401709401708E-2"/>
              <c:y val="0.15754370370370369"/>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ysClr val="windowText" lastClr="000000"/>
                  </a:solidFill>
                  <a:latin typeface="Arial Narrow" panose="020B0606020202030204" pitchFamily="34" charset="0"/>
                  <a:ea typeface="+mn-ea"/>
                  <a:cs typeface="+mn-cs"/>
                </a:defRPr>
              </a:pPr>
              <a:endParaRPr lang="es-CO"/>
            </a:p>
          </c:txPr>
        </c:title>
        <c:numFmt formatCode="0" sourceLinked="0"/>
        <c:majorTickMark val="out"/>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Narrow" panose="020B0606020202030204" pitchFamily="34" charset="0"/>
                <a:ea typeface="+mn-ea"/>
                <a:cs typeface="+mn-cs"/>
              </a:defRPr>
            </a:pPr>
            <a:endParaRPr lang="es-CO"/>
          </a:p>
        </c:txPr>
        <c:crossAx val="125589104"/>
        <c:crosses val="autoZero"/>
        <c:crossBetween val="between"/>
        <c:majorUnit val="20"/>
        <c:minorUnit val="10"/>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000">
          <a:solidFill>
            <a:sysClr val="windowText" lastClr="000000"/>
          </a:solidFill>
          <a:latin typeface="Arial Narrow" panose="020B0606020202030204" pitchFamily="34" charset="0"/>
        </a:defRPr>
      </a:pPr>
      <a:endParaRPr lang="es-CO"/>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10-18T15:48:23.037" idx="1">
    <p:pos x="8106" y="3043"/>
    <p:text>M:\OF_SERVICIO_DE_PRONOSTICO_Y_ALERTAS\Compartida\1.Alertas_Ambientales\1.4_Datos_hidrometeorológicos\Seguimiento Precipitación y Temperatura NO BORRAR</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11-05T10:41:08.374" idx="1">
    <p:pos x="7884" y="3181"/>
    <p:text>M:\OF_SERVICIO_DE_PRONOSTICO_Y_ALERTAS\Compartida\3.Administrativo\3.2_Contratistas\MILE_RINCON\presentacion_auto</p:text>
    <p:extLst>
      <p:ext uri="{C676402C-5697-4E1C-873F-D02D1690AC5C}">
        <p15:threadingInfo xmlns:p15="http://schemas.microsoft.com/office/powerpoint/2012/main" timeZoneBias="300"/>
      </p:ext>
    </p:extLst>
  </p:cm>
</p:cmLst>
</file>

<file path=ppt/drawings/_rels/drawing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drawing1.xml><?xml version="1.0" encoding="utf-8"?>
<c:userShapes xmlns:c="http://schemas.openxmlformats.org/drawingml/2006/chart">
  <cdr:relSizeAnchor xmlns:cdr="http://schemas.openxmlformats.org/drawingml/2006/chartDrawing">
    <cdr:from>
      <cdr:x>0.05466</cdr:x>
      <cdr:y>0.13988</cdr:y>
    </cdr:from>
    <cdr:to>
      <cdr:x>0.07279</cdr:x>
      <cdr:y>0.43419</cdr:y>
    </cdr:to>
    <cdr:sp macro="" textlink="">
      <cdr:nvSpPr>
        <cdr:cNvPr id="4" name="Abrir llave 3"/>
        <cdr:cNvSpPr/>
      </cdr:nvSpPr>
      <cdr:spPr>
        <a:xfrm xmlns:a="http://schemas.openxmlformats.org/drawingml/2006/main">
          <a:off x="192205" y="615969"/>
          <a:ext cx="63752" cy="1296000"/>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0.05466</cdr:x>
      <cdr:y>0.47137</cdr:y>
    </cdr:from>
    <cdr:to>
      <cdr:x>0.07279</cdr:x>
      <cdr:y>0.61035</cdr:y>
    </cdr:to>
    <cdr:sp macro="" textlink="">
      <cdr:nvSpPr>
        <cdr:cNvPr id="5" name="Abrir llave 4"/>
        <cdr:cNvSpPr/>
      </cdr:nvSpPr>
      <cdr:spPr>
        <a:xfrm xmlns:a="http://schemas.openxmlformats.org/drawingml/2006/main">
          <a:off x="192205" y="2075718"/>
          <a:ext cx="63752" cy="612000"/>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0.05466</cdr:x>
      <cdr:y>0.61617</cdr:y>
    </cdr:from>
    <cdr:to>
      <cdr:x>0.07279</cdr:x>
      <cdr:y>0.72245</cdr:y>
    </cdr:to>
    <cdr:sp macro="" textlink="">
      <cdr:nvSpPr>
        <cdr:cNvPr id="6" name="Abrir llave 5"/>
        <cdr:cNvSpPr/>
      </cdr:nvSpPr>
      <cdr:spPr>
        <a:xfrm xmlns:a="http://schemas.openxmlformats.org/drawingml/2006/main">
          <a:off x="192205" y="2713360"/>
          <a:ext cx="63752" cy="468000"/>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0.05466</cdr:x>
      <cdr:y>0.72709</cdr:y>
    </cdr:from>
    <cdr:to>
      <cdr:x>0.07279</cdr:x>
      <cdr:y>0.81909</cdr:y>
    </cdr:to>
    <cdr:sp macro="" textlink="">
      <cdr:nvSpPr>
        <cdr:cNvPr id="8" name="Abrir llave 7"/>
        <cdr:cNvSpPr/>
      </cdr:nvSpPr>
      <cdr:spPr>
        <a:xfrm xmlns:a="http://schemas.openxmlformats.org/drawingml/2006/main">
          <a:off x="192205" y="3201781"/>
          <a:ext cx="63752" cy="405127"/>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0.05466</cdr:x>
      <cdr:y>0.82305</cdr:y>
    </cdr:from>
    <cdr:to>
      <cdr:x>0.07279</cdr:x>
      <cdr:y>0.91505</cdr:y>
    </cdr:to>
    <cdr:sp macro="" textlink="">
      <cdr:nvSpPr>
        <cdr:cNvPr id="9" name="Abrir llave 8"/>
        <cdr:cNvSpPr/>
      </cdr:nvSpPr>
      <cdr:spPr>
        <a:xfrm xmlns:a="http://schemas.openxmlformats.org/drawingml/2006/main">
          <a:off x="192205" y="3624346"/>
          <a:ext cx="63752" cy="405127"/>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0.01572</cdr:x>
      <cdr:y>0.232</cdr:y>
    </cdr:from>
    <cdr:to>
      <cdr:x>0.05525</cdr:x>
      <cdr:y>0.34859</cdr:y>
    </cdr:to>
    <cdr:sp macro="" textlink="">
      <cdr:nvSpPr>
        <cdr:cNvPr id="10" name="CuadroTexto 8"/>
        <cdr:cNvSpPr txBox="1"/>
      </cdr:nvSpPr>
      <cdr:spPr>
        <a:xfrm xmlns:a="http://schemas.openxmlformats.org/drawingml/2006/main" rot="16200000">
          <a:off x="-131927" y="1208831"/>
          <a:ext cx="513410" cy="139002"/>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ANTIOQUIA</a:t>
          </a:r>
        </a:p>
      </cdr:txBody>
    </cdr:sp>
  </cdr:relSizeAnchor>
  <cdr:relSizeAnchor xmlns:cdr="http://schemas.openxmlformats.org/drawingml/2006/chartDrawing">
    <cdr:from>
      <cdr:x>0.01294</cdr:x>
      <cdr:y>0.50414</cdr:y>
    </cdr:from>
    <cdr:to>
      <cdr:x>0.05247</cdr:x>
      <cdr:y>0.59186</cdr:y>
    </cdr:to>
    <cdr:sp macro="" textlink="">
      <cdr:nvSpPr>
        <cdr:cNvPr id="11" name="CuadroTexto 8"/>
        <cdr:cNvSpPr txBox="1"/>
      </cdr:nvSpPr>
      <cdr:spPr>
        <a:xfrm xmlns:a="http://schemas.openxmlformats.org/drawingml/2006/main" rot="16200000">
          <a:off x="-78137" y="2343668"/>
          <a:ext cx="386280" cy="139002"/>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CENTRO</a:t>
          </a:r>
        </a:p>
      </cdr:txBody>
    </cdr:sp>
  </cdr:relSizeAnchor>
  <cdr:relSizeAnchor xmlns:cdr="http://schemas.openxmlformats.org/drawingml/2006/chartDrawing">
    <cdr:from>
      <cdr:x>0.01294</cdr:x>
      <cdr:y>0.6321</cdr:y>
    </cdr:from>
    <cdr:to>
      <cdr:x>0.05247</cdr:x>
      <cdr:y>0.72447</cdr:y>
    </cdr:to>
    <cdr:sp macro="" textlink="">
      <cdr:nvSpPr>
        <cdr:cNvPr id="12" name="CuadroTexto 8"/>
        <cdr:cNvSpPr txBox="1"/>
      </cdr:nvSpPr>
      <cdr:spPr>
        <a:xfrm xmlns:a="http://schemas.openxmlformats.org/drawingml/2006/main" rot="16200000">
          <a:off x="-90085" y="2981110"/>
          <a:ext cx="415665" cy="142308"/>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ORIENTE</a:t>
          </a:r>
        </a:p>
      </cdr:txBody>
    </cdr:sp>
  </cdr:relSizeAnchor>
  <cdr:relSizeAnchor xmlns:cdr="http://schemas.openxmlformats.org/drawingml/2006/chartDrawing">
    <cdr:from>
      <cdr:x>0.01294</cdr:x>
      <cdr:y>0.74045</cdr:y>
    </cdr:from>
    <cdr:to>
      <cdr:x>0.05247</cdr:x>
      <cdr:y>0.80857</cdr:y>
    </cdr:to>
    <cdr:sp macro="" textlink="">
      <cdr:nvSpPr>
        <cdr:cNvPr id="13" name="CuadroTexto 8"/>
        <cdr:cNvSpPr txBox="1"/>
      </cdr:nvSpPr>
      <cdr:spPr>
        <a:xfrm xmlns:a="http://schemas.openxmlformats.org/drawingml/2006/main" rot="16200000">
          <a:off x="-35528" y="3414127"/>
          <a:ext cx="306540" cy="142308"/>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VALLE</a:t>
          </a:r>
        </a:p>
      </cdr:txBody>
    </cdr:sp>
  </cdr:relSizeAnchor>
  <cdr:relSizeAnchor xmlns:cdr="http://schemas.openxmlformats.org/drawingml/2006/chartDrawing">
    <cdr:from>
      <cdr:x>0.01294</cdr:x>
      <cdr:y>0.83243</cdr:y>
    </cdr:from>
    <cdr:to>
      <cdr:x>0.05247</cdr:x>
      <cdr:y>0.90633</cdr:y>
    </cdr:to>
    <cdr:sp macro="" textlink="">
      <cdr:nvSpPr>
        <cdr:cNvPr id="14" name="CuadroTexto 8"/>
        <cdr:cNvSpPr txBox="1"/>
      </cdr:nvSpPr>
      <cdr:spPr>
        <a:xfrm xmlns:a="http://schemas.openxmlformats.org/drawingml/2006/main" rot="16200000">
          <a:off x="-48532" y="3841034"/>
          <a:ext cx="332550" cy="142308"/>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OTROS</a:t>
          </a:r>
        </a:p>
      </cdr:txBody>
    </cdr:sp>
  </cdr:relSizeAnchor>
  <cdr:relSizeAnchor xmlns:cdr="http://schemas.openxmlformats.org/drawingml/2006/chartDrawing">
    <cdr:from>
      <cdr:x>0.05503</cdr:x>
      <cdr:y>0.43942</cdr:y>
    </cdr:from>
    <cdr:to>
      <cdr:x>0.07316</cdr:x>
      <cdr:y>0.46742</cdr:y>
    </cdr:to>
    <cdr:sp macro="" textlink="">
      <cdr:nvSpPr>
        <cdr:cNvPr id="18" name="Abrir llave 17"/>
        <cdr:cNvSpPr/>
      </cdr:nvSpPr>
      <cdr:spPr>
        <a:xfrm xmlns:a="http://schemas.openxmlformats.org/drawingml/2006/main">
          <a:off x="193506" y="1935009"/>
          <a:ext cx="63752" cy="123299"/>
        </a:xfrm>
        <a:prstGeom xmlns:a="http://schemas.openxmlformats.org/drawingml/2006/main" prst="leftBrace">
          <a:avLst>
            <a:gd name="adj1" fmla="val 54318"/>
            <a:gd name="adj2" fmla="val 50000"/>
          </a:avLst>
        </a:prstGeom>
        <a:ln xmlns:a="http://schemas.openxmlformats.org/drawingml/2006/main" w="12700">
          <a:solidFill>
            <a:srgbClr val="00A1C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s-CO" sz="1100"/>
        </a:p>
      </cdr:txBody>
    </cdr:sp>
  </cdr:relSizeAnchor>
  <cdr:relSizeAnchor xmlns:cdr="http://schemas.openxmlformats.org/drawingml/2006/chartDrawing">
    <cdr:from>
      <cdr:x>0.01609</cdr:x>
      <cdr:y>0.41586</cdr:y>
    </cdr:from>
    <cdr:to>
      <cdr:x>0.05562</cdr:x>
      <cdr:y>0.49549</cdr:y>
    </cdr:to>
    <cdr:sp macro="" textlink="">
      <cdr:nvSpPr>
        <cdr:cNvPr id="15" name="CuadroTexto 8"/>
        <cdr:cNvSpPr txBox="1"/>
      </cdr:nvSpPr>
      <cdr:spPr>
        <a:xfrm xmlns:a="http://schemas.openxmlformats.org/drawingml/2006/main" rot="16200000">
          <a:off x="-49248" y="1937087"/>
          <a:ext cx="350655" cy="139003"/>
        </a:xfrm>
        <a:prstGeom xmlns:a="http://schemas.openxmlformats.org/drawingml/2006/main" prst="rect">
          <a:avLst/>
        </a:prstGeom>
        <a:solidFill xmlns:a="http://schemas.openxmlformats.org/drawingml/2006/main">
          <a:schemeClr val="bg1"/>
        </a:solidFill>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lIns="0" tIns="0" rIns="0" bIns="0"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r>
            <a:rPr lang="es-CO" sz="800" b="1">
              <a:latin typeface="Arial Narrow" panose="020B0606020202030204" pitchFamily="34" charset="0"/>
            </a:rPr>
            <a:t>CARIBE</a:t>
          </a:r>
        </a:p>
      </cdr:txBody>
    </cdr:sp>
  </cdr:relSizeAnchor>
  <cdr:relSizeAnchor xmlns:cdr="http://schemas.openxmlformats.org/drawingml/2006/chartDrawing">
    <cdr:from>
      <cdr:x>0</cdr:x>
      <cdr:y>0.08142</cdr:y>
    </cdr:from>
    <cdr:to>
      <cdr:x>1</cdr:x>
      <cdr:y>0.13588</cdr:y>
    </cdr:to>
    <cdr:sp macro="" textlink="">
      <cdr:nvSpPr>
        <cdr:cNvPr id="16" name="CuadroTexto 12"/>
        <cdr:cNvSpPr txBox="1"/>
      </cdr:nvSpPr>
      <cdr:spPr>
        <a:xfrm xmlns:a="http://schemas.openxmlformats.org/drawingml/2006/main">
          <a:off x="0" y="358531"/>
          <a:ext cx="3516371" cy="239809"/>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ctr"/>
          <a:fld id="{68E3F9CA-624C-4596-9D6F-368B42E02425}" type="TxLink">
            <a:rPr lang="en-US" sz="1000" b="1" i="0" u="none" strike="noStrike">
              <a:solidFill>
                <a:srgbClr val="000000"/>
              </a:solidFill>
              <a:effectLst>
                <a:outerShdw blurRad="50800" dist="38100" dir="2700000" algn="tl" rotWithShape="0">
                  <a:prstClr val="black">
                    <a:alpha val="40000"/>
                  </a:prstClr>
                </a:outerShdw>
              </a:effectLst>
              <a:latin typeface="Arial Narrow"/>
            </a:rPr>
            <a:pPr algn="ctr"/>
            <a:t>Jueves, 15 de octubre de 2020</a:t>
          </a:fld>
          <a:endParaRPr lang="es-CO" sz="1100" b="1">
            <a:solidFill>
              <a:sysClr val="windowText" lastClr="000000"/>
            </a:solidFill>
            <a:effectLst>
              <a:outerShdw blurRad="50800" dist="38100" dir="2700000" algn="tl" rotWithShape="0">
                <a:prstClr val="black">
                  <a:alpha val="40000"/>
                </a:prstClr>
              </a:outerShdw>
            </a:effectLs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0.72679</cdr:x>
      <cdr:y>0.88962</cdr:y>
    </cdr:from>
    <cdr:to>
      <cdr:x>0.88808</cdr:x>
      <cdr:y>0.98697</cdr:y>
    </cdr:to>
    <cdr:sp macro="" textlink="">
      <cdr:nvSpPr>
        <cdr:cNvPr id="5" name="CuadroTexto 3"/>
        <cdr:cNvSpPr txBox="1"/>
      </cdr:nvSpPr>
      <cdr:spPr>
        <a:xfrm xmlns:a="http://schemas.openxmlformats.org/drawingml/2006/main">
          <a:off x="2551042" y="2401966"/>
          <a:ext cx="566119" cy="26284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s-CO" sz="1000" b="1">
              <a:latin typeface="Arial Narrow" panose="020B0606020202030204" pitchFamily="34" charset="0"/>
            </a:rPr>
            <a:t>Fuente:</a:t>
          </a:r>
        </a:p>
      </cdr:txBody>
    </cdr:sp>
  </cdr:relSizeAnchor>
  <cdr:relSizeAnchor xmlns:cdr="http://schemas.openxmlformats.org/drawingml/2006/chartDrawing">
    <cdr:from>
      <cdr:x>0.87189</cdr:x>
      <cdr:y>0.85993</cdr:y>
    </cdr:from>
    <cdr:to>
      <cdr:x>0.9931</cdr:x>
      <cdr:y>0.9908</cdr:y>
    </cdr:to>
    <cdr:pic>
      <cdr:nvPicPr>
        <cdr:cNvPr id="7" name="Imagen 6" descr="http://ido.xm.com.co/SiteAssets/xmmasterpage/img/logo-xm.png"/>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b="22201"/>
        <a:stretch xmlns:a="http://schemas.openxmlformats.org/drawingml/2006/main"/>
      </cdr:blipFill>
      <cdr:spPr bwMode="auto">
        <a:xfrm xmlns:a="http://schemas.openxmlformats.org/drawingml/2006/main">
          <a:off x="3060334" y="2321803"/>
          <a:ext cx="425447" cy="353349"/>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0.628</cdr:x>
      <cdr:y>0.8544</cdr:y>
    </cdr:from>
    <cdr:to>
      <cdr:x>0.73286</cdr:x>
      <cdr:y>0.98773</cdr:y>
    </cdr:to>
    <cdr:pic>
      <cdr:nvPicPr>
        <cdr:cNvPr id="6" name="Imagen 5" descr="IDEAM"/>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204277" y="2306874"/>
          <a:ext cx="368073" cy="360000"/>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0.40823</cdr:x>
      <cdr:y>0.89002</cdr:y>
    </cdr:from>
    <cdr:to>
      <cdr:x>0.62647</cdr:x>
      <cdr:y>0.98737</cdr:y>
    </cdr:to>
    <cdr:sp macro="" textlink="">
      <cdr:nvSpPr>
        <cdr:cNvPr id="8" name="CuadroTexto 3"/>
        <cdr:cNvSpPr txBox="1"/>
      </cdr:nvSpPr>
      <cdr:spPr>
        <a:xfrm xmlns:a="http://schemas.openxmlformats.org/drawingml/2006/main">
          <a:off x="1432890" y="2403066"/>
          <a:ext cx="766005" cy="262845"/>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square" rtlCol="0" anchor="t">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r"/>
          <a:r>
            <a:rPr lang="es-CO" sz="1000" b="1">
              <a:latin typeface="Arial Narrow" panose="020B0606020202030204" pitchFamily="34" charset="0"/>
            </a:rPr>
            <a:t>Infografía: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t>16/10/2020</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16/10/2020</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172.16.1.237/almacen/interno/satelite/Goes16/Estimativos/Temperatura/Maxima/MAPAS/?C=M;O=D"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172.16.1.237/almacen/interno/satelite/Goes16/COLOMBIA/GENERAL/png/Banda13/pIR4AVHRR6/2020/"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172.16.1.237/almacen/interno/satelite/COLOMBIA/C13/Rad/JPG/2020/"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172.16.1.237/almacen/interno/PronosticosCol/SmartMet/png/latest/DALI/Hoy/dia_1.p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172.16.1.237/almacen/interno/PronosticosCol/wrfideam/colombia/volcanes/?C=M;O=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1</a:t>
            </a:fld>
            <a:endParaRPr lang="es-CO" dirty="0"/>
          </a:p>
        </p:txBody>
      </p:sp>
    </p:spTree>
    <p:extLst>
      <p:ext uri="{BB962C8B-B14F-4D97-AF65-F5344CB8AC3E}">
        <p14:creationId xmlns:p14="http://schemas.microsoft.com/office/powerpoint/2010/main" val="2871610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a:defRPr/>
            </a:pPr>
            <a:fld id="{1AA83B76-51B6-493B-AD8F-034B31CF8593}" type="slidenum">
              <a:rPr lang="es-CO" smtClean="0">
                <a:solidFill>
                  <a:prstClr val="black"/>
                </a:solidFill>
              </a:rPr>
              <a:pPr>
                <a:defRPr/>
              </a:pPr>
              <a:t>11</a:t>
            </a:fld>
            <a:endParaRPr lang="es-CO">
              <a:solidFill>
                <a:prstClr val="black"/>
              </a:solidFill>
            </a:endParaRPr>
          </a:p>
        </p:txBody>
      </p:sp>
    </p:spTree>
    <p:extLst>
      <p:ext uri="{BB962C8B-B14F-4D97-AF65-F5344CB8AC3E}">
        <p14:creationId xmlns:p14="http://schemas.microsoft.com/office/powerpoint/2010/main" val="1097885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a:t>
            </a:r>
            <a:r>
              <a:rPr lang="es-CO" dirty="0" err="1"/>
              <a:t>Coordinacion</a:t>
            </a:r>
            <a:r>
              <a:rPr lang="es-CO" dirty="0"/>
              <a:t>……Se escoge el </a:t>
            </a:r>
            <a:r>
              <a:rPr lang="es-CO" dirty="0" err="1"/>
              <a:t>Graf_embalses</a:t>
            </a:r>
            <a:endParaRPr lang="es-CO"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12</a:t>
            </a:fld>
            <a:endParaRPr lang="es-CO">
              <a:solidFill>
                <a:prstClr val="black"/>
              </a:solidFill>
            </a:endParaRPr>
          </a:p>
        </p:txBody>
      </p:sp>
    </p:spTree>
    <p:extLst>
      <p:ext uri="{BB962C8B-B14F-4D97-AF65-F5344CB8AC3E}">
        <p14:creationId xmlns:p14="http://schemas.microsoft.com/office/powerpoint/2010/main" val="3392779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335BC4-DB34-4A69-9A5E-5BE87E4FE0AE}"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CO"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989608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47499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22372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58179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8214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163547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7070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24330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A</a:t>
            </a:r>
            <a:r>
              <a:rPr lang="es-CO" sz="800" baseline="0" dirty="0">
                <a:latin typeface="Arial Narrow" panose="020B0606020202030204" pitchFamily="34" charset="0"/>
              </a:rPr>
              <a:t>ltura de los 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mapas después de las 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endParaRPr lang="en-US" sz="800" baseline="0" dirty="0">
              <a:latin typeface="Arial Narrow" panose="020B0606020202030204" pitchFamily="34" charset="0"/>
            </a:endParaRPr>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2</a:t>
            </a:fld>
            <a:endParaRPr lang="es-CO"/>
          </a:p>
        </p:txBody>
      </p:sp>
    </p:spTree>
    <p:extLst>
      <p:ext uri="{BB962C8B-B14F-4D97-AF65-F5344CB8AC3E}">
        <p14:creationId xmlns:p14="http://schemas.microsoft.com/office/powerpoint/2010/main" val="2221918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44634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58981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812901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CO" sz="12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986971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Marcador de notas 2"/>
          <p:cNvSpPr>
            <a:spLocks noGrp="1"/>
          </p:cNvSpPr>
          <p:nvPr>
            <p:ph type="body" idx="1"/>
          </p:nvPr>
        </p:nvSpPr>
        <p:spPr>
          <a:xfrm>
            <a:off x="1219200" y="3300413"/>
            <a:ext cx="9753600" cy="2700337"/>
          </a:xfrm>
          <a:prstGeom prst="rect">
            <a:avLst/>
          </a:prstGeom>
        </p:spPr>
        <p:txBody>
          <a:bodyPr/>
          <a:lstStyle/>
          <a:p>
            <a:endParaRPr lang="es-CO" dirty="0"/>
          </a:p>
        </p:txBody>
      </p:sp>
    </p:spTree>
    <p:extLst>
      <p:ext uri="{BB962C8B-B14F-4D97-AF65-F5344CB8AC3E}">
        <p14:creationId xmlns:p14="http://schemas.microsoft.com/office/powerpoint/2010/main" val="2000227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Marcador de notas 2"/>
          <p:cNvSpPr>
            <a:spLocks noGrp="1"/>
          </p:cNvSpPr>
          <p:nvPr>
            <p:ph type="body" idx="1"/>
          </p:nvPr>
        </p:nvSpPr>
        <p:spPr>
          <a:xfrm>
            <a:off x="1219200" y="3300413"/>
            <a:ext cx="9753600" cy="2700337"/>
          </a:xfrm>
          <a:prstGeom prst="rect">
            <a:avLst/>
          </a:prstGeom>
        </p:spPr>
        <p:txBody>
          <a:bodyPr/>
          <a:lstStyle/>
          <a:p>
            <a:endParaRPr lang="es-CO" dirty="0"/>
          </a:p>
        </p:txBody>
      </p:sp>
    </p:spTree>
    <p:extLst>
      <p:ext uri="{BB962C8B-B14F-4D97-AF65-F5344CB8AC3E}">
        <p14:creationId xmlns:p14="http://schemas.microsoft.com/office/powerpoint/2010/main" val="1298468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Marcador de notas 2"/>
          <p:cNvSpPr>
            <a:spLocks noGrp="1"/>
          </p:cNvSpPr>
          <p:nvPr>
            <p:ph type="body" idx="1"/>
          </p:nvPr>
        </p:nvSpPr>
        <p:spPr>
          <a:xfrm>
            <a:off x="1219200" y="3300413"/>
            <a:ext cx="9753600" cy="2700337"/>
          </a:xfrm>
          <a:prstGeom prst="rect">
            <a:avLst/>
          </a:prstGeom>
        </p:spPr>
        <p:txBody>
          <a:bodyPr/>
          <a:lstStyle/>
          <a:p>
            <a:endParaRPr lang="es-CO" dirty="0"/>
          </a:p>
        </p:txBody>
      </p:sp>
    </p:spTree>
    <p:extLst>
      <p:ext uri="{BB962C8B-B14F-4D97-AF65-F5344CB8AC3E}">
        <p14:creationId xmlns:p14="http://schemas.microsoft.com/office/powerpoint/2010/main" val="1493118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 name="Google Shape;2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 name="Google Shape;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54229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 name="Google Shape;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36" name="Google Shape;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342354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 name="Google Shape;5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51" name="Google Shape;5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61628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endParaRPr lang="es-CO" sz="800" baseline="0" dirty="0">
              <a:solidFill>
                <a:srgbClr val="FF0000"/>
              </a:solidFill>
              <a:latin typeface="Arial Narrow" panose="020B0606020202030204" pitchFamily="34" charset="0"/>
            </a:endParaRPr>
          </a:p>
          <a:p>
            <a:pPr marL="171450" indent="-171450">
              <a:buFont typeface="Arial" panose="020B0604020202020204" pitchFamily="34" charset="0"/>
              <a:buChar char="•"/>
            </a:pPr>
            <a:r>
              <a:rPr lang="en-US" sz="800" dirty="0"/>
              <a:t>T:</a:t>
            </a:r>
            <a:r>
              <a:rPr lang="en-US" sz="800" baseline="0" dirty="0"/>
              <a:t> </a:t>
            </a:r>
            <a:r>
              <a:rPr lang="en-US" sz="800" baseline="0" dirty="0" err="1"/>
              <a:t>Letra</a:t>
            </a:r>
            <a:r>
              <a:rPr lang="en-US" sz="800" baseline="0" dirty="0"/>
              <a:t>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Estar pendientes de la generación de la tabla de máximos</a:t>
            </a:r>
            <a:r>
              <a:rPr lang="es-CO" sz="800" baseline="0" dirty="0"/>
              <a:t> históricos. Disponibles en: Mapa disponible en: </a:t>
            </a: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a:t>
            </a:r>
            <a:r>
              <a:rPr lang="es-CO" sz="800" kern="1200" dirty="0" err="1">
                <a:solidFill>
                  <a:schemeClr val="tx1"/>
                </a:solidFill>
                <a:effectLst/>
                <a:latin typeface="+mn-lt"/>
                <a:ea typeface="+mn-ea"/>
                <a:cs typeface="+mn-cs"/>
              </a:rPr>
              <a:t>Coordinacion</a:t>
            </a:r>
            <a:endParaRPr lang="es-CO" sz="8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http://172.16.1.237/almacen/interno/satelite/Goes16/Estimativos/Precipitacion/24H/MAPAS/2020</a:t>
            </a:r>
            <a:endParaRPr lang="en-US" sz="80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3</a:t>
            </a:fld>
            <a:endParaRPr lang="es-CO"/>
          </a:p>
        </p:txBody>
      </p:sp>
    </p:spTree>
    <p:extLst>
      <p:ext uri="{BB962C8B-B14F-4D97-AF65-F5344CB8AC3E}">
        <p14:creationId xmlns:p14="http://schemas.microsoft.com/office/powerpoint/2010/main" val="2581040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65" name="Google Shape;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0026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9" name="Google Shape;79;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76448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1" name="Google Shape;9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62961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7" name="Google Shape;10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50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4" name="Google Shape;12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23917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7" name="Google Shape;1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981688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5" name="Google Shape;14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s-ES"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63448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a:prstGeom prst="rect">
            <a:avLst/>
          </a:prstGeom>
        </p:spPr>
      </p:sp>
      <p:sp>
        <p:nvSpPr>
          <p:cNvPr id="3" name="Marcador de notas 2"/>
          <p:cNvSpPr>
            <a:spLocks noGrp="1"/>
          </p:cNvSpPr>
          <p:nvPr>
            <p:ph type="body" idx="1"/>
          </p:nvPr>
        </p:nvSpPr>
        <p:spPr>
          <a:xfrm>
            <a:off x="685800" y="4343400"/>
            <a:ext cx="5486400" cy="4114800"/>
          </a:xfrm>
          <a:prstGeom prst="rect">
            <a:avLst/>
          </a:prstGeom>
        </p:spPr>
        <p:txBody>
          <a:bodyPr/>
          <a:lstStyle/>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a:defRPr/>
            </a:pPr>
            <a:fld id="{8D9692B8-6950-4EE7-B4F7-A9E64EE41F9C}" type="slidenum">
              <a:rPr lang="es-CO" smtClean="0">
                <a:solidFill>
                  <a:prstClr val="black"/>
                </a:solidFill>
              </a:rPr>
              <a:pPr>
                <a:defRPr/>
              </a:pPr>
              <a:t>39</a:t>
            </a:fld>
            <a:endParaRPr lang="es-CO" dirty="0">
              <a:solidFill>
                <a:prstClr val="black"/>
              </a:solidFill>
            </a:endParaRPr>
          </a:p>
        </p:txBody>
      </p:sp>
    </p:spTree>
    <p:extLst>
      <p:ext uri="{BB962C8B-B14F-4D97-AF65-F5344CB8AC3E}">
        <p14:creationId xmlns:p14="http://schemas.microsoft.com/office/powerpoint/2010/main" val="7733910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6163"/>
          </a:xfrm>
          <a:prstGeom prst="rect">
            <a:avLst/>
          </a:prstGeom>
        </p:spPr>
      </p:sp>
      <p:sp>
        <p:nvSpPr>
          <p:cNvPr id="3" name="Marcador de notas 2"/>
          <p:cNvSpPr>
            <a:spLocks noGrp="1"/>
          </p:cNvSpPr>
          <p:nvPr>
            <p:ph type="body" idx="1"/>
          </p:nvPr>
        </p:nvSpPr>
        <p:spPr>
          <a:xfrm>
            <a:off x="685800" y="4343400"/>
            <a:ext cx="5486400" cy="4114800"/>
          </a:xfrm>
          <a:prstGeom prst="rect">
            <a:avLst/>
          </a:prstGeom>
        </p:spPr>
        <p:txBody>
          <a:bodyPr/>
          <a:lstStyle/>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a:defRPr/>
            </a:pPr>
            <a:fld id="{8D9692B8-6950-4EE7-B4F7-A9E64EE41F9C}" type="slidenum">
              <a:rPr lang="es-CO" smtClean="0">
                <a:solidFill>
                  <a:prstClr val="black"/>
                </a:solidFill>
              </a:rPr>
              <a:pPr>
                <a:defRPr/>
              </a:pPr>
              <a:t>40</a:t>
            </a:fld>
            <a:endParaRPr lang="es-CO" dirty="0">
              <a:solidFill>
                <a:prstClr val="black"/>
              </a:solidFill>
            </a:endParaRPr>
          </a:p>
        </p:txBody>
      </p:sp>
    </p:spTree>
    <p:extLst>
      <p:ext uri="{BB962C8B-B14F-4D97-AF65-F5344CB8AC3E}">
        <p14:creationId xmlns:p14="http://schemas.microsoft.com/office/powerpoint/2010/main" val="34034587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8D9692B8-6950-4EE7-B4F7-A9E64EE41F9C}" type="slidenum">
              <a:rPr lang="es-CO" smtClean="0">
                <a:solidFill>
                  <a:prstClr val="black"/>
                </a:solidFill>
              </a:rPr>
              <a:pPr>
                <a:defRPr/>
              </a:pPr>
              <a:t>41</a:t>
            </a:fld>
            <a:endParaRPr lang="es-CO" dirty="0">
              <a:solidFill>
                <a:prstClr val="black"/>
              </a:solidFill>
            </a:endParaRPr>
          </a:p>
        </p:txBody>
      </p:sp>
    </p:spTree>
    <p:extLst>
      <p:ext uri="{BB962C8B-B14F-4D97-AF65-F5344CB8AC3E}">
        <p14:creationId xmlns:p14="http://schemas.microsoft.com/office/powerpoint/2010/main" val="337703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u="sng" kern="1200" dirty="0">
                <a:solidFill>
                  <a:schemeClr val="tx1"/>
                </a:solidFill>
                <a:effectLst/>
                <a:latin typeface="+mn-lt"/>
                <a:ea typeface="+mn-ea"/>
                <a:cs typeface="+mn-cs"/>
                <a:hlinkClick r:id="rId4"/>
              </a:rPr>
              <a:t>http://172.16.1.237/almacen/interno/satelite/Goes16/Estimativos/Temperatura/Maxima/MAPAS/?C=M;O=D</a:t>
            </a:r>
            <a:endParaRPr lang="es-CO" sz="1200" u="sng"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debe ser de 14.6 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Tabla</a:t>
            </a:r>
            <a:r>
              <a:rPr lang="en-US" dirty="0"/>
              <a:t>:</a:t>
            </a:r>
            <a:r>
              <a:rPr lang="en-US" baseline="0" dirty="0"/>
              <a:t> </a:t>
            </a:r>
            <a:r>
              <a:rPr lang="en-US" baseline="0" dirty="0" err="1"/>
              <a:t>Letra</a:t>
            </a:r>
            <a:r>
              <a:rPr lang="en-US" baseline="0" dirty="0"/>
              <a:t> 11</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50554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6163"/>
          </a:xfrm>
          <a:prstGeom prst="rect">
            <a:avLst/>
          </a:prstGeom>
        </p:spPr>
      </p:sp>
      <p:sp>
        <p:nvSpPr>
          <p:cNvPr id="3" name="Marcador de notas 2"/>
          <p:cNvSpPr>
            <a:spLocks noGrp="1"/>
          </p:cNvSpPr>
          <p:nvPr>
            <p:ph type="body" idx="1"/>
          </p:nvPr>
        </p:nvSpPr>
        <p:spPr>
          <a:xfrm>
            <a:off x="685800" y="4343400"/>
            <a:ext cx="5486400" cy="4114800"/>
          </a:xfrm>
          <a:prstGeom prst="rect">
            <a:avLst/>
          </a:prstGeom>
        </p:spPr>
        <p:txBody>
          <a:bodyPr/>
          <a:lstStyle/>
          <a:p>
            <a:endParaRPr lang="es-ES" dirty="0"/>
          </a:p>
        </p:txBody>
      </p:sp>
      <p:sp>
        <p:nvSpPr>
          <p:cNvPr id="4" name="Marcador de número de diapositiva 3"/>
          <p:cNvSpPr>
            <a:spLocks noGrp="1"/>
          </p:cNvSpPr>
          <p:nvPr>
            <p:ph type="sldNum" sz="quarter" idx="10"/>
          </p:nvPr>
        </p:nvSpPr>
        <p:spPr>
          <a:xfrm>
            <a:off x="3884613" y="8685213"/>
            <a:ext cx="2971800" cy="457200"/>
          </a:xfrm>
          <a:prstGeom prst="rect">
            <a:avLst/>
          </a:prstGeom>
        </p:spPr>
        <p:txBody>
          <a:bodyPr/>
          <a:lstStyle/>
          <a:p>
            <a:pPr>
              <a:defRPr/>
            </a:pPr>
            <a:fld id="{8D9692B8-6950-4EE7-B4F7-A9E64EE41F9C}" type="slidenum">
              <a:rPr lang="es-CO" smtClean="0">
                <a:solidFill>
                  <a:prstClr val="black"/>
                </a:solidFill>
              </a:rPr>
              <a:pPr>
                <a:defRPr/>
              </a:pPr>
              <a:t>42</a:t>
            </a:fld>
            <a:endParaRPr lang="es-CO" dirty="0">
              <a:solidFill>
                <a:prstClr val="black"/>
              </a:solidFill>
            </a:endParaRPr>
          </a:p>
        </p:txBody>
      </p:sp>
    </p:spTree>
    <p:extLst>
      <p:ext uri="{BB962C8B-B14F-4D97-AF65-F5344CB8AC3E}">
        <p14:creationId xmlns:p14="http://schemas.microsoft.com/office/powerpoint/2010/main" val="4181717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8D9692B8-6950-4EE7-B4F7-A9E64EE41F9C}" type="slidenum">
              <a:rPr lang="es-CO" smtClean="0">
                <a:solidFill>
                  <a:prstClr val="black"/>
                </a:solidFill>
              </a:rPr>
              <a:pPr>
                <a:defRPr/>
              </a:pPr>
              <a:t>43</a:t>
            </a:fld>
            <a:endParaRPr lang="es-CO" dirty="0">
              <a:solidFill>
                <a:prstClr val="black"/>
              </a:solidFill>
            </a:endParaRPr>
          </a:p>
        </p:txBody>
      </p:sp>
    </p:spTree>
    <p:extLst>
      <p:ext uri="{BB962C8B-B14F-4D97-AF65-F5344CB8AC3E}">
        <p14:creationId xmlns:p14="http://schemas.microsoft.com/office/powerpoint/2010/main" val="1640536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8D9692B8-6950-4EE7-B4F7-A9E64EE41F9C}" type="slidenum">
              <a:rPr lang="es-CO" smtClean="0">
                <a:solidFill>
                  <a:prstClr val="black"/>
                </a:solidFill>
              </a:rPr>
              <a:pPr>
                <a:defRPr/>
              </a:pPr>
              <a:t>44</a:t>
            </a:fld>
            <a:endParaRPr lang="es-CO" dirty="0">
              <a:solidFill>
                <a:prstClr val="black"/>
              </a:solidFill>
            </a:endParaRPr>
          </a:p>
        </p:txBody>
      </p:sp>
    </p:spTree>
    <p:extLst>
      <p:ext uri="{BB962C8B-B14F-4D97-AF65-F5344CB8AC3E}">
        <p14:creationId xmlns:p14="http://schemas.microsoft.com/office/powerpoint/2010/main" val="2932581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a:defRPr/>
            </a:pPr>
            <a:fld id="{8D9692B8-6950-4EE7-B4F7-A9E64EE41F9C}" type="slidenum">
              <a:rPr lang="es-CO" smtClean="0">
                <a:solidFill>
                  <a:prstClr val="black"/>
                </a:solidFill>
              </a:rPr>
              <a:pPr>
                <a:defRPr/>
              </a:pPr>
              <a:t>45</a:t>
            </a:fld>
            <a:endParaRPr lang="es-CO" dirty="0">
              <a:solidFill>
                <a:prstClr val="black"/>
              </a:solidFill>
            </a:endParaRPr>
          </a:p>
        </p:txBody>
      </p:sp>
    </p:spTree>
    <p:extLst>
      <p:ext uri="{BB962C8B-B14F-4D97-AF65-F5344CB8AC3E}">
        <p14:creationId xmlns:p14="http://schemas.microsoft.com/office/powerpoint/2010/main" val="2381563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ltLang="es-CO" dirty="0"/>
          </a:p>
        </p:txBody>
      </p:sp>
    </p:spTree>
    <p:extLst>
      <p:ext uri="{BB962C8B-B14F-4D97-AF65-F5344CB8AC3E}">
        <p14:creationId xmlns:p14="http://schemas.microsoft.com/office/powerpoint/2010/main" val="4118171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ltLang="es-CO" dirty="0"/>
          </a:p>
        </p:txBody>
      </p:sp>
    </p:spTree>
    <p:extLst>
      <p:ext uri="{BB962C8B-B14F-4D97-AF65-F5344CB8AC3E}">
        <p14:creationId xmlns:p14="http://schemas.microsoft.com/office/powerpoint/2010/main" val="2892309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CO" altLang="es-CO" dirty="0"/>
          </a:p>
        </p:txBody>
      </p:sp>
    </p:spTree>
    <p:extLst>
      <p:ext uri="{BB962C8B-B14F-4D97-AF65-F5344CB8AC3E}">
        <p14:creationId xmlns:p14="http://schemas.microsoft.com/office/powerpoint/2010/main" val="228104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sz="1600" baseline="0"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a:defRPr/>
            </a:pPr>
            <a:fld id="{86079E1E-6414-43EF-9B3D-7BC6F2869A0A}" type="slidenum">
              <a:rPr lang="es-CO" smtClean="0">
                <a:solidFill>
                  <a:prstClr val="black"/>
                </a:solidFill>
              </a:rPr>
              <a:pPr>
                <a:defRPr/>
              </a:pPr>
              <a:t>49</a:t>
            </a:fld>
            <a:endParaRPr lang="es-CO" dirty="0">
              <a:solidFill>
                <a:prstClr val="black"/>
              </a:solidFill>
            </a:endParaRPr>
          </a:p>
        </p:txBody>
      </p:sp>
    </p:spTree>
    <p:extLst>
      <p:ext uri="{BB962C8B-B14F-4D97-AF65-F5344CB8AC3E}">
        <p14:creationId xmlns:p14="http://schemas.microsoft.com/office/powerpoint/2010/main" val="243257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Marcador de notas 2"/>
          <p:cNvSpPr>
            <a:spLocks noGrp="1"/>
          </p:cNvSpPr>
          <p:nvPr>
            <p:ph type="body" idx="1"/>
          </p:nvPr>
        </p:nvSpPr>
        <p:spPr>
          <a:xfrm>
            <a:off x="1219200" y="3300413"/>
            <a:ext cx="9753600" cy="2700337"/>
          </a:xfrm>
          <a:prstGeom prst="rect">
            <a:avLst/>
          </a:prstGeom>
        </p:spPr>
        <p:txBody>
          <a:bodyPr/>
          <a:lstStyle/>
          <a:p>
            <a:endParaRPr lang="es-CO" dirty="0"/>
          </a:p>
        </p:txBody>
      </p:sp>
    </p:spTree>
    <p:extLst>
      <p:ext uri="{BB962C8B-B14F-4D97-AF65-F5344CB8AC3E}">
        <p14:creationId xmlns:p14="http://schemas.microsoft.com/office/powerpoint/2010/main" val="2315804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038600" y="857250"/>
            <a:ext cx="4114800" cy="2314575"/>
          </a:xfrm>
          <a:prstGeom prst="rect">
            <a:avLst/>
          </a:prstGeom>
          <a:noFill/>
          <a:ln w="12700">
            <a:solidFill>
              <a:prstClr val="black"/>
            </a:solidFill>
          </a:ln>
        </p:spPr>
      </p:sp>
      <p:sp>
        <p:nvSpPr>
          <p:cNvPr id="3" name="Marcador de notas 2"/>
          <p:cNvSpPr>
            <a:spLocks noGrp="1"/>
          </p:cNvSpPr>
          <p:nvPr>
            <p:ph type="body" idx="1"/>
          </p:nvPr>
        </p:nvSpPr>
        <p:spPr>
          <a:xfrm>
            <a:off x="1219200" y="3300413"/>
            <a:ext cx="9753600" cy="2700337"/>
          </a:xfrm>
          <a:prstGeom prst="rect">
            <a:avLst/>
          </a:prstGeom>
        </p:spPr>
        <p:txBody>
          <a:bodyPr/>
          <a:lstStyle/>
          <a:p>
            <a:endParaRPr lang="es-CO" dirty="0"/>
          </a:p>
        </p:txBody>
      </p:sp>
    </p:spTree>
    <p:extLst>
      <p:ext uri="{BB962C8B-B14F-4D97-AF65-F5344CB8AC3E}">
        <p14:creationId xmlns:p14="http://schemas.microsoft.com/office/powerpoint/2010/main" val="2741974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hlinkClick r:id="rId3"/>
            </a:endParaRPr>
          </a:p>
          <a:p>
            <a:r>
              <a:rPr lang="es-CO" baseline="0" dirty="0"/>
              <a:t>Recortar las imágenes, incluya el Archipiélago de San Andrés y Providencia. Utilice la guía de cada cuadro para colocar cada imagen, las cuáles, deben tener una altura de 13.0 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hlinkClick r:id="" action="ppaction://noaction"/>
              </a:rPr>
              <a:t>https://linetview.nowcast.de/linetview/pages/index.html</a:t>
            </a:r>
            <a:endParaRPr lang="es-CO" dirty="0"/>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No quitar la leyenda de rayos.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hlinkClick r:id="rId4"/>
              </a:rPr>
              <a:t>http://172.16.1.237/almacen/interno/satelite/COLOMBIA/C13/Rad/JPG/2020/</a:t>
            </a:r>
            <a:endParaRPr lang="es-CO"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8</a:t>
            </a:fld>
            <a:endParaRPr lang="es-CO">
              <a:solidFill>
                <a:prstClr val="black"/>
              </a:solidFill>
            </a:endParaRPr>
          </a:p>
        </p:txBody>
      </p:sp>
    </p:spTree>
    <p:extLst>
      <p:ext uri="{BB962C8B-B14F-4D97-AF65-F5344CB8AC3E}">
        <p14:creationId xmlns:p14="http://schemas.microsoft.com/office/powerpoint/2010/main" val="285751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baseline="0" dirty="0"/>
              <a:t>DALI con altura de 15 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en el </a:t>
            </a:r>
            <a:r>
              <a:rPr lang="en-US" b="1" baseline="0" dirty="0" err="1"/>
              <a:t>almacén</a:t>
            </a:r>
            <a:r>
              <a:rPr lang="en-US" b="1" baseline="0" dirty="0"/>
              <a:t> </a:t>
            </a:r>
            <a:r>
              <a:rPr lang="en-US" b="1" baseline="0" dirty="0" err="1"/>
              <a:t>en</a:t>
            </a:r>
            <a:r>
              <a:rPr lang="en-US" b="1" baseline="0" dirty="0"/>
              <a:t>: </a:t>
            </a:r>
            <a:r>
              <a:rPr lang="es-CO"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CO" dirty="0">
                <a:hlinkClick r:id="rId3"/>
              </a:rPr>
              <a:t>http://172.16.1.237/almacen/interno/PronosticosCol/SmartMet/png/latest/DALI/Hoy/dia_1.png</a:t>
            </a:r>
            <a:r>
              <a:rPr lang="es-CO"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p>
          <a:p>
            <a:r>
              <a:rPr lang="es-ES" b="1" baseline="0" dirty="0"/>
              <a:t>El pronóstico de precipitación se debe tomar después de las 09:00 HLC, hora en la cual ya se encuentra actualizado.</a:t>
            </a:r>
          </a:p>
          <a:p>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9</a:t>
            </a:fld>
            <a:endParaRPr lang="es-CO"/>
          </a:p>
        </p:txBody>
      </p:sp>
    </p:spTree>
    <p:extLst>
      <p:ext uri="{BB962C8B-B14F-4D97-AF65-F5344CB8AC3E}">
        <p14:creationId xmlns:p14="http://schemas.microsoft.com/office/powerpoint/2010/main" val="930774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Nuevo formato de volcanes que se encuentra en la ruta M:\OF_SERVICIO_DE_PRONOSTICO_Y_ALERTAS\Compartida\2.Análisis_pronóstico_del_tiempo\2.5_Volcanes\2.5_Volcanes. El archivo se denomina: "VOLCANES_nuevo_formato.xlsx“. Pegar</a:t>
            </a:r>
            <a:r>
              <a:rPr lang="es-CO" sz="500" b="1" baseline="0" dirty="0">
                <a:latin typeface="Arial" panose="020B0604020202020204" pitchFamily="34" charset="0"/>
                <a:cs typeface="Arial" panose="020B0604020202020204" pitchFamily="34" charset="0"/>
              </a:rPr>
              <a:t> como imagen con altura de 15 cm, después ampliar con el mouse el ancho de la misma.</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500" b="1" dirty="0">
                <a:latin typeface="Arial" panose="020B0604020202020204" pitchFamily="34" charset="0"/>
                <a:cs typeface="Arial" panose="020B0604020202020204" pitchFamily="34" charset="0"/>
              </a:rPr>
              <a:t>NO MOVER Mapa: 15 cm de alto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u="sng" kern="1200" dirty="0">
                <a:solidFill>
                  <a:schemeClr val="tx1"/>
                </a:solidFill>
                <a:effectLst/>
                <a:latin typeface="+mn-lt"/>
                <a:ea typeface="+mn-ea"/>
                <a:cs typeface="+mn-cs"/>
                <a:hlinkClick r:id="rId3"/>
              </a:rPr>
              <a:t>http://172.16.1.237/almacen/interno/PronosticosCol/wrfideam/colombia/volcanes/?C=M;O=D</a:t>
            </a:r>
            <a:endParaRPr lang="es-CO"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s-ES" sz="500" b="1"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a:defRPr/>
            </a:pPr>
            <a:fld id="{1AA83B76-51B6-493B-AD8F-034B31CF8593}" type="slidenum">
              <a:rPr lang="es-CO" smtClean="0">
                <a:solidFill>
                  <a:prstClr val="black"/>
                </a:solidFill>
              </a:rPr>
              <a:pPr>
                <a:defRPr/>
              </a:pPr>
              <a:t>10</a:t>
            </a:fld>
            <a:endParaRPr lang="es-CO">
              <a:solidFill>
                <a:prstClr val="black"/>
              </a:solidFill>
            </a:endParaRPr>
          </a:p>
        </p:txBody>
      </p:sp>
    </p:spTree>
    <p:extLst>
      <p:ext uri="{BB962C8B-B14F-4D97-AF65-F5344CB8AC3E}">
        <p14:creationId xmlns:p14="http://schemas.microsoft.com/office/powerpoint/2010/main" val="2052331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3" name="Imagen 2" descr="FronteraMaritima_Alex.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735854"/>
            <a:ext cx="9257422" cy="4931210"/>
          </a:xfrm>
          <a:prstGeom prst="rect">
            <a:avLst/>
          </a:prstGeom>
        </p:spPr>
      </p:pic>
      <p:pic>
        <p:nvPicPr>
          <p:cNvPr id="2" name="Imagen 1" descr="m2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pic>
        <p:nvPicPr>
          <p:cNvPr id="4" name="Imagen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76592" y="641805"/>
            <a:ext cx="255028" cy="255028"/>
          </a:xfrm>
          <a:prstGeom prst="rect">
            <a:avLst/>
          </a:prstGeom>
        </p:spPr>
      </p:pic>
    </p:spTree>
    <p:extLst>
      <p:ext uri="{BB962C8B-B14F-4D97-AF65-F5344CB8AC3E}">
        <p14:creationId xmlns:p14="http://schemas.microsoft.com/office/powerpoint/2010/main" val="2050351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1" descr="m3_Mesa de trabajo 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503911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Recurso 15.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5379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467" t="35238" r="388" b="54225"/>
          <a:stretch/>
        </p:blipFill>
        <p:spPr>
          <a:xfrm>
            <a:off x="0" y="-11575"/>
            <a:ext cx="12236319" cy="731781"/>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2" name="Agrupar 1"/>
          <p:cNvGrpSpPr/>
          <p:nvPr userDrawn="1"/>
        </p:nvGrpSpPr>
        <p:grpSpPr>
          <a:xfrm>
            <a:off x="3584431" y="152159"/>
            <a:ext cx="422710" cy="422710"/>
            <a:chOff x="4065603" y="191601"/>
            <a:chExt cx="422710" cy="422710"/>
          </a:xfrm>
        </p:grpSpPr>
        <p:sp>
          <p:nvSpPr>
            <p:cNvPr id="4" name="Elipse 3"/>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807297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687"/>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08" y="8116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3497316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0" y="0"/>
            <a:ext cx="12198260" cy="725797"/>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898169" y="81164"/>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529848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7"/>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072618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screen">
            <a:extLst>
              <a:ext uri="{28A0092B-C50C-407E-A947-70E740481C1C}">
                <a14:useLocalDpi xmlns:a14="http://schemas.microsoft.com/office/drawing/2010/main"/>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Diseño personalizado">
    <p:spTree>
      <p:nvGrpSpPr>
        <p:cNvPr id="1" name=""/>
        <p:cNvGrpSpPr/>
        <p:nvPr/>
      </p:nvGrpSpPr>
      <p:grpSpPr>
        <a:xfrm>
          <a:off x="0" y="0"/>
          <a:ext cx="0" cy="0"/>
          <a:chOff x="0" y="0"/>
          <a:chExt cx="0" cy="0"/>
        </a:xfrm>
      </p:grpSpPr>
      <p:pic>
        <p:nvPicPr>
          <p:cNvPr id="7" name="Imagen 6"/>
          <p:cNvPicPr>
            <a:picLocks noChangeAspect="1"/>
          </p:cNvPicPr>
          <p:nvPr userDrawn="1"/>
        </p:nvPicPr>
        <p:blipFill rotWithShape="1">
          <a:blip r:embed="rId2" cstate="screen">
            <a:extLst>
              <a:ext uri="{28A0092B-C50C-407E-A947-70E740481C1C}">
                <a14:useLocalDpi xmlns:a14="http://schemas.microsoft.com/office/drawing/2010/main"/>
              </a:ext>
            </a:extLst>
          </a:blip>
          <a:srcRect l="502" t="35210" r="522" b="54289"/>
          <a:stretch/>
        </p:blipFill>
        <p:spPr>
          <a:xfrm>
            <a:off x="-1" y="-20548"/>
            <a:ext cx="12218533" cy="729465"/>
          </a:xfrm>
          <a:prstGeom prst="rect">
            <a:avLst/>
          </a:prstGeom>
        </p:spPr>
      </p:pic>
      <p:pic>
        <p:nvPicPr>
          <p:cNvPr id="8" name="Imagen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450334" y="12060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descr="Recurso 15.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63872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910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09CE4EC-124E-4A40-9985-A2F975A398A5}" type="datetimeFigureOut">
              <a:rPr lang="es-CO" smtClean="0"/>
              <a:pPr/>
              <a:t>16/10/2020</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E2FA5CC1-1BFA-4146-893A-695949666B54}" type="slidenum">
              <a:rPr lang="es-CO" smtClean="0"/>
              <a:pPr/>
              <a:t>‹Nº›</a:t>
            </a:fld>
            <a:endParaRPr lang="es-CO"/>
          </a:p>
        </p:txBody>
      </p:sp>
    </p:spTree>
    <p:extLst>
      <p:ext uri="{BB962C8B-B14F-4D97-AF65-F5344CB8AC3E}">
        <p14:creationId xmlns:p14="http://schemas.microsoft.com/office/powerpoint/2010/main" val="2377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uadroTexto 6"/>
          <p:cNvSpPr txBox="1"/>
          <p:nvPr userDrawn="1"/>
        </p:nvSpPr>
        <p:spPr>
          <a:xfrm>
            <a:off x="7617908" y="864837"/>
            <a:ext cx="4252963" cy="415498"/>
          </a:xfrm>
          <a:prstGeom prst="rect">
            <a:avLst/>
          </a:prstGeom>
          <a:solidFill>
            <a:schemeClr val="bg1">
              <a:alpha val="90000"/>
            </a:schemeClr>
          </a:solidFill>
        </p:spPr>
        <p:txBody>
          <a:bodyPr wrap="square" rtlCol="0">
            <a:spAutoFit/>
          </a:bodyPr>
          <a:lstStyle/>
          <a:p>
            <a:pPr algn="just"/>
            <a:r>
              <a:rPr lang="es-CO" sz="700" b="1" dirty="0">
                <a:solidFill>
                  <a:prstClr val="black"/>
                </a:solidFill>
                <a:latin typeface="Arial Narrow" panose="020B0606020202030204" pitchFamily="34" charset="0"/>
                <a:cs typeface="Arial" panose="020B0604020202020204" pitchFamily="34" charset="0"/>
              </a:rPr>
              <a:t>Aclaración</a:t>
            </a:r>
            <a:r>
              <a:rPr lang="es-CO" sz="700" dirty="0">
                <a:solidFill>
                  <a:prstClr val="black"/>
                </a:solidFill>
                <a:latin typeface="Arial Narrow" panose="020B0606020202030204" pitchFamily="34" charset="0"/>
                <a:cs typeface="Arial" panose="020B0604020202020204" pitchFamily="34" charset="0"/>
              </a:rPr>
              <a:t>: aunque las temperaturas registradas en un municipio se relacionan con la ubicación de las estaciones de monitoreo del IDEAM, en ocasiones, dichas estaciones pueden estar distantes de los lugares en donde se concentra la mayor población o alejados de los centros municipales.</a:t>
            </a:r>
          </a:p>
        </p:txBody>
      </p:sp>
      <p:sp>
        <p:nvSpPr>
          <p:cNvPr id="8" name="CuadroTexto 7"/>
          <p:cNvSpPr txBox="1"/>
          <p:nvPr userDrawn="1"/>
        </p:nvSpPr>
        <p:spPr>
          <a:xfrm>
            <a:off x="7697919" y="4741643"/>
            <a:ext cx="3814992" cy="400110"/>
          </a:xfrm>
          <a:prstGeom prst="rect">
            <a:avLst/>
          </a:prstGeom>
          <a:noFill/>
        </p:spPr>
        <p:txBody>
          <a:bodyPr wrap="square" rtlCol="0">
            <a:spAutoFit/>
          </a:bodyPr>
          <a:lstStyle/>
          <a:p>
            <a:pPr algn="ctr"/>
            <a:r>
              <a:rPr lang="es-CO" sz="1000" b="1" dirty="0">
                <a:solidFill>
                  <a:prstClr val="black"/>
                </a:solidFill>
                <a:latin typeface="Arial Narrow" panose="020B0606020202030204" pitchFamily="34" charset="0"/>
                <a:cs typeface="Arial" panose="020B0604020202020204" pitchFamily="34" charset="0"/>
              </a:rPr>
              <a:t>A continuación se relacionan los municipios donde en las últimas 24 horas se registraron temperaturas menores o iguales a 5.0°C.</a:t>
            </a:r>
          </a:p>
        </p:txBody>
      </p:sp>
      <p:pic>
        <p:nvPicPr>
          <p:cNvPr id="4" name="Imagen 3"/>
          <p:cNvPicPr>
            <a:picLocks noChangeAspect="1"/>
          </p:cNvPicPr>
          <p:nvPr userDrawn="1"/>
        </p:nvPicPr>
        <p:blipFill>
          <a:blip r:embed="rId3"/>
          <a:stretch>
            <a:fillRect/>
          </a:stretch>
        </p:blipFill>
        <p:spPr>
          <a:xfrm>
            <a:off x="5054600" y="4263557"/>
            <a:ext cx="7143684" cy="478086"/>
          </a:xfrm>
          <a:prstGeom prst="rect">
            <a:avLst/>
          </a:prstGeom>
        </p:spPr>
      </p:pic>
      <p:pic>
        <p:nvPicPr>
          <p:cNvPr id="2" name="Imagen 1"/>
          <p:cNvPicPr>
            <a:picLocks noChangeAspect="1"/>
          </p:cNvPicPr>
          <p:nvPr userDrawn="1"/>
        </p:nvPicPr>
        <p:blipFill>
          <a:blip r:embed="rId4"/>
          <a:stretch>
            <a:fillRect/>
          </a:stretch>
        </p:blipFill>
        <p:spPr>
          <a:xfrm>
            <a:off x="5120151" y="4263557"/>
            <a:ext cx="6901424" cy="548282"/>
          </a:xfrm>
          <a:prstGeom prst="rect">
            <a:avLst/>
          </a:prstGeom>
        </p:spPr>
      </p:pic>
      <p:pic>
        <p:nvPicPr>
          <p:cNvPr id="9" name="Imagen 8"/>
          <p:cNvPicPr>
            <a:picLocks noChangeAspect="1"/>
          </p:cNvPicPr>
          <p:nvPr userDrawn="1"/>
        </p:nvPicPr>
        <p:blipFill>
          <a:blip r:embed="rId3"/>
          <a:stretch>
            <a:fillRect/>
          </a:stretch>
        </p:blipFill>
        <p:spPr>
          <a:xfrm>
            <a:off x="5053507" y="4794867"/>
            <a:ext cx="7143684" cy="478086"/>
          </a:xfrm>
          <a:prstGeom prst="rect">
            <a:avLst/>
          </a:prstGeom>
        </p:spPr>
      </p:pic>
    </p:spTree>
    <p:extLst>
      <p:ext uri="{BB962C8B-B14F-4D97-AF65-F5344CB8AC3E}">
        <p14:creationId xmlns:p14="http://schemas.microsoft.com/office/powerpoint/2010/main" val="1009999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xmlns=""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xmlns="" val="2308712024"/>
                  </a:ext>
                </a:extLst>
              </a:tr>
            </a:tbl>
          </a:graphicData>
        </a:graphic>
      </p:graphicFrame>
    </p:spTree>
    <p:extLst>
      <p:ext uri="{BB962C8B-B14F-4D97-AF65-F5344CB8AC3E}">
        <p14:creationId xmlns:p14="http://schemas.microsoft.com/office/powerpoint/2010/main" val="1709417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CE1D0289-4705-4DE6-A3EE-575A8C3CE468}" type="datetimeFigureOut">
              <a:rPr lang="en-US"/>
              <a:pPr>
                <a:defRPr/>
              </a:pPr>
              <a:t>10/16/2020</a:t>
            </a:fld>
            <a:endParaRPr lang="en-US"/>
          </a:p>
        </p:txBody>
      </p:sp>
      <p:sp>
        <p:nvSpPr>
          <p:cNvPr id="4" name="Holder 6"/>
          <p:cNvSpPr>
            <a:spLocks noGrp="1"/>
          </p:cNvSpPr>
          <p:nvPr>
            <p:ph type="sldNum" sz="quarter" idx="12"/>
          </p:nvPr>
        </p:nvSpPr>
        <p:spPr/>
        <p:txBody>
          <a:bodyPr/>
          <a:lstStyle>
            <a:lvl1pPr>
              <a:defRPr/>
            </a:lvl1pPr>
          </a:lstStyle>
          <a:p>
            <a:pPr>
              <a:defRPr/>
            </a:pPr>
            <a:fld id="{2614DBF9-0530-4277-A6C2-6DFC15E6285A}" type="slidenum">
              <a:rPr lang="es-CO" altLang="es-CO"/>
              <a:pPr>
                <a:defRPr/>
              </a:pPr>
              <a:t>‹Nº›</a:t>
            </a:fld>
            <a:endParaRPr lang="es-CO" altLang="es-CO"/>
          </a:p>
        </p:txBody>
      </p:sp>
    </p:spTree>
    <p:extLst>
      <p:ext uri="{BB962C8B-B14F-4D97-AF65-F5344CB8AC3E}">
        <p14:creationId xmlns:p14="http://schemas.microsoft.com/office/powerpoint/2010/main" val="1808017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7_Imagen con título">
  <p:cSld name="7_Imagen con título">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069432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Diseño personalizado">
  <p:cSld name="3_Diseño personalizado">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12"/>
          <p:cNvSpPr txBox="1">
            <a:spLocks noGrp="1"/>
          </p:cNvSpPr>
          <p:nvPr>
            <p:ph type="dt" idx="10"/>
          </p:nvPr>
        </p:nvSpPr>
        <p:spPr>
          <a:xfrm>
            <a:off x="838201"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8" name="Google Shape;18;p12"/>
          <p:cNvSpPr txBox="1">
            <a:spLocks noGrp="1"/>
          </p:cNvSpPr>
          <p:nvPr>
            <p:ph type="ftr" idx="11"/>
          </p:nvPr>
        </p:nvSpPr>
        <p:spPr>
          <a:xfrm>
            <a:off x="4038602"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19" name="Google Shape;19;p12"/>
          <p:cNvSpPr txBox="1">
            <a:spLocks noGrp="1"/>
          </p:cNvSpPr>
          <p:nvPr>
            <p:ph type="sldNum" idx="12"/>
          </p:nvPr>
        </p:nvSpPr>
        <p:spPr>
          <a:xfrm>
            <a:off x="8610601"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7074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794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909CE4EC-124E-4A40-9985-A2F975A398A5}" type="datetimeFigureOut">
              <a:rPr lang="es-CO" smtClean="0">
                <a:solidFill>
                  <a:prstClr val="black">
                    <a:tint val="75000"/>
                  </a:prstClr>
                </a:solidFill>
              </a:rPr>
              <a:pPr/>
              <a:t>16/10/2020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2FA5CC1-1BFA-4146-893A-695949666B5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594063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fld id="{909CE4EC-124E-4A40-9985-A2F975A398A5}" type="datetimeFigureOut">
              <a:rPr lang="es-CO" smtClean="0">
                <a:solidFill>
                  <a:prstClr val="black">
                    <a:tint val="75000"/>
                  </a:prstClr>
                </a:solidFill>
              </a:rPr>
              <a:pPr/>
              <a:t>16/10/2020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2FA5CC1-1BFA-4146-893A-695949666B5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28653141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4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909CE4EC-124E-4A40-9985-A2F975A398A5}" type="datetimeFigureOut">
              <a:rPr lang="es-CO" smtClean="0">
                <a:solidFill>
                  <a:prstClr val="black">
                    <a:tint val="75000"/>
                  </a:prstClr>
                </a:solidFill>
              </a:rPr>
              <a:pPr/>
              <a:t>16/10/2020</a:t>
            </a:fld>
            <a:endParaRPr lang="es-CO">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O">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2FA5CC1-1BFA-4146-893A-695949666B5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4065347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4"/>
          <p:cNvSpPr>
            <a:spLocks noGrp="1"/>
          </p:cNvSpPr>
          <p:nvPr>
            <p:ph type="ftr" sz="quarter" idx="10"/>
          </p:nvPr>
        </p:nvSpPr>
        <p:spPr/>
        <p:txBody>
          <a:bodyPr/>
          <a:lstStyle>
            <a:lvl1pPr>
              <a:defRPr/>
            </a:lvl1pPr>
          </a:lstStyle>
          <a:p>
            <a:pPr>
              <a:defRPr/>
            </a:pPr>
            <a:endParaRPr/>
          </a:p>
        </p:txBody>
      </p:sp>
      <p:sp>
        <p:nvSpPr>
          <p:cNvPr id="3" name="Holder 5"/>
          <p:cNvSpPr>
            <a:spLocks noGrp="1"/>
          </p:cNvSpPr>
          <p:nvPr>
            <p:ph type="dt" sz="half" idx="11"/>
          </p:nvPr>
        </p:nvSpPr>
        <p:spPr/>
        <p:txBody>
          <a:bodyPr/>
          <a:lstStyle>
            <a:lvl1pPr>
              <a:defRPr/>
            </a:lvl1pPr>
          </a:lstStyle>
          <a:p>
            <a:pPr>
              <a:defRPr/>
            </a:pPr>
            <a:fld id="{CE1D0289-4705-4DE6-A3EE-575A8C3CE468}" type="datetimeFigureOut">
              <a:rPr lang="en-US"/>
              <a:pPr>
                <a:defRPr/>
              </a:pPr>
              <a:t>10/16/2020</a:t>
            </a:fld>
            <a:endParaRPr lang="en-US"/>
          </a:p>
        </p:txBody>
      </p:sp>
      <p:sp>
        <p:nvSpPr>
          <p:cNvPr id="4" name="Holder 6"/>
          <p:cNvSpPr>
            <a:spLocks noGrp="1"/>
          </p:cNvSpPr>
          <p:nvPr>
            <p:ph type="sldNum" sz="quarter" idx="12"/>
          </p:nvPr>
        </p:nvSpPr>
        <p:spPr/>
        <p:txBody>
          <a:bodyPr/>
          <a:lstStyle>
            <a:lvl1pPr>
              <a:defRPr/>
            </a:lvl1pPr>
          </a:lstStyle>
          <a:p>
            <a:pPr>
              <a:defRPr/>
            </a:pPr>
            <a:fld id="{2614DBF9-0530-4277-A6C2-6DFC15E6285A}" type="slidenum">
              <a:rPr lang="es-CO" altLang="es-CO"/>
              <a:pPr>
                <a:defRPr/>
              </a:pPr>
              <a:t>‹Nº›</a:t>
            </a:fld>
            <a:endParaRPr lang="es-CO" altLang="es-CO"/>
          </a:p>
        </p:txBody>
      </p:sp>
    </p:spTree>
    <p:extLst>
      <p:ext uri="{BB962C8B-B14F-4D97-AF65-F5344CB8AC3E}">
        <p14:creationId xmlns:p14="http://schemas.microsoft.com/office/powerpoint/2010/main" val="2888409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mp; 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49" y="0"/>
            <a:ext cx="11809312" cy="548680"/>
          </a:xfrm>
          <a:prstGeom prst="rect">
            <a:avLst/>
          </a:prstGeom>
        </p:spPr>
        <p:txBody>
          <a:bodyPr anchor="ctr" anchorCtr="0"/>
          <a:lstStyle>
            <a:lvl1pPr>
              <a:spcBef>
                <a:spcPts val="267"/>
              </a:spcBef>
              <a:spcAft>
                <a:spcPts val="267"/>
              </a:spcAft>
              <a:defRPr sz="3733">
                <a:solidFill>
                  <a:srgbClr val="FFFFFF"/>
                </a:solidFill>
                <a:latin typeface="Calibri" pitchFamily="34" charset="0"/>
                <a:cs typeface="Calibri" pitchFamily="34" charset="0"/>
              </a:defRPr>
            </a:lvl1pPr>
          </a:lstStyle>
          <a:p>
            <a:r>
              <a:rPr lang="en-US" dirty="0"/>
              <a:t>Click to Edit Bulleted Slide Title Style</a:t>
            </a:r>
            <a:endParaRPr lang="en-NZ" dirty="0"/>
          </a:p>
        </p:txBody>
      </p:sp>
      <p:sp>
        <p:nvSpPr>
          <p:cNvPr id="3" name="Content Placeholder 2"/>
          <p:cNvSpPr>
            <a:spLocks noGrp="1"/>
          </p:cNvSpPr>
          <p:nvPr>
            <p:ph idx="1" hasCustomPrompt="1"/>
          </p:nvPr>
        </p:nvSpPr>
        <p:spPr>
          <a:xfrm>
            <a:off x="248451" y="667870"/>
            <a:ext cx="11800211" cy="5545439"/>
          </a:xfrm>
          <a:prstGeom prst="rect">
            <a:avLst/>
          </a:prstGeom>
        </p:spPr>
        <p:txBody>
          <a:bodyPr/>
          <a:lstStyle>
            <a:lvl1pPr>
              <a:spcBef>
                <a:spcPts val="2400"/>
              </a:spcBef>
              <a:buClr>
                <a:srgbClr val="00416A"/>
              </a:buClr>
              <a:defRPr sz="2400">
                <a:solidFill>
                  <a:srgbClr val="022A3A"/>
                </a:solidFill>
                <a:latin typeface="Calibri" pitchFamily="34" charset="0"/>
                <a:cs typeface="Calibri" pitchFamily="34" charset="0"/>
              </a:defRPr>
            </a:lvl1pPr>
            <a:lvl2pPr>
              <a:buClr>
                <a:srgbClr val="00416A"/>
              </a:buClr>
              <a:defRPr sz="2133">
                <a:solidFill>
                  <a:srgbClr val="00416A"/>
                </a:solidFill>
                <a:latin typeface="Calibri" pitchFamily="34" charset="0"/>
                <a:cs typeface="Calibri" pitchFamily="34" charset="0"/>
              </a:defRPr>
            </a:lvl2pPr>
            <a:lvl3pPr>
              <a:buClr>
                <a:srgbClr val="00416A"/>
              </a:buClr>
              <a:defRPr sz="1867">
                <a:solidFill>
                  <a:srgbClr val="006098"/>
                </a:solidFill>
                <a:latin typeface="Calibri" pitchFamily="34" charset="0"/>
                <a:cs typeface="Calibri" pitchFamily="34" charset="0"/>
              </a:defRPr>
            </a:lvl3pPr>
            <a:lvl4pPr>
              <a:buClr>
                <a:srgbClr val="00416A"/>
              </a:buClr>
              <a:defRPr sz="1600">
                <a:solidFill>
                  <a:srgbClr val="4B4F54"/>
                </a:solidFill>
                <a:latin typeface="Calibri" pitchFamily="34" charset="0"/>
                <a:cs typeface="Calibri" pitchFamily="34" charset="0"/>
              </a:defRPr>
            </a:lvl4pPr>
            <a:lvl5pPr>
              <a:buClr>
                <a:srgbClr val="00416A"/>
              </a:buClr>
              <a:defRPr sz="1600">
                <a:solidFill>
                  <a:srgbClr val="4B4F54"/>
                </a:solidFill>
                <a:latin typeface="Calibri" pitchFamily="34" charset="0"/>
                <a:cs typeface="Calibri" pitchFamily="34" charset="0"/>
              </a:defRPr>
            </a:lvl5pPr>
          </a:lstStyle>
          <a:p>
            <a:pPr lvl="0"/>
            <a:r>
              <a:rPr lang="en-US" dirty="0"/>
              <a:t>Click to Edit Bulleted Slide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701295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lumn 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NZ" sz="3733" b="1" dirty="0">
                <a:solidFill>
                  <a:srgbClr val="FFFFFF"/>
                </a:solidFill>
                <a:latin typeface="Calibri" pitchFamily="34" charset="0"/>
                <a:ea typeface="+mj-ea"/>
                <a:cs typeface="Calibri" pitchFamily="34" charset="0"/>
              </a:defRPr>
            </a:lvl1pPr>
          </a:lstStyle>
          <a:p>
            <a:r>
              <a:rPr lang="en-US" dirty="0"/>
              <a:t>Click to Edit 2-Column Bulleted Slide Title Style</a:t>
            </a:r>
            <a:endParaRPr lang="en-NZ" dirty="0"/>
          </a:p>
        </p:txBody>
      </p:sp>
      <p:sp>
        <p:nvSpPr>
          <p:cNvPr id="3" name="Content Placeholder 2"/>
          <p:cNvSpPr>
            <a:spLocks noGrp="1"/>
          </p:cNvSpPr>
          <p:nvPr>
            <p:ph sz="half" idx="1" hasCustomPrompt="1"/>
          </p:nvPr>
        </p:nvSpPr>
        <p:spPr>
          <a:xfrm>
            <a:off x="239349" y="740701"/>
            <a:ext cx="5472608" cy="5568619"/>
          </a:xfrm>
          <a:prstGeom prst="rect">
            <a:avLst/>
          </a:prstGeom>
        </p:spPr>
        <p:txBody>
          <a:bodyPr/>
          <a:lstStyle>
            <a:lvl1pPr>
              <a:buClr>
                <a:srgbClr val="00416A"/>
              </a:buClr>
              <a:defRPr lang="en-US" sz="2400" dirty="0" smtClean="0">
                <a:solidFill>
                  <a:srgbClr val="022A3A"/>
                </a:solidFill>
                <a:latin typeface="Calibri" pitchFamily="34" charset="0"/>
                <a:ea typeface="+mn-ea"/>
                <a:cs typeface="Calibri" pitchFamily="34" charset="0"/>
              </a:defRPr>
            </a:lvl1pPr>
            <a:lvl2pPr>
              <a:buClr>
                <a:srgbClr val="00416A"/>
              </a:buClr>
              <a:defRPr sz="2133">
                <a:solidFill>
                  <a:srgbClr val="00416A"/>
                </a:solidFill>
                <a:latin typeface="Calibri" pitchFamily="34" charset="0"/>
                <a:cs typeface="Calibri" pitchFamily="34" charset="0"/>
              </a:defRPr>
            </a:lvl2pPr>
            <a:lvl3pPr>
              <a:buClr>
                <a:srgbClr val="00416A"/>
              </a:buClr>
              <a:defRPr sz="1867">
                <a:solidFill>
                  <a:srgbClr val="006098"/>
                </a:solidFill>
                <a:latin typeface="Calibri" pitchFamily="34" charset="0"/>
                <a:cs typeface="Calibri" pitchFamily="34" charset="0"/>
              </a:defRPr>
            </a:lvl3pPr>
            <a:lvl4pPr>
              <a:buClr>
                <a:srgbClr val="00416A"/>
              </a:buClr>
              <a:defRPr sz="1600">
                <a:solidFill>
                  <a:srgbClr val="4B4F54"/>
                </a:solidFill>
                <a:latin typeface="Calibri" pitchFamily="34" charset="0"/>
                <a:cs typeface="Calibri" pitchFamily="34" charset="0"/>
              </a:defRPr>
            </a:lvl4pPr>
            <a:lvl5pPr>
              <a:buClr>
                <a:srgbClr val="00416A"/>
              </a:buClr>
              <a:defRPr sz="1600">
                <a:solidFill>
                  <a:srgbClr val="4B4F54"/>
                </a:solidFill>
                <a:latin typeface="Calibri" pitchFamily="34" charset="0"/>
                <a:cs typeface="Calibri" pitchFamily="34" charset="0"/>
              </a:defRPr>
            </a:lvl5pPr>
            <a:lvl6pPr>
              <a:defRPr sz="2400"/>
            </a:lvl6pPr>
            <a:lvl7pPr>
              <a:defRPr sz="2400"/>
            </a:lvl7pPr>
            <a:lvl8pPr>
              <a:defRPr sz="2400"/>
            </a:lvl8pPr>
            <a:lvl9pPr>
              <a:defRPr sz="2400"/>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4" name="Content Placeholder 3"/>
          <p:cNvSpPr>
            <a:spLocks noGrp="1"/>
          </p:cNvSpPr>
          <p:nvPr>
            <p:ph sz="half" idx="2" hasCustomPrompt="1"/>
          </p:nvPr>
        </p:nvSpPr>
        <p:spPr>
          <a:xfrm>
            <a:off x="5903979" y="740701"/>
            <a:ext cx="6048672" cy="5568619"/>
          </a:xfrm>
          <a:prstGeom prst="rect">
            <a:avLst/>
          </a:prstGeom>
        </p:spPr>
        <p:txBody>
          <a:bodyPr/>
          <a:lstStyle>
            <a:lvl1pPr>
              <a:buClr>
                <a:srgbClr val="00416A"/>
              </a:buClr>
              <a:defRPr lang="en-US" sz="2400" dirty="0" smtClean="0">
                <a:solidFill>
                  <a:srgbClr val="022A3A"/>
                </a:solidFill>
                <a:latin typeface="Calibri" pitchFamily="34" charset="0"/>
                <a:ea typeface="+mn-ea"/>
                <a:cs typeface="Calibri" pitchFamily="34" charset="0"/>
              </a:defRPr>
            </a:lvl1pPr>
            <a:lvl2pPr marL="990575" indent="-380990">
              <a:buClr>
                <a:srgbClr val="00416A"/>
              </a:buClr>
              <a:defRPr lang="en-US" sz="2133" dirty="0" smtClean="0">
                <a:solidFill>
                  <a:srgbClr val="00416A"/>
                </a:solidFill>
                <a:latin typeface="Calibri" pitchFamily="34" charset="0"/>
                <a:cs typeface="Calibri" pitchFamily="34" charset="0"/>
              </a:defRPr>
            </a:lvl2pPr>
            <a:lvl3pPr marL="1523962" indent="-304792">
              <a:buClr>
                <a:srgbClr val="00416A"/>
              </a:buClr>
              <a:defRPr lang="en-US" sz="1867" dirty="0" smtClean="0">
                <a:solidFill>
                  <a:srgbClr val="006098"/>
                </a:solidFill>
                <a:latin typeface="Calibri" pitchFamily="34" charset="0"/>
                <a:cs typeface="Calibri" pitchFamily="34" charset="0"/>
              </a:defRPr>
            </a:lvl3pPr>
            <a:lvl4pPr marL="2133547" indent="-304792">
              <a:buClr>
                <a:srgbClr val="00416A"/>
              </a:buClr>
              <a:defRPr lang="en-US" sz="1600" dirty="0" smtClean="0">
                <a:solidFill>
                  <a:srgbClr val="4B4F54"/>
                </a:solidFill>
                <a:latin typeface="Calibri" pitchFamily="34" charset="0"/>
                <a:cs typeface="Calibri" pitchFamily="34" charset="0"/>
              </a:defRPr>
            </a:lvl4pPr>
            <a:lvl5pPr marL="2743131" indent="-304792">
              <a:buClr>
                <a:srgbClr val="00416A"/>
              </a:buClr>
              <a:defRPr lang="en-NZ" sz="1600" dirty="0">
                <a:solidFill>
                  <a:srgbClr val="4B4F54"/>
                </a:solidFill>
                <a:latin typeface="Calibri" pitchFamily="34" charset="0"/>
                <a:cs typeface="Calibri" pitchFamily="34" charset="0"/>
              </a:defRPr>
            </a:lvl5pPr>
            <a:lvl6pPr>
              <a:defRPr sz="2400"/>
            </a:lvl6pPr>
            <a:lvl7pPr>
              <a:defRPr sz="2400"/>
            </a:lvl7pPr>
            <a:lvl8pPr>
              <a:defRPr sz="2400"/>
            </a:lvl8pPr>
            <a:lvl9pPr>
              <a:defRPr sz="2400"/>
            </a:lvl9pPr>
          </a:lstStyle>
          <a:p>
            <a:pPr marL="457189" lvl="0" indent="-457189" algn="l" rtl="0" eaLnBrk="1" fontAlgn="base" hangingPunct="1">
              <a:spcBef>
                <a:spcPct val="20000"/>
              </a:spcBef>
              <a:spcAft>
                <a:spcPct val="0"/>
              </a:spcAft>
              <a:buClr>
                <a:schemeClr val="accent5">
                  <a:lumMod val="25000"/>
                </a:schemeClr>
              </a:buClr>
              <a:buChar char="•"/>
            </a:pPr>
            <a:r>
              <a:rPr lang="en-US" dirty="0"/>
              <a:t>Click to edit 2-Column Bullet Slide Text Style</a:t>
            </a:r>
          </a:p>
          <a:p>
            <a:pPr marL="990575" lvl="1" indent="-380990" algn="l" rtl="0" eaLnBrk="1" fontAlgn="base" hangingPunct="1">
              <a:spcBef>
                <a:spcPct val="20000"/>
              </a:spcBef>
              <a:spcAft>
                <a:spcPct val="0"/>
              </a:spcAft>
              <a:buClr>
                <a:srgbClr val="00416A"/>
              </a:buClr>
              <a:buFont typeface="Arial" pitchFamily="34" charset="0"/>
              <a:buChar char="‒"/>
            </a:pPr>
            <a:r>
              <a:rPr lang="en-US" dirty="0"/>
              <a:t>Second level</a:t>
            </a:r>
          </a:p>
          <a:p>
            <a:pPr marL="1523962" lvl="2" indent="-304792" algn="l" rtl="0" eaLnBrk="1" fontAlgn="base" hangingPunct="1">
              <a:spcBef>
                <a:spcPct val="20000"/>
              </a:spcBef>
              <a:spcAft>
                <a:spcPct val="0"/>
              </a:spcAft>
              <a:buClr>
                <a:srgbClr val="00416A"/>
              </a:buClr>
              <a:buChar char="•"/>
            </a:pPr>
            <a:r>
              <a:rPr lang="en-US" dirty="0"/>
              <a:t>Third level</a:t>
            </a:r>
          </a:p>
          <a:p>
            <a:pPr marL="2133547" lvl="3" indent="-304792" algn="l" rtl="0" eaLnBrk="1" fontAlgn="base" hangingPunct="1">
              <a:spcBef>
                <a:spcPct val="20000"/>
              </a:spcBef>
              <a:spcAft>
                <a:spcPct val="0"/>
              </a:spcAft>
              <a:buClr>
                <a:srgbClr val="00416A"/>
              </a:buClr>
              <a:buFont typeface="Arial" pitchFamily="34" charset="0"/>
              <a:buChar char="‒"/>
            </a:pPr>
            <a:r>
              <a:rPr lang="en-US" dirty="0"/>
              <a:t>Fourth level</a:t>
            </a:r>
          </a:p>
          <a:p>
            <a:pPr marL="2743131" lvl="4" indent="-304792" algn="l" rtl="0" eaLnBrk="1" fontAlgn="base" hangingPunct="1">
              <a:spcBef>
                <a:spcPct val="20000"/>
              </a:spcBef>
              <a:spcAft>
                <a:spcPct val="0"/>
              </a:spcAft>
              <a:buClr>
                <a:srgbClr val="00416A"/>
              </a:buClr>
              <a:buFont typeface="Arial" pitchFamily="34" charset="0"/>
              <a:buChar char="»"/>
            </a:pPr>
            <a:r>
              <a:rPr lang="en-US" dirty="0"/>
              <a:t>Fifth level</a:t>
            </a:r>
            <a:endParaRPr lang="en-NZ" dirty="0"/>
          </a:p>
        </p:txBody>
      </p:sp>
    </p:spTree>
    <p:extLst>
      <p:ext uri="{BB962C8B-B14F-4D97-AF65-F5344CB8AC3E}">
        <p14:creationId xmlns:p14="http://schemas.microsoft.com/office/powerpoint/2010/main" val="852774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Col Headed &amp; Bulleted">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39350" y="644691"/>
            <a:ext cx="5664629" cy="576064"/>
          </a:xfrm>
          <a:prstGeom prst="rect">
            <a:avLst/>
          </a:prstGeom>
        </p:spPr>
        <p:txBody>
          <a:bodyPr anchor="b"/>
          <a:lstStyle>
            <a:lvl1pPr marL="0" indent="0">
              <a:buNone/>
              <a:defRPr sz="2667" b="1">
                <a:solidFill>
                  <a:srgbClr val="111820"/>
                </a:solidFill>
                <a:latin typeface="Calibri" pitchFamily="34" charset="0"/>
                <a:cs typeface="Calibri"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Column </a:t>
            </a:r>
            <a:r>
              <a:rPr lang="en-US" dirty="0" err="1"/>
              <a:t>Hdr</a:t>
            </a:r>
            <a:endParaRPr lang="en-US" dirty="0"/>
          </a:p>
        </p:txBody>
      </p:sp>
      <p:sp>
        <p:nvSpPr>
          <p:cNvPr id="4" name="Content Placeholder 3"/>
          <p:cNvSpPr>
            <a:spLocks noGrp="1"/>
          </p:cNvSpPr>
          <p:nvPr>
            <p:ph sz="half" idx="2" hasCustomPrompt="1"/>
          </p:nvPr>
        </p:nvSpPr>
        <p:spPr>
          <a:xfrm>
            <a:off x="239350" y="1412776"/>
            <a:ext cx="5664629" cy="4896544"/>
          </a:xfrm>
          <a:prstGeom prst="rect">
            <a:avLst/>
          </a:prstGeom>
        </p:spPr>
        <p:txBody>
          <a:bodyPr/>
          <a:lstStyle>
            <a:lvl1pPr>
              <a:buClr>
                <a:schemeClr val="accent5">
                  <a:lumMod val="25000"/>
                </a:schemeClr>
              </a:buClr>
              <a:defRPr sz="2400">
                <a:solidFill>
                  <a:srgbClr val="022A3A"/>
                </a:solidFill>
                <a:latin typeface="Calibri" pitchFamily="34" charset="0"/>
                <a:cs typeface="Calibri" pitchFamily="34" charset="0"/>
              </a:defRPr>
            </a:lvl1pPr>
            <a:lvl2pPr>
              <a:buClr>
                <a:schemeClr val="accent5">
                  <a:lumMod val="25000"/>
                </a:schemeClr>
              </a:buClr>
              <a:defRPr sz="2133">
                <a:solidFill>
                  <a:srgbClr val="00416A"/>
                </a:solidFill>
                <a:latin typeface="Calibri" pitchFamily="34" charset="0"/>
                <a:cs typeface="Calibri" pitchFamily="34" charset="0"/>
              </a:defRPr>
            </a:lvl2pPr>
            <a:lvl3pPr>
              <a:buClr>
                <a:schemeClr val="accent5">
                  <a:lumMod val="25000"/>
                </a:schemeClr>
              </a:buClr>
              <a:defRPr sz="1867">
                <a:solidFill>
                  <a:srgbClr val="006098"/>
                </a:solidFill>
                <a:latin typeface="Calibri" pitchFamily="34" charset="0"/>
                <a:cs typeface="Calibri" pitchFamily="34" charset="0"/>
              </a:defRPr>
            </a:lvl3pPr>
            <a:lvl4pPr>
              <a:buClr>
                <a:schemeClr val="accent5">
                  <a:lumMod val="25000"/>
                </a:schemeClr>
              </a:buClr>
              <a:defRPr sz="1600">
                <a:solidFill>
                  <a:srgbClr val="4B4F54"/>
                </a:solidFill>
                <a:latin typeface="Calibri" pitchFamily="34" charset="0"/>
                <a:cs typeface="Calibri" pitchFamily="34" charset="0"/>
              </a:defRPr>
            </a:lvl4pPr>
            <a:lvl5pPr>
              <a:buClr>
                <a:schemeClr val="accent5">
                  <a:lumMod val="25000"/>
                </a:schemeClr>
              </a:buClr>
              <a:defRPr sz="1600">
                <a:solidFill>
                  <a:srgbClr val="4B4F54"/>
                </a:solidFill>
                <a:latin typeface="Calibri" pitchFamily="34" charset="0"/>
                <a:cs typeface="Calibri" pitchFamily="34" charset="0"/>
              </a:defRPr>
            </a:lvl5pPr>
            <a:lvl6pPr>
              <a:defRPr sz="2133"/>
            </a:lvl6pPr>
            <a:lvl7pPr>
              <a:defRPr sz="2133"/>
            </a:lvl7pPr>
            <a:lvl8pPr>
              <a:defRPr sz="2133"/>
            </a:lvl8pPr>
            <a:lvl9pPr>
              <a:defRPr sz="2133"/>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5" name="Text Placeholder 4"/>
          <p:cNvSpPr>
            <a:spLocks noGrp="1"/>
          </p:cNvSpPr>
          <p:nvPr>
            <p:ph type="body" sz="quarter" idx="3" hasCustomPrompt="1"/>
          </p:nvPr>
        </p:nvSpPr>
        <p:spPr>
          <a:xfrm>
            <a:off x="6288022" y="644691"/>
            <a:ext cx="5740052" cy="576064"/>
          </a:xfrm>
          <a:prstGeom prst="rect">
            <a:avLst/>
          </a:prstGeom>
        </p:spPr>
        <p:txBody>
          <a:bodyPr anchor="b"/>
          <a:lstStyle>
            <a:lvl1pPr marL="0" indent="0">
              <a:buNone/>
              <a:defRPr sz="2667" b="1">
                <a:solidFill>
                  <a:srgbClr val="111820"/>
                </a:solidFill>
                <a:latin typeface="Calibri" pitchFamily="34" charset="0"/>
                <a:cs typeface="Calibri"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Column </a:t>
            </a:r>
            <a:r>
              <a:rPr lang="en-US" dirty="0" err="1"/>
              <a:t>Hdr</a:t>
            </a:r>
            <a:endParaRPr lang="en-US" dirty="0"/>
          </a:p>
        </p:txBody>
      </p:sp>
      <p:sp>
        <p:nvSpPr>
          <p:cNvPr id="6" name="Content Placeholder 5"/>
          <p:cNvSpPr>
            <a:spLocks noGrp="1"/>
          </p:cNvSpPr>
          <p:nvPr>
            <p:ph sz="quarter" idx="4" hasCustomPrompt="1"/>
          </p:nvPr>
        </p:nvSpPr>
        <p:spPr>
          <a:xfrm>
            <a:off x="6288021" y="1412776"/>
            <a:ext cx="5760640" cy="4896544"/>
          </a:xfrm>
          <a:prstGeom prst="rect">
            <a:avLst/>
          </a:prstGeom>
        </p:spPr>
        <p:txBody>
          <a:bodyPr/>
          <a:lstStyle>
            <a:lvl1pPr>
              <a:buClr>
                <a:schemeClr val="accent5">
                  <a:lumMod val="25000"/>
                </a:schemeClr>
              </a:buClr>
              <a:defRPr sz="2400">
                <a:solidFill>
                  <a:srgbClr val="022A3A"/>
                </a:solidFill>
                <a:latin typeface="Calibri" pitchFamily="34" charset="0"/>
                <a:cs typeface="Calibri" pitchFamily="34" charset="0"/>
              </a:defRPr>
            </a:lvl1pPr>
            <a:lvl2pPr>
              <a:buClr>
                <a:schemeClr val="accent5">
                  <a:lumMod val="25000"/>
                </a:schemeClr>
              </a:buClr>
              <a:defRPr sz="2133">
                <a:solidFill>
                  <a:srgbClr val="00416A"/>
                </a:solidFill>
                <a:latin typeface="Calibri" pitchFamily="34" charset="0"/>
                <a:cs typeface="Calibri" pitchFamily="34" charset="0"/>
              </a:defRPr>
            </a:lvl2pPr>
            <a:lvl3pPr>
              <a:buClr>
                <a:schemeClr val="accent5">
                  <a:lumMod val="25000"/>
                </a:schemeClr>
              </a:buClr>
              <a:defRPr sz="1867">
                <a:solidFill>
                  <a:srgbClr val="006098"/>
                </a:solidFill>
                <a:latin typeface="Calibri" pitchFamily="34" charset="0"/>
                <a:cs typeface="Calibri" pitchFamily="34" charset="0"/>
              </a:defRPr>
            </a:lvl3pPr>
            <a:lvl4pPr>
              <a:buClr>
                <a:schemeClr val="accent5">
                  <a:lumMod val="25000"/>
                </a:schemeClr>
              </a:buClr>
              <a:defRPr sz="1600">
                <a:solidFill>
                  <a:srgbClr val="4B4F54"/>
                </a:solidFill>
                <a:latin typeface="Calibri" pitchFamily="34" charset="0"/>
                <a:cs typeface="Calibri" pitchFamily="34" charset="0"/>
              </a:defRPr>
            </a:lvl4pPr>
            <a:lvl5pPr>
              <a:buClr>
                <a:schemeClr val="accent5">
                  <a:lumMod val="25000"/>
                </a:schemeClr>
              </a:buClr>
              <a:defRPr sz="1600">
                <a:solidFill>
                  <a:srgbClr val="4B4F54"/>
                </a:solidFill>
                <a:latin typeface="Calibri" pitchFamily="34" charset="0"/>
                <a:cs typeface="Calibri" pitchFamily="34" charset="0"/>
              </a:defRPr>
            </a:lvl5pPr>
            <a:lvl6pPr>
              <a:defRPr sz="2133"/>
            </a:lvl6pPr>
            <a:lvl7pPr>
              <a:defRPr sz="2133"/>
            </a:lvl7pPr>
            <a:lvl8pPr>
              <a:defRPr sz="2133"/>
            </a:lvl8pPr>
            <a:lvl9pPr>
              <a:defRPr sz="2133"/>
            </a:lvl9pPr>
          </a:lstStyle>
          <a:p>
            <a:pPr lvl="0"/>
            <a:r>
              <a:rPr lang="en-US" dirty="0"/>
              <a:t>Click to edit 2-Column Bullet Slide Text Style</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
        <p:nvSpPr>
          <p:cNvPr id="9" name="Title 1"/>
          <p:cNvSpPr>
            <a:spLocks noGrp="1"/>
          </p:cNvSpPr>
          <p:nvPr>
            <p:ph type="title" hasCustomPrompt="1"/>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NZ" sz="3733" b="1" dirty="0">
                <a:solidFill>
                  <a:srgbClr val="FFFFFF"/>
                </a:solidFill>
                <a:latin typeface="Calibri" pitchFamily="34" charset="0"/>
                <a:ea typeface="+mj-ea"/>
                <a:cs typeface="Calibri" pitchFamily="34" charset="0"/>
              </a:defRPr>
            </a:lvl1pPr>
          </a:lstStyle>
          <a:p>
            <a:r>
              <a:rPr lang="en-US" dirty="0"/>
              <a:t>Click to Edit 2-Column Headed Slide Title Style</a:t>
            </a:r>
            <a:endParaRPr lang="en-NZ" dirty="0"/>
          </a:p>
        </p:txBody>
      </p:sp>
    </p:spTree>
    <p:extLst>
      <p:ext uri="{BB962C8B-B14F-4D97-AF65-F5344CB8AC3E}">
        <p14:creationId xmlns:p14="http://schemas.microsoft.com/office/powerpoint/2010/main" val="1428882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ZA" sz="3733" b="1" dirty="0">
                <a:solidFill>
                  <a:srgbClr val="FFFFFF"/>
                </a:solidFill>
                <a:latin typeface="Calibri" pitchFamily="34" charset="0"/>
                <a:ea typeface="+mj-ea"/>
                <a:cs typeface="Calibri" pitchFamily="34" charset="0"/>
              </a:defRPr>
            </a:lvl1pPr>
          </a:lstStyle>
          <a:p>
            <a:r>
              <a:rPr lang="en-US" dirty="0"/>
              <a:t>Click to edit Master title style</a:t>
            </a:r>
            <a:endParaRPr lang="en-ZA" dirty="0"/>
          </a:p>
        </p:txBody>
      </p:sp>
    </p:spTree>
    <p:extLst>
      <p:ext uri="{BB962C8B-B14F-4D97-AF65-F5344CB8AC3E}">
        <p14:creationId xmlns:p14="http://schemas.microsoft.com/office/powerpoint/2010/main" val="39323417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ono_T">
    <p:spTree>
      <p:nvGrpSpPr>
        <p:cNvPr id="1" name=""/>
        <p:cNvGrpSpPr/>
        <p:nvPr/>
      </p:nvGrpSpPr>
      <p:grpSpPr>
        <a:xfrm>
          <a:off x="0" y="0"/>
          <a:ext cx="0" cy="0"/>
          <a:chOff x="0" y="0"/>
          <a:chExt cx="0" cy="0"/>
        </a:xfrm>
      </p:grpSpPr>
      <p:sp>
        <p:nvSpPr>
          <p:cNvPr id="2" name="Title 1"/>
          <p:cNvSpPr>
            <a:spLocks noGrp="1"/>
          </p:cNvSpPr>
          <p:nvPr>
            <p:ph type="title"/>
          </p:nvPr>
        </p:nvSpPr>
        <p:spPr>
          <a:xfrm>
            <a:off x="239350" y="0"/>
            <a:ext cx="11666941" cy="548680"/>
          </a:xfrm>
          <a:prstGeom prst="rect">
            <a:avLst/>
          </a:prstGeom>
        </p:spPr>
        <p:txBody>
          <a:bodyPr anchor="ctr" anchorCtr="0"/>
          <a:lstStyle>
            <a:lvl1pPr algn="l" rtl="0" eaLnBrk="1" fontAlgn="base" hangingPunct="1">
              <a:spcBef>
                <a:spcPct val="0"/>
              </a:spcBef>
              <a:spcAft>
                <a:spcPct val="0"/>
              </a:spcAft>
              <a:defRPr lang="en-ZA" sz="3733" b="1" dirty="0">
                <a:solidFill>
                  <a:srgbClr val="FFFFFF"/>
                </a:solidFill>
                <a:latin typeface="Calibri" pitchFamily="34" charset="0"/>
                <a:ea typeface="+mj-ea"/>
                <a:cs typeface="Calibri" pitchFamily="34" charset="0"/>
              </a:defRPr>
            </a:lvl1pPr>
          </a:lstStyle>
          <a:p>
            <a:r>
              <a:rPr lang="en-US" dirty="0"/>
              <a:t>Click to edit Master title style</a:t>
            </a:r>
            <a:endParaRPr lang="en-ZA" dirty="0"/>
          </a:p>
        </p:txBody>
      </p:sp>
      <p:sp>
        <p:nvSpPr>
          <p:cNvPr id="3" name="Rectangle 3"/>
          <p:cNvSpPr>
            <a:spLocks noGrp="1" noChangeArrowheads="1"/>
          </p:cNvSpPr>
          <p:nvPr>
            <p:ph type="subTitle" idx="1" hasCustomPrompt="1"/>
          </p:nvPr>
        </p:nvSpPr>
        <p:spPr>
          <a:xfrm>
            <a:off x="335360" y="2468893"/>
            <a:ext cx="2880320" cy="1219200"/>
          </a:xfrm>
          <a:prstGeom prst="rect">
            <a:avLst/>
          </a:prstGeom>
        </p:spPr>
        <p:txBody>
          <a:bodyPr/>
          <a:lstStyle>
            <a:lvl1pPr marL="0" indent="0" algn="ctr">
              <a:buFontTx/>
              <a:buNone/>
              <a:defRPr sz="2267" b="0">
                <a:solidFill>
                  <a:schemeClr val="tx1"/>
                </a:solidFill>
                <a:effectLst/>
                <a:latin typeface="Arial Narrow" panose="020B0606020202030204" pitchFamily="34" charset="0"/>
              </a:defRPr>
            </a:lvl1pPr>
          </a:lstStyle>
          <a:p>
            <a:r>
              <a:rPr lang="en-US" dirty="0"/>
              <a:t>Click to Edit Subtitle Style</a:t>
            </a:r>
          </a:p>
        </p:txBody>
      </p:sp>
      <p:sp>
        <p:nvSpPr>
          <p:cNvPr id="4" name="Date Placeholder 3"/>
          <p:cNvSpPr>
            <a:spLocks noGrp="1"/>
          </p:cNvSpPr>
          <p:nvPr>
            <p:ph type="dt" sz="half" idx="10"/>
          </p:nvPr>
        </p:nvSpPr>
        <p:spPr>
          <a:xfrm>
            <a:off x="8976320" y="4389108"/>
            <a:ext cx="2887385" cy="486833"/>
          </a:xfrm>
          <a:prstGeom prst="rect">
            <a:avLst/>
          </a:prstGeom>
        </p:spPr>
        <p:txBody>
          <a:bodyPr/>
          <a:lstStyle>
            <a:lvl1pPr algn="ctr">
              <a:defRPr lang="en-US" sz="2000" b="0" smtClean="0">
                <a:solidFill>
                  <a:schemeClr val="tx1"/>
                </a:solidFill>
                <a:latin typeface="Arial Narrow" panose="020B0606020202030204" pitchFamily="34" charset="0"/>
                <a:ea typeface="+mn-ea"/>
                <a:cs typeface="+mn-cs"/>
              </a:defRPr>
            </a:lvl1pPr>
          </a:lstStyle>
          <a:p>
            <a:pPr defTabSz="1219170" eaLnBrk="0" fontAlgn="base" hangingPunct="0">
              <a:spcBef>
                <a:spcPct val="0"/>
              </a:spcBef>
              <a:spcAft>
                <a:spcPct val="0"/>
              </a:spcAft>
            </a:pPr>
            <a:fld id="{79EA90B3-B6F0-4482-B453-03FAC75A86FD}" type="datetime1">
              <a:rPr lang="es-ES" smtClean="0">
                <a:solidFill>
                  <a:srgbClr val="022A3A"/>
                </a:solidFill>
              </a:rPr>
              <a:pPr defTabSz="1219170" eaLnBrk="0" fontAlgn="base" hangingPunct="0">
                <a:spcBef>
                  <a:spcPct val="0"/>
                </a:spcBef>
                <a:spcAft>
                  <a:spcPct val="0"/>
                </a:spcAft>
              </a:pPr>
              <a:t>16/10/2020</a:t>
            </a:fld>
            <a:endParaRPr lang="es-ES" dirty="0">
              <a:solidFill>
                <a:srgbClr val="022A3A"/>
              </a:solidFill>
            </a:endParaRPr>
          </a:p>
        </p:txBody>
      </p:sp>
    </p:spTree>
    <p:extLst>
      <p:ext uri="{BB962C8B-B14F-4D97-AF65-F5344CB8AC3E}">
        <p14:creationId xmlns:p14="http://schemas.microsoft.com/office/powerpoint/2010/main" val="3011403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25806" y="1316429"/>
            <a:ext cx="6669940" cy="532453"/>
          </a:xfrm>
          <a:prstGeom prst="rect">
            <a:avLst/>
          </a:prstGeom>
          <a:solidFill>
            <a:schemeClr val="bg1">
              <a:alpha val="85000"/>
            </a:schemeClr>
          </a:solidFill>
        </p:spPr>
        <p:txBody>
          <a:bodyPr wrap="square" rtlCol="0" anchor="ctr">
            <a:spAutoFit/>
          </a:bodyPr>
          <a:lstStyle/>
          <a:p>
            <a:pPr algn="just"/>
            <a:r>
              <a:rPr lang="es-CO" sz="1000" b="1" dirty="0">
                <a:latin typeface="Arial Narrow" panose="020B0606020202030204" pitchFamily="34" charset="0"/>
                <a:cs typeface="Arial" panose="020B0604020202020204" pitchFamily="34" charset="0"/>
              </a:rPr>
              <a:t>Aclaración</a:t>
            </a:r>
            <a:r>
              <a:rPr lang="es-CO" sz="1000" dirty="0">
                <a:latin typeface="Arial Narrow" panose="020B0606020202030204" pitchFamily="34" charset="0"/>
                <a:cs typeface="Arial" panose="020B0604020202020204" pitchFamily="34" charset="0"/>
              </a:rPr>
              <a:t>: </a:t>
            </a:r>
            <a:r>
              <a:rPr lang="es-CO" sz="930" dirty="0">
                <a:latin typeface="Arial Narrow" panose="020B0606020202030204" pitchFamily="34" charset="0"/>
                <a:cs typeface="Arial" panose="020B0604020202020204" pitchFamily="34" charset="0"/>
              </a:rPr>
              <a:t>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585551" y="912625"/>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528507" y="912920"/>
            <a:ext cx="3916653"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253334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728133"/>
            <a:ext cx="5723467" cy="5401734"/>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370091" y="2508907"/>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86816"/>
            <a:ext cx="7888508" cy="5055542"/>
          </a:xfrm>
          <a:prstGeom prst="rect">
            <a:avLst/>
          </a:prstGeom>
        </p:spPr>
      </p:pic>
      <p:pic>
        <p:nvPicPr>
          <p:cNvPr id="3" name="Imagen 2" descr="m1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274818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 y="1811310"/>
            <a:ext cx="8103252" cy="5046689"/>
          </a:xfrm>
          <a:prstGeom prst="rect">
            <a:avLst/>
          </a:prstGeom>
        </p:spPr>
      </p:pic>
      <p:pic>
        <p:nvPicPr>
          <p:cNvPr id="2" name="Imagen 1" descr="m4_Mesa de trabajo 1.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1798320"/>
          </a:xfrm>
          <a:prstGeom prst="rect">
            <a:avLst/>
          </a:prstGeom>
        </p:spPr>
      </p:pic>
    </p:spTree>
    <p:extLst>
      <p:ext uri="{BB962C8B-B14F-4D97-AF65-F5344CB8AC3E}">
        <p14:creationId xmlns:p14="http://schemas.microsoft.com/office/powerpoint/2010/main" val="277529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7" Type="http://schemas.openxmlformats.org/officeDocument/2006/relationships/image" Target="../media/image37.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16/10/2020</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6511" r:id="rId8"/>
    <p:sldLayoutId id="2147483652" r:id="rId9"/>
    <p:sldLayoutId id="2147483653" r:id="rId10"/>
    <p:sldLayoutId id="2147483654"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719" r:id="rId22"/>
    <p:sldLayoutId id="2147483676" r:id="rId23"/>
    <p:sldLayoutId id="2147483680" r:id="rId24"/>
    <p:sldLayoutId id="2147486513" r:id="rId25"/>
    <p:sldLayoutId id="2147486514" r:id="rId26"/>
    <p:sldLayoutId id="2147486515" r:id="rId27"/>
    <p:sldLayoutId id="2147486516" r:id="rId28"/>
    <p:sldLayoutId id="2147486517" r:id="rId29"/>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solidFill>
                  <a:prstClr val="black">
                    <a:tint val="75000"/>
                  </a:prstClr>
                </a:solidFill>
              </a:rPr>
              <a:pPr/>
              <a:t>16/10/2020</a:t>
            </a:fld>
            <a:endParaRPr lang="es-CO">
              <a:solidFill>
                <a:prstClr val="black">
                  <a:tint val="75000"/>
                </a:prstClr>
              </a:solidFill>
            </a:endParaRPr>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solidFill>
                <a:prstClr val="black">
                  <a:tint val="75000"/>
                </a:prstClr>
              </a:solidFill>
            </a:endParaRPr>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solidFill>
                  <a:prstClr val="black">
                    <a:tint val="75000"/>
                  </a:prstClr>
                </a:solidFill>
              </a:rPr>
              <a:pPr/>
              <a:t>‹Nº›</a:t>
            </a:fld>
            <a:endParaRPr lang="es-CO">
              <a:solidFill>
                <a:prstClr val="black">
                  <a:tint val="75000"/>
                </a:prstClr>
              </a:solidFill>
            </a:endParaRPr>
          </a:p>
        </p:txBody>
      </p:sp>
    </p:spTree>
    <p:extLst>
      <p:ext uri="{BB962C8B-B14F-4D97-AF65-F5344CB8AC3E}">
        <p14:creationId xmlns:p14="http://schemas.microsoft.com/office/powerpoint/2010/main" val="1426050896"/>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7"/>
          <a:stretch>
            <a:fillRect/>
          </a:stretch>
        </p:blipFill>
        <p:spPr>
          <a:xfrm>
            <a:off x="-580" y="-19059"/>
            <a:ext cx="12207405" cy="6877060"/>
          </a:xfrm>
          <a:prstGeom prst="rect">
            <a:avLst/>
          </a:prstGeom>
        </p:spPr>
      </p:pic>
    </p:spTree>
    <p:extLst>
      <p:ext uri="{BB962C8B-B14F-4D97-AF65-F5344CB8AC3E}">
        <p14:creationId xmlns:p14="http://schemas.microsoft.com/office/powerpoint/2010/main" val="408925439"/>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Lst>
  <p:hf sldNum="0" hdr="0"/>
  <p:txStyles>
    <p:titleStyle>
      <a:lvl1pPr algn="l" rtl="0" eaLnBrk="1" fontAlgn="base" hangingPunct="1">
        <a:spcBef>
          <a:spcPct val="0"/>
        </a:spcBef>
        <a:spcAft>
          <a:spcPct val="0"/>
        </a:spcAft>
        <a:defRPr sz="3733" b="1">
          <a:solidFill>
            <a:schemeClr val="tx1">
              <a:lumMod val="75000"/>
              <a:lumOff val="25000"/>
            </a:schemeClr>
          </a:solidFill>
          <a:latin typeface="+mj-lt"/>
          <a:ea typeface="+mj-ea"/>
          <a:cs typeface="+mj-cs"/>
        </a:defRPr>
      </a:lvl1pPr>
      <a:lvl2pPr algn="l" rtl="0" eaLnBrk="1" fontAlgn="base" hangingPunct="1">
        <a:spcBef>
          <a:spcPct val="0"/>
        </a:spcBef>
        <a:spcAft>
          <a:spcPct val="0"/>
        </a:spcAft>
        <a:defRPr sz="3733" b="1">
          <a:solidFill>
            <a:srgbClr val="00519B"/>
          </a:solidFill>
          <a:latin typeface="Arial" charset="0"/>
        </a:defRPr>
      </a:lvl2pPr>
      <a:lvl3pPr algn="l" rtl="0" eaLnBrk="1" fontAlgn="base" hangingPunct="1">
        <a:spcBef>
          <a:spcPct val="0"/>
        </a:spcBef>
        <a:spcAft>
          <a:spcPct val="0"/>
        </a:spcAft>
        <a:defRPr sz="3733" b="1">
          <a:solidFill>
            <a:srgbClr val="00519B"/>
          </a:solidFill>
          <a:latin typeface="Arial" charset="0"/>
        </a:defRPr>
      </a:lvl3pPr>
      <a:lvl4pPr algn="l" rtl="0" eaLnBrk="1" fontAlgn="base" hangingPunct="1">
        <a:spcBef>
          <a:spcPct val="0"/>
        </a:spcBef>
        <a:spcAft>
          <a:spcPct val="0"/>
        </a:spcAft>
        <a:defRPr sz="3733" b="1">
          <a:solidFill>
            <a:srgbClr val="00519B"/>
          </a:solidFill>
          <a:latin typeface="Arial" charset="0"/>
        </a:defRPr>
      </a:lvl4pPr>
      <a:lvl5pPr algn="l" rtl="0" eaLnBrk="1" fontAlgn="base" hangingPunct="1">
        <a:spcBef>
          <a:spcPct val="0"/>
        </a:spcBef>
        <a:spcAft>
          <a:spcPct val="0"/>
        </a:spcAft>
        <a:defRPr sz="3733" b="1">
          <a:solidFill>
            <a:srgbClr val="00519B"/>
          </a:solidFill>
          <a:latin typeface="Arial" charset="0"/>
        </a:defRPr>
      </a:lvl5pPr>
      <a:lvl6pPr marL="609585" algn="l" rtl="0" eaLnBrk="1" fontAlgn="base" hangingPunct="1">
        <a:spcBef>
          <a:spcPct val="0"/>
        </a:spcBef>
        <a:spcAft>
          <a:spcPct val="0"/>
        </a:spcAft>
        <a:defRPr sz="3733" b="1">
          <a:solidFill>
            <a:srgbClr val="00519B"/>
          </a:solidFill>
          <a:latin typeface="Arial" charset="0"/>
        </a:defRPr>
      </a:lvl6pPr>
      <a:lvl7pPr marL="1219170" algn="l" rtl="0" eaLnBrk="1" fontAlgn="base" hangingPunct="1">
        <a:spcBef>
          <a:spcPct val="0"/>
        </a:spcBef>
        <a:spcAft>
          <a:spcPct val="0"/>
        </a:spcAft>
        <a:defRPr sz="3733" b="1">
          <a:solidFill>
            <a:srgbClr val="00519B"/>
          </a:solidFill>
          <a:latin typeface="Arial" charset="0"/>
        </a:defRPr>
      </a:lvl7pPr>
      <a:lvl8pPr marL="1828754" algn="l" rtl="0" eaLnBrk="1" fontAlgn="base" hangingPunct="1">
        <a:spcBef>
          <a:spcPct val="0"/>
        </a:spcBef>
        <a:spcAft>
          <a:spcPct val="0"/>
        </a:spcAft>
        <a:defRPr sz="3733" b="1">
          <a:solidFill>
            <a:srgbClr val="00519B"/>
          </a:solidFill>
          <a:latin typeface="Arial" charset="0"/>
        </a:defRPr>
      </a:lvl8pPr>
      <a:lvl9pPr marL="2438339" algn="l" rtl="0" eaLnBrk="1" fontAlgn="base" hangingPunct="1">
        <a:spcBef>
          <a:spcPct val="0"/>
        </a:spcBef>
        <a:spcAft>
          <a:spcPct val="0"/>
        </a:spcAft>
        <a:defRPr sz="3733" b="1">
          <a:solidFill>
            <a:srgbClr val="00519B"/>
          </a:solidFill>
          <a:latin typeface="Arial" charset="0"/>
        </a:defRPr>
      </a:lvl9pPr>
    </p:titleStyle>
    <p:bodyStyle>
      <a:lvl1pPr marL="457189" indent="-457189" algn="l" rtl="0" eaLnBrk="1" fontAlgn="base" hangingPunct="1">
        <a:spcBef>
          <a:spcPct val="20000"/>
        </a:spcBef>
        <a:spcAft>
          <a:spcPct val="0"/>
        </a:spcAft>
        <a:buClr>
          <a:schemeClr val="accent2">
            <a:lumMod val="60000"/>
            <a:lumOff val="40000"/>
          </a:schemeClr>
        </a:buClr>
        <a:buChar char="•"/>
        <a:defRPr sz="3200">
          <a:solidFill>
            <a:schemeClr val="tx1">
              <a:lumMod val="75000"/>
              <a:lumOff val="25000"/>
            </a:schemeClr>
          </a:solidFill>
          <a:latin typeface="+mn-lt"/>
          <a:ea typeface="+mn-ea"/>
          <a:cs typeface="+mn-cs"/>
        </a:defRPr>
      </a:lvl1pPr>
      <a:lvl2pPr marL="990575" indent="-380990" algn="l" rtl="0" eaLnBrk="1" fontAlgn="base" hangingPunct="1">
        <a:spcBef>
          <a:spcPct val="20000"/>
        </a:spcBef>
        <a:spcAft>
          <a:spcPct val="0"/>
        </a:spcAft>
        <a:buClr>
          <a:schemeClr val="accent2">
            <a:lumMod val="60000"/>
            <a:lumOff val="40000"/>
          </a:schemeClr>
        </a:buClr>
        <a:buFont typeface="Arial" pitchFamily="34" charset="0"/>
        <a:buChar char="‒"/>
        <a:defRPr sz="2667">
          <a:solidFill>
            <a:schemeClr val="tx2">
              <a:lumMod val="75000"/>
              <a:lumOff val="25000"/>
            </a:schemeClr>
          </a:solidFill>
          <a:latin typeface="+mn-lt"/>
        </a:defRPr>
      </a:lvl2pPr>
      <a:lvl3pPr marL="1523962" indent="-304792" algn="l" rtl="0" eaLnBrk="1" fontAlgn="base" hangingPunct="1">
        <a:spcBef>
          <a:spcPct val="20000"/>
        </a:spcBef>
        <a:spcAft>
          <a:spcPct val="0"/>
        </a:spcAft>
        <a:buClr>
          <a:schemeClr val="accent4"/>
        </a:buClr>
        <a:buChar char="•"/>
        <a:defRPr sz="2400">
          <a:solidFill>
            <a:schemeClr val="tx1"/>
          </a:solidFill>
          <a:latin typeface="+mn-lt"/>
        </a:defRPr>
      </a:lvl3pPr>
      <a:lvl4pPr marL="2133547" indent="-304792" algn="l" rtl="0" eaLnBrk="1" fontAlgn="base" hangingPunct="1">
        <a:spcBef>
          <a:spcPct val="20000"/>
        </a:spcBef>
        <a:spcAft>
          <a:spcPct val="0"/>
        </a:spcAft>
        <a:buClr>
          <a:schemeClr val="accent4"/>
        </a:buClr>
        <a:buFont typeface="Arial" pitchFamily="34" charset="0"/>
        <a:buChar char="‒"/>
        <a:defRPr sz="2400">
          <a:solidFill>
            <a:schemeClr val="tx1"/>
          </a:solidFill>
          <a:latin typeface="+mn-lt"/>
        </a:defRPr>
      </a:lvl4pPr>
      <a:lvl5pPr marL="2743131" indent="-304792" algn="l" rtl="0" eaLnBrk="1" fontAlgn="base" hangingPunct="1">
        <a:spcBef>
          <a:spcPct val="20000"/>
        </a:spcBef>
        <a:spcAft>
          <a:spcPct val="0"/>
        </a:spcAft>
        <a:buClr>
          <a:srgbClr val="FFC000"/>
        </a:buClr>
        <a:buFont typeface="Arial" pitchFamily="34" charset="0"/>
        <a:buChar char="»"/>
        <a:defRPr sz="2400">
          <a:solidFill>
            <a:schemeClr val="tx1"/>
          </a:solidFill>
          <a:latin typeface="+mn-lt"/>
        </a:defRPr>
      </a:lvl5pPr>
      <a:lvl6pPr marL="3352716" indent="-304792" algn="l" rtl="0" eaLnBrk="1" fontAlgn="base" hangingPunct="1">
        <a:spcBef>
          <a:spcPct val="20000"/>
        </a:spcBef>
        <a:spcAft>
          <a:spcPct val="0"/>
        </a:spcAft>
        <a:buClr>
          <a:srgbClr val="00599C"/>
        </a:buClr>
        <a:buChar char="»"/>
        <a:defRPr sz="2667">
          <a:solidFill>
            <a:schemeClr val="tx1"/>
          </a:solidFill>
          <a:latin typeface="+mn-lt"/>
        </a:defRPr>
      </a:lvl6pPr>
      <a:lvl7pPr marL="3962301" indent="-304792" algn="l" rtl="0" eaLnBrk="1" fontAlgn="base" hangingPunct="1">
        <a:spcBef>
          <a:spcPct val="20000"/>
        </a:spcBef>
        <a:spcAft>
          <a:spcPct val="0"/>
        </a:spcAft>
        <a:buClr>
          <a:srgbClr val="00599C"/>
        </a:buClr>
        <a:buChar char="»"/>
        <a:defRPr sz="2667">
          <a:solidFill>
            <a:schemeClr val="tx1"/>
          </a:solidFill>
          <a:latin typeface="+mn-lt"/>
        </a:defRPr>
      </a:lvl7pPr>
      <a:lvl8pPr marL="4571886" indent="-304792" algn="l" rtl="0" eaLnBrk="1" fontAlgn="base" hangingPunct="1">
        <a:spcBef>
          <a:spcPct val="20000"/>
        </a:spcBef>
        <a:spcAft>
          <a:spcPct val="0"/>
        </a:spcAft>
        <a:buClr>
          <a:srgbClr val="00599C"/>
        </a:buClr>
        <a:buChar char="»"/>
        <a:defRPr sz="2667">
          <a:solidFill>
            <a:schemeClr val="tx1"/>
          </a:solidFill>
          <a:latin typeface="+mn-lt"/>
        </a:defRPr>
      </a:lvl8pPr>
      <a:lvl9pPr marL="5181470" indent="-304792" algn="l" rtl="0" eaLnBrk="1" fontAlgn="base" hangingPunct="1">
        <a:spcBef>
          <a:spcPct val="20000"/>
        </a:spcBef>
        <a:spcAft>
          <a:spcPct val="0"/>
        </a:spcAft>
        <a:buClr>
          <a:srgbClr val="00599C"/>
        </a:buClr>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10.xml"/><Relationship Id="rId3" Type="http://schemas.openxmlformats.org/officeDocument/2006/relationships/image" Target="../media/image38.jpeg"/><Relationship Id="rId7" Type="http://schemas.openxmlformats.org/officeDocument/2006/relationships/slide" Target="slide2.xml"/><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slide" Target="slide8.xml"/><Relationship Id="rId5" Type="http://schemas.openxmlformats.org/officeDocument/2006/relationships/image" Target="../media/image40.png"/><Relationship Id="rId10" Type="http://schemas.openxmlformats.org/officeDocument/2006/relationships/slide" Target="slide6.xml"/><Relationship Id="rId4" Type="http://schemas.openxmlformats.org/officeDocument/2006/relationships/image" Target="../media/image39.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59.emf"/></Relationships>
</file>

<file path=ppt/slides/_rels/slide1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1.em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chart" Target="../charts/chart1.xml"/><Relationship Id="rId3" Type="http://schemas.openxmlformats.org/officeDocument/2006/relationships/image" Target="../media/image52.pn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49.png"/><Relationship Id="rId10"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65.png"/><Relationship Id="rId14"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hyperlink" Target="http://fews.ideam.gov.co/colombia/MapaEstacionesColombiaEstado.html" TargetMode="External"/><Relationship Id="rId18" Type="http://schemas.openxmlformats.org/officeDocument/2006/relationships/image" Target="../media/image76.jpeg"/><Relationship Id="rId3" Type="http://schemas.openxmlformats.org/officeDocument/2006/relationships/image" Target="../media/image71.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5.png"/><Relationship Id="rId2" Type="http://schemas.openxmlformats.org/officeDocument/2006/relationships/notesSlide" Target="../notesSlides/notesSlide12.xml"/><Relationship Id="rId16"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51.png"/><Relationship Id="rId15" Type="http://schemas.openxmlformats.org/officeDocument/2006/relationships/image" Target="../media/image73.jpeg"/><Relationship Id="rId10" Type="http://schemas.openxmlformats.org/officeDocument/2006/relationships/image" Target="../media/image65.png"/><Relationship Id="rId19" Type="http://schemas.openxmlformats.org/officeDocument/2006/relationships/image" Target="file:///D:\HIDROLOGIA\INFORME%20HIDROLOGICO\Boletin%20Alertas%20Hidrologicas\jpg\Alertas_Hidrologicas.jpg" TargetMode="External"/><Relationship Id="rId4" Type="http://schemas.openxmlformats.org/officeDocument/2006/relationships/image" Target="../media/image52.png"/><Relationship Id="rId9" Type="http://schemas.openxmlformats.org/officeDocument/2006/relationships/image" Target="../media/image64.png"/><Relationship Id="rId1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77.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3.xml"/><Relationship Id="rId16"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77.jpeg"/><Relationship Id="rId7" Type="http://schemas.openxmlformats.org/officeDocument/2006/relationships/image" Target="../media/image49.png"/><Relationship Id="rId12" Type="http://schemas.openxmlformats.org/officeDocument/2006/relationships/image" Target="../media/image66.png"/><Relationship Id="rId17" Type="http://schemas.openxmlformats.org/officeDocument/2006/relationships/image" Target="../media/image79.png"/><Relationship Id="rId2" Type="http://schemas.openxmlformats.org/officeDocument/2006/relationships/notesSlide" Target="../notesSlides/notesSlide14.xml"/><Relationship Id="rId16"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77.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5.xml"/><Relationship Id="rId16" Type="http://schemas.openxmlformats.org/officeDocument/2006/relationships/image" Target="../media/image78.png"/><Relationship Id="rId1" Type="http://schemas.openxmlformats.org/officeDocument/2006/relationships/slideLayout" Target="../slideLayouts/slideLayout19.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AH_Caribe.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80.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6.xml"/><Relationship Id="rId16" Type="http://schemas.openxmlformats.org/officeDocument/2006/relationships/image" Target="../media/image78.png"/><Relationship Id="rId1" Type="http://schemas.openxmlformats.org/officeDocument/2006/relationships/slideLayout" Target="../slideLayouts/slideLayout14.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AH_Pacifico.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file:///D:\HIDROLOGIA\INFORME%20HIDROLOGICO\Boletin%20Alertas%20Hidrologicas\jpg\Cuenca_alta_Magdalena.jpg" TargetMode="External"/><Relationship Id="rId7" Type="http://schemas.openxmlformats.org/officeDocument/2006/relationships/image" Target="../media/image83.png"/><Relationship Id="rId12" Type="http://schemas.openxmlformats.org/officeDocument/2006/relationships/image" Target="../media/image75.png"/><Relationship Id="rId2" Type="http://schemas.openxmlformats.org/officeDocument/2006/relationships/image" Target="../media/image81.jpeg"/><Relationship Id="rId16"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74.png"/><Relationship Id="rId10" Type="http://schemas.openxmlformats.org/officeDocument/2006/relationships/image" Target="../media/image86.png"/><Relationship Id="rId4" Type="http://schemas.openxmlformats.org/officeDocument/2006/relationships/image" Target="../media/image52.png"/><Relationship Id="rId9" Type="http://schemas.openxmlformats.org/officeDocument/2006/relationships/image" Target="../media/image85.png"/><Relationship Id="rId1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0.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7.xml"/><Relationship Id="rId16"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gif"/><Relationship Id="rId5" Type="http://schemas.openxmlformats.org/officeDocument/2006/relationships/image" Target="../media/image44.gif"/><Relationship Id="rId4"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0.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8.xml"/><Relationship Id="rId16"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0.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19.xml"/><Relationship Id="rId16" Type="http://schemas.openxmlformats.org/officeDocument/2006/relationships/image" Target="../media/image78.png"/><Relationship Id="rId1" Type="http://schemas.openxmlformats.org/officeDocument/2006/relationships/slideLayout" Target="../slideLayouts/slideLayout16.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medi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file:///D:\HIDROLOGIA\INFORME%20HIDROLOGICO\Boletin%20Alertas%20Hidrologicas\jpg\Cuenca_rio_Cauca.jpg" TargetMode="External"/><Relationship Id="rId3" Type="http://schemas.openxmlformats.org/officeDocument/2006/relationships/image" Target="../media/image52.png"/><Relationship Id="rId7" Type="http://schemas.openxmlformats.org/officeDocument/2006/relationships/image" Target="../media/image63.png"/><Relationship Id="rId12" Type="http://schemas.openxmlformats.org/officeDocument/2006/relationships/image" Target="../media/image91.jpeg"/><Relationship Id="rId17" Type="http://schemas.openxmlformats.org/officeDocument/2006/relationships/image" Target="../media/image79.png"/><Relationship Id="rId2" Type="http://schemas.openxmlformats.org/officeDocument/2006/relationships/notesSlide" Target="../notesSlides/notesSlide20.xml"/><Relationship Id="rId16"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49.png"/><Relationship Id="rId15" Type="http://schemas.openxmlformats.org/officeDocument/2006/relationships/image" Target="../media/image78.png"/><Relationship Id="rId10"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65.png"/><Relationship Id="rId14" Type="http://schemas.openxmlformats.org/officeDocument/2006/relationships/image" Target="../media/image75.png"/></Relationships>
</file>

<file path=ppt/slides/_rels/slide2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2.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2.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92.jpeg"/><Relationship Id="rId7" Type="http://schemas.openxmlformats.org/officeDocument/2006/relationships/image" Target="../media/image49.png"/><Relationship Id="rId12" Type="http://schemas.openxmlformats.org/officeDocument/2006/relationships/image" Target="../media/image66.png"/><Relationship Id="rId2" Type="http://schemas.openxmlformats.org/officeDocument/2006/relationships/notesSlide" Target="../notesSlides/notesSlide23.xml"/><Relationship Id="rId16" Type="http://schemas.openxmlformats.org/officeDocument/2006/relationships/image" Target="../media/image78.png"/><Relationship Id="rId1" Type="http://schemas.openxmlformats.org/officeDocument/2006/relationships/slideLayout" Target="../slideLayouts/slideLayout17.xml"/><Relationship Id="rId6" Type="http://schemas.openxmlformats.org/officeDocument/2006/relationships/image" Target="../media/image51.png"/><Relationship Id="rId11" Type="http://schemas.openxmlformats.org/officeDocument/2006/relationships/image" Target="../media/image65.png"/><Relationship Id="rId5" Type="http://schemas.openxmlformats.org/officeDocument/2006/relationships/image" Target="../media/image52.png"/><Relationship Id="rId15" Type="http://schemas.openxmlformats.org/officeDocument/2006/relationships/image" Target="../media/image75.png"/><Relationship Id="rId10" Type="http://schemas.openxmlformats.org/officeDocument/2006/relationships/image" Target="../media/image64.png"/><Relationship Id="rId4" Type="http://schemas.openxmlformats.org/officeDocument/2006/relationships/image" Target="file:///D:\HIDROLOGIA\INFORME%20HIDROLOGICO\Boletin%20Alertas%20Hidrologicas\jpg\Cuenca_baja_Magdalena.jpg" TargetMode="External"/><Relationship Id="rId9" Type="http://schemas.openxmlformats.org/officeDocument/2006/relationships/image" Target="../media/image63.pn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3" Type="http://schemas.openxmlformats.org/officeDocument/2006/relationships/image" Target="../media/image93.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4.xml"/><Relationship Id="rId16" Type="http://schemas.openxmlformats.org/officeDocument/2006/relationships/image" Target="../media/image78.png"/><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51.png"/><Relationship Id="rId15" Type="http://schemas.openxmlformats.org/officeDocument/2006/relationships/image" Target="../media/image75.png"/><Relationship Id="rId10" Type="http://schemas.openxmlformats.org/officeDocument/2006/relationships/image" Target="../media/image65.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64.png"/><Relationship Id="rId1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3" Type="http://schemas.openxmlformats.org/officeDocument/2006/relationships/image" Target="../media/image93.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5.xml"/><Relationship Id="rId16" Type="http://schemas.openxmlformats.org/officeDocument/2006/relationships/image" Target="../media/image78.png"/><Relationship Id="rId1" Type="http://schemas.openxmlformats.org/officeDocument/2006/relationships/slideLayout" Target="../slideLayouts/slideLayout20.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51.png"/><Relationship Id="rId15" Type="http://schemas.openxmlformats.org/officeDocument/2006/relationships/image" Target="../media/image75.png"/><Relationship Id="rId10" Type="http://schemas.openxmlformats.org/officeDocument/2006/relationships/image" Target="../media/image65.png"/><Relationship Id="rId4" Type="http://schemas.openxmlformats.org/officeDocument/2006/relationships/image" Target="file:///D:\HIDROLOGIA\INFORME%20HIDROLOGICO\Boletin%20Alertas%20Hidrologicas\jpg\AH_Orinoco.jpg" TargetMode="External"/><Relationship Id="rId9" Type="http://schemas.openxmlformats.org/officeDocument/2006/relationships/image" Target="../media/image64.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4.png"/><Relationship Id="rId3" Type="http://schemas.openxmlformats.org/officeDocument/2006/relationships/image" Target="../media/image94.jpe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6.xml"/><Relationship Id="rId16" Type="http://schemas.openxmlformats.org/officeDocument/2006/relationships/image" Target="../media/image51.png"/><Relationship Id="rId1" Type="http://schemas.openxmlformats.org/officeDocument/2006/relationships/slideLayout" Target="../slideLayouts/slideLayout21.xml"/><Relationship Id="rId6" Type="http://schemas.openxmlformats.org/officeDocument/2006/relationships/image" Target="../media/image49.png"/><Relationship Id="rId11" Type="http://schemas.openxmlformats.org/officeDocument/2006/relationships/image" Target="../media/image66.png"/><Relationship Id="rId5" Type="http://schemas.openxmlformats.org/officeDocument/2006/relationships/image" Target="../media/image52.png"/><Relationship Id="rId15" Type="http://schemas.openxmlformats.org/officeDocument/2006/relationships/image" Target="../media/image78.png"/><Relationship Id="rId10" Type="http://schemas.openxmlformats.org/officeDocument/2006/relationships/image" Target="../media/image65.png"/><Relationship Id="rId4" Type="http://schemas.openxmlformats.org/officeDocument/2006/relationships/image" Target="file:///D:\HIDROLOGIA\INFORME%20HIDROLOGICO\Boletin%20Alertas%20Hidrologicas\jpg\AH_Amazonas.jpg" TargetMode="External"/><Relationship Id="rId9" Type="http://schemas.openxmlformats.org/officeDocument/2006/relationships/image" Target="../media/image64.png"/><Relationship Id="rId1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3" Type="http://schemas.openxmlformats.org/officeDocument/2006/relationships/image" Target="../media/image96.jpg"/><Relationship Id="rId7" Type="http://schemas.openxmlformats.org/officeDocument/2006/relationships/image" Target="../media/image100.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102.png"/><Relationship Id="rId4" Type="http://schemas.openxmlformats.org/officeDocument/2006/relationships/image" Target="../media/image101.jpg"/></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image" Target="../media/image103.jpg"/><Relationship Id="rId5" Type="http://schemas.openxmlformats.org/officeDocument/2006/relationships/image" Target="../media/image51.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1.xml"/><Relationship Id="rId1" Type="http://schemas.openxmlformats.org/officeDocument/2006/relationships/slideLayout" Target="../slideLayouts/slideLayout29.xml"/><Relationship Id="rId5" Type="http://schemas.openxmlformats.org/officeDocument/2006/relationships/image" Target="../media/image103.jp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51.png"/><Relationship Id="rId4" Type="http://schemas.openxmlformats.org/officeDocument/2006/relationships/image" Target="../media/image104.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02.png"/><Relationship Id="rId5" Type="http://schemas.openxmlformats.org/officeDocument/2006/relationships/image" Target="../media/image51.png"/><Relationship Id="rId4" Type="http://schemas.openxmlformats.org/officeDocument/2006/relationships/image" Target="../media/image105.jp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102.png"/><Relationship Id="rId4" Type="http://schemas.openxmlformats.org/officeDocument/2006/relationships/image" Target="../media/image106.jpg"/></Relationships>
</file>

<file path=ppt/slides/_rels/slide3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hyperlink" Target="https://diarioroatan.com/colombia-incendio-forestal-consume-50-hectareas-de-bosqu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comments" Target="../comments/commen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30.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5.jpeg"/><Relationship Id="rId2" Type="http://schemas.openxmlformats.org/officeDocument/2006/relationships/notesSlide" Target="../notesSlides/notesSlide39.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52.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31.xml"/><Relationship Id="rId6" Type="http://schemas.openxmlformats.org/officeDocument/2006/relationships/image" Target="../media/image116.jpeg"/><Relationship Id="rId5" Type="http://schemas.openxmlformats.org/officeDocument/2006/relationships/image" Target="../media/image49.pn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1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2.xml"/><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1.xml"/><Relationship Id="rId6" Type="http://schemas.openxmlformats.org/officeDocument/2006/relationships/image" Target="../media/image51.png"/><Relationship Id="rId5" Type="http://schemas.openxmlformats.org/officeDocument/2006/relationships/image" Target="../media/image119.jpe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8.png"/><Relationship Id="rId18" Type="http://schemas.openxmlformats.org/officeDocument/2006/relationships/image" Target="../media/image132.png"/><Relationship Id="rId3" Type="http://schemas.openxmlformats.org/officeDocument/2006/relationships/image" Target="../media/image120.jpeg"/><Relationship Id="rId7" Type="http://schemas.openxmlformats.org/officeDocument/2006/relationships/image" Target="../media/image124.png"/><Relationship Id="rId12" Type="http://schemas.microsoft.com/office/2007/relationships/hdphoto" Target="../media/hdphoto1.wdp"/><Relationship Id="rId17" Type="http://schemas.openxmlformats.org/officeDocument/2006/relationships/image" Target="../media/image131.png"/><Relationship Id="rId2" Type="http://schemas.openxmlformats.org/officeDocument/2006/relationships/notesSlide" Target="../notesSlides/notesSlide44.xml"/><Relationship Id="rId16" Type="http://schemas.openxmlformats.org/officeDocument/2006/relationships/image" Target="../media/image130.png"/><Relationship Id="rId1" Type="http://schemas.openxmlformats.org/officeDocument/2006/relationships/slideLayout" Target="../slideLayouts/slideLayout27.xml"/><Relationship Id="rId6" Type="http://schemas.openxmlformats.org/officeDocument/2006/relationships/image" Target="../media/image123.png"/><Relationship Id="rId11" Type="http://schemas.openxmlformats.org/officeDocument/2006/relationships/image" Target="../media/image127.png"/><Relationship Id="rId5" Type="http://schemas.openxmlformats.org/officeDocument/2006/relationships/image" Target="../media/image122.png"/><Relationship Id="rId15" Type="http://schemas.microsoft.com/office/2007/relationships/hdphoto" Target="../media/hdphoto2.wdp"/><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 Id="rId14" Type="http://schemas.openxmlformats.org/officeDocument/2006/relationships/image" Target="../media/image129.png"/></Relationships>
</file>

<file path=ppt/slides/_rels/slide47.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23.png"/><Relationship Id="rId18" Type="http://schemas.openxmlformats.org/officeDocument/2006/relationships/image" Target="../media/image114.png"/><Relationship Id="rId3" Type="http://schemas.openxmlformats.org/officeDocument/2006/relationships/image" Target="../media/image133.png"/><Relationship Id="rId7" Type="http://schemas.microsoft.com/office/2007/relationships/hdphoto" Target="../media/hdphoto1.wdp"/><Relationship Id="rId12" Type="http://schemas.openxmlformats.org/officeDocument/2006/relationships/image" Target="../media/image122.png"/><Relationship Id="rId17" Type="http://schemas.openxmlformats.org/officeDocument/2006/relationships/image" Target="../media/image136.png"/><Relationship Id="rId2" Type="http://schemas.openxmlformats.org/officeDocument/2006/relationships/notesSlide" Target="../notesSlides/notesSlide45.xml"/><Relationship Id="rId16" Type="http://schemas.openxmlformats.org/officeDocument/2006/relationships/image" Target="../media/image130.png"/><Relationship Id="rId1" Type="http://schemas.openxmlformats.org/officeDocument/2006/relationships/slideLayout" Target="../slideLayouts/slideLayout27.xml"/><Relationship Id="rId6" Type="http://schemas.openxmlformats.org/officeDocument/2006/relationships/image" Target="../media/image127.png"/><Relationship Id="rId11" Type="http://schemas.microsoft.com/office/2007/relationships/hdphoto" Target="../media/hdphoto2.wdp"/><Relationship Id="rId5" Type="http://schemas.openxmlformats.org/officeDocument/2006/relationships/image" Target="../media/image135.jpeg"/><Relationship Id="rId15" Type="http://schemas.openxmlformats.org/officeDocument/2006/relationships/image" Target="../media/image128.png"/><Relationship Id="rId10" Type="http://schemas.openxmlformats.org/officeDocument/2006/relationships/image" Target="../media/image129.png"/><Relationship Id="rId4" Type="http://schemas.openxmlformats.org/officeDocument/2006/relationships/image" Target="../media/image134.jpeg"/><Relationship Id="rId9" Type="http://schemas.openxmlformats.org/officeDocument/2006/relationships/image" Target="../media/image125.png"/><Relationship Id="rId14" Type="http://schemas.openxmlformats.org/officeDocument/2006/relationships/image" Target="../media/image124.png"/></Relationships>
</file>

<file path=ppt/slides/_rels/slide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6.xml"/><Relationship Id="rId1" Type="http://schemas.openxmlformats.org/officeDocument/2006/relationships/slideLayout" Target="../slideLayouts/slideLayout34.xml"/><Relationship Id="rId6" Type="http://schemas.openxmlformats.org/officeDocument/2006/relationships/image" Target="../media/image138.png"/><Relationship Id="rId5" Type="http://schemas.openxmlformats.org/officeDocument/2006/relationships/image" Target="../media/image124.png"/><Relationship Id="rId4" Type="http://schemas.openxmlformats.org/officeDocument/2006/relationships/image" Target="../media/image123.png"/></Relationships>
</file>

<file path=ppt/slides/_rels/slide49.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hyperlink" Target="https://www.facebook.com/SunlightMedia/photos/a.418646038151549/2055342184481918/?type=1&amp;theater" TargetMode="External"/><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algn="just">
                <a:spcAft>
                  <a:spcPts val="0"/>
                </a:spcAft>
              </a:pPr>
              <a:r>
                <a:rPr lang="es-CO" sz="900" b="1" dirty="0">
                  <a:solidFill>
                    <a:srgbClr val="181717"/>
                  </a:solidFill>
                  <a:latin typeface="Arial Narrow" panose="020B0606020202030204" pitchFamily="34" charset="0"/>
                  <a:ea typeface="PMingLiU"/>
                  <a:cs typeface="Calibri"/>
                </a:rPr>
                <a:t>PARA TOMAR ACCIÓN</a:t>
              </a:r>
              <a:r>
                <a:rPr lang="es-ES" sz="900" dirty="0">
                  <a:solidFill>
                    <a:srgbClr val="181717"/>
                  </a:solidFill>
                  <a:latin typeface="Arial Narrow" panose="020B0606020202030204" pitchFamily="34" charset="0"/>
                  <a:ea typeface="PMingLiU"/>
                  <a:cs typeface="Calibri"/>
                </a:rPr>
                <a:t> 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a:t>
              </a:r>
              <a:r>
                <a:rPr lang="es-CO" sz="900" dirty="0">
                  <a:solidFill>
                    <a:srgbClr val="181717"/>
                  </a:solidFill>
                  <a:latin typeface="Arial Narrow" panose="020B0606020202030204" pitchFamily="34" charset="0"/>
                  <a:ea typeface="PMingLiU"/>
                  <a:cs typeface="Calibri"/>
                </a:rPr>
                <a:t>indique la probabilidad de amenaza inminente y cuando la gravedad del fenómeno implique la movilización de personas y equipos, interrumpiendo el normal desarrollo de sus actividades cotidianas.</a:t>
              </a:r>
            </a:p>
            <a:p>
              <a:pPr marL="63500" algn="just">
                <a:spcAft>
                  <a:spcPts val="0"/>
                </a:spcAft>
              </a:pPr>
              <a:r>
                <a:rPr lang="es-CO" sz="900" dirty="0">
                  <a:solidFill>
                    <a:srgbClr val="181717"/>
                  </a:solidFill>
                  <a:latin typeface="Arial Narrow" panose="020B0606020202030204" pitchFamily="34" charset="0"/>
                  <a:ea typeface="PMingLiU"/>
                  <a:cs typeface="Calibri"/>
                </a:rPr>
                <a:t> </a:t>
              </a:r>
            </a:p>
            <a:p>
              <a:pPr marL="63500" algn="just">
                <a:spcAft>
                  <a:spcPts val="0"/>
                </a:spcAft>
              </a:pPr>
              <a:endParaRPr lang="es-CO" sz="900" dirty="0">
                <a:solidFill>
                  <a:srgbClr val="181717"/>
                </a:solidFill>
                <a:latin typeface="Arial Narrow" panose="020B0606020202030204" pitchFamily="34" charset="0"/>
                <a:ea typeface="PMingLiU"/>
                <a:cs typeface="Calibri"/>
              </a:endParaRPr>
            </a:p>
            <a:p>
              <a:pPr marL="63500" algn="just">
                <a:spcAft>
                  <a:spcPts val="0"/>
                </a:spcAft>
              </a:pPr>
              <a:r>
                <a:rPr lang="es-ES" sz="900" b="1" dirty="0">
                  <a:solidFill>
                    <a:srgbClr val="181717"/>
                  </a:solidFill>
                  <a:latin typeface="Arial Narrow" panose="020B0606020202030204" pitchFamily="34" charset="0"/>
                  <a:ea typeface="PMingLiU"/>
                  <a:cs typeface="Calibri"/>
                </a:rPr>
                <a:t>PARA PREPARARSE</a:t>
              </a:r>
              <a:r>
                <a:rPr lang="es-ES" sz="900" dirty="0">
                  <a:solidFill>
                    <a:srgbClr val="181717"/>
                  </a:solidFill>
                  <a:latin typeface="Arial Narrow" panose="020B0606020202030204" pitchFamily="34" charset="0"/>
                  <a:ea typeface="PMingLiU"/>
                  <a:cs typeface="Calibri"/>
                </a:rPr>
                <a:t> 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CO" sz="900" dirty="0">
                <a:solidFill>
                  <a:srgbClr val="181717"/>
                </a:solidFill>
                <a:latin typeface="Arial Narrow" panose="020B0606020202030204" pitchFamily="34" charset="0"/>
                <a:ea typeface="PMingLiU"/>
                <a:cs typeface="Calibri"/>
              </a:endParaRPr>
            </a:p>
            <a:p>
              <a:pPr marL="63500" algn="just">
                <a:spcAft>
                  <a:spcPts val="0"/>
                </a:spcAft>
              </a:pPr>
              <a:r>
                <a:rPr lang="es-ES" sz="900" dirty="0">
                  <a:solidFill>
                    <a:srgbClr val="181717"/>
                  </a:solidFill>
                  <a:latin typeface="Arial Narrow" panose="020B0606020202030204" pitchFamily="34" charset="0"/>
                  <a:ea typeface="PMingLiU"/>
                  <a:cs typeface="Calibri"/>
                </a:rPr>
                <a:t> </a:t>
              </a:r>
              <a:endParaRPr lang="es-CO" sz="900" dirty="0">
                <a:solidFill>
                  <a:srgbClr val="181717"/>
                </a:solidFill>
                <a:latin typeface="Arial Narrow" panose="020B0606020202030204" pitchFamily="34" charset="0"/>
                <a:ea typeface="PMingLiU"/>
                <a:cs typeface="Calibri"/>
              </a:endParaRPr>
            </a:p>
            <a:p>
              <a:pPr marL="63500" algn="just">
                <a:spcAft>
                  <a:spcPts val="0"/>
                </a:spcAft>
              </a:pPr>
              <a:r>
                <a:rPr lang="es-ES" sz="900" b="1" dirty="0">
                  <a:solidFill>
                    <a:srgbClr val="181717"/>
                  </a:solidFill>
                  <a:latin typeface="Arial Narrow" panose="020B0606020202030204" pitchFamily="34" charset="0"/>
                  <a:ea typeface="PMingLiU"/>
                  <a:cs typeface="Calibri"/>
                </a:rPr>
                <a:t>PARA INFORMARSE</a:t>
              </a:r>
              <a:r>
                <a:rPr lang="es-ES" sz="900" dirty="0">
                  <a:solidFill>
                    <a:srgbClr val="181717"/>
                  </a:solidFill>
                  <a:latin typeface="Arial Narrow" panose="020B0606020202030204" pitchFamily="34" charset="0"/>
                  <a:ea typeface="PMingLiU"/>
                  <a:cs typeface="Calibri"/>
                </a:rPr>
                <a:t> 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CO" sz="900" dirty="0">
                <a:solidFill>
                  <a:srgbClr val="181717"/>
                </a:solidFill>
                <a:latin typeface="Arial Narrow" panose="020B0606020202030204" pitchFamily="34" charset="0"/>
                <a:ea typeface="PMingLiU"/>
                <a:cs typeface="Calibri"/>
              </a:endParaRPr>
            </a:p>
            <a:p>
              <a:pPr marL="63500" algn="just">
                <a:spcAft>
                  <a:spcPts val="0"/>
                </a:spcAft>
              </a:pPr>
              <a:r>
                <a:rPr lang="es-ES" sz="900" dirty="0">
                  <a:solidFill>
                    <a:srgbClr val="181717"/>
                  </a:solidFill>
                  <a:latin typeface="Arial Narrow" panose="020B0606020202030204" pitchFamily="34" charset="0"/>
                  <a:ea typeface="PMingLiU"/>
                  <a:cs typeface="Calibri"/>
                </a:rPr>
                <a:t> </a:t>
              </a:r>
              <a:endParaRPr lang="es-CO" sz="900" dirty="0">
                <a:solidFill>
                  <a:srgbClr val="181717"/>
                </a:solidFill>
                <a:latin typeface="Arial Narrow" panose="020B0606020202030204" pitchFamily="34" charset="0"/>
                <a:ea typeface="PMingLiU"/>
                <a:cs typeface="Calibri"/>
              </a:endParaRPr>
            </a:p>
            <a:p>
              <a:pPr marL="90170" marR="29845" algn="just">
                <a:spcAft>
                  <a:spcPts val="0"/>
                </a:spcAft>
                <a:tabLst>
                  <a:tab pos="1170305" algn="l"/>
                  <a:tab pos="7658100" algn="ctr"/>
                </a:tabLst>
              </a:pPr>
              <a:r>
                <a:rPr lang="es-MX" sz="900" b="1" dirty="0">
                  <a:solidFill>
                    <a:srgbClr val="181717"/>
                  </a:solidFill>
                  <a:latin typeface="Arial Narrow" panose="020B0606020202030204" pitchFamily="34" charset="0"/>
                  <a:ea typeface="PMingLiU"/>
                  <a:cs typeface="Calibri"/>
                </a:rPr>
                <a:t>CONDICIONES NORMALES </a:t>
              </a:r>
              <a:r>
                <a:rPr lang="es-MX" sz="900" dirty="0">
                  <a:solidFill>
                    <a:srgbClr val="181717"/>
                  </a:solidFill>
                  <a:latin typeface="Arial Narrow" panose="020B0606020202030204" pitchFamily="34" charset="0"/>
                  <a:ea typeface="PMingLiU"/>
                  <a:cs typeface="Calibri"/>
                </a:rPr>
                <a:t>La información que se suministra se encuentra dentro de los rangos normales.</a:t>
              </a:r>
              <a:endParaRPr lang="es-CO" sz="900" dirty="0">
                <a:solidFill>
                  <a:srgbClr val="181717"/>
                </a:solidFill>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r>
              <a:rPr lang="es-CO" sz="1400" dirty="0">
                <a:solidFill>
                  <a:schemeClr val="bg1"/>
                </a:solidFill>
                <a:latin typeface="Arial Narrow" panose="020B0606020202030204" pitchFamily="34" charset="0"/>
              </a:rPr>
              <a:t>IDEAM comunica al Sistema Nacional para la Gestión del Riesgo de Desastres (SNGRD) y al Sistema Nacional Ambiental (SINA).</a:t>
            </a:r>
            <a:br>
              <a:rPr lang="es-CO" sz="1400" dirty="0">
                <a:solidFill>
                  <a:schemeClr val="bg1"/>
                </a:solidFill>
                <a:latin typeface="Arial Narrow" panose="020B0606020202030204" pitchFamily="34" charset="0"/>
              </a:rPr>
            </a:br>
            <a:endParaRPr lang="es-CO" sz="1400" dirty="0">
              <a:solidFill>
                <a:schemeClr val="bg1"/>
              </a:solidFill>
              <a:latin typeface="Arial Narrow" panose="020B0606020202030204" pitchFamily="34" charset="0"/>
            </a:endParaRPr>
          </a:p>
          <a:p>
            <a:r>
              <a:rPr lang="es-CO" sz="1400" dirty="0">
                <a:solidFill>
                  <a:schemeClr val="bg1"/>
                </a:solidFill>
                <a:latin typeface="Arial Narrow" panose="020B0606020202030204" pitchFamily="34" charset="0"/>
              </a:rPr>
              <a:t>Bogotá D. C., </a:t>
            </a:r>
            <a:fld id="{784A1B85-947C-467A-8C2F-F28861AA6DC8}" type="datetime4">
              <a:rPr lang="es-CO" sz="1400" smtClean="0">
                <a:solidFill>
                  <a:schemeClr val="bg1"/>
                </a:solidFill>
                <a:latin typeface="Arial Narrow" panose="020B0606020202030204" pitchFamily="34" charset="0"/>
              </a:rPr>
              <a:t>16 de octubre de 2020</a:t>
            </a:fld>
            <a:r>
              <a:rPr lang="es-CO" sz="1400" dirty="0">
                <a:solidFill>
                  <a:schemeClr val="bg1"/>
                </a:solidFill>
                <a:latin typeface="Arial Narrow" panose="020B0606020202030204" pitchFamily="34" charset="0"/>
              </a:rPr>
              <a:t>.</a:t>
            </a:r>
            <a:br>
              <a:rPr lang="es-CO" sz="1400" dirty="0">
                <a:solidFill>
                  <a:schemeClr val="bg1"/>
                </a:solidFill>
                <a:latin typeface="Arial Narrow" panose="020B0606020202030204" pitchFamily="34" charset="0"/>
              </a:rPr>
            </a:br>
            <a:r>
              <a:rPr lang="es-CO" sz="1400" dirty="0">
                <a:solidFill>
                  <a:schemeClr val="bg1"/>
                </a:solidFill>
                <a:latin typeface="Arial Narrow" panose="020B0606020202030204" pitchFamily="34" charset="0"/>
              </a:rPr>
              <a:t>Hora de actualización </a:t>
            </a:r>
            <a:r>
              <a:rPr lang="es-CO" sz="1400" dirty="0" smtClean="0">
                <a:solidFill>
                  <a:schemeClr val="bg1"/>
                </a:solidFill>
                <a:latin typeface="Arial Narrow" panose="020B0606020202030204" pitchFamily="34" charset="0"/>
              </a:rPr>
              <a:t>12:00 </a:t>
            </a:r>
            <a:r>
              <a:rPr lang="es-CO" sz="1400" dirty="0">
                <a:solidFill>
                  <a:schemeClr val="bg1"/>
                </a:solidFill>
                <a:latin typeface="Arial Narrow" panose="020B0606020202030204" pitchFamily="34" charset="0"/>
              </a:rPr>
              <a:t>HLC</a:t>
            </a:r>
          </a:p>
        </p:txBody>
      </p:sp>
      <p:sp>
        <p:nvSpPr>
          <p:cNvPr id="14" name="CuadroTexto 13"/>
          <p:cNvSpPr txBox="1"/>
          <p:nvPr/>
        </p:nvSpPr>
        <p:spPr>
          <a:xfrm>
            <a:off x="492443" y="4314909"/>
            <a:ext cx="1844040" cy="400110"/>
          </a:xfrm>
          <a:prstGeom prst="rect">
            <a:avLst/>
          </a:prstGeom>
          <a:noFill/>
        </p:spPr>
        <p:txBody>
          <a:bodyPr wrap="square" rtlCol="0">
            <a:spAutoFit/>
          </a:bodyPr>
          <a:lstStyle/>
          <a:p>
            <a:pPr algn="ctr"/>
            <a:r>
              <a:rPr lang="es-CO" sz="2000" b="1" dirty="0" smtClean="0">
                <a:latin typeface="Arial Narrow" panose="020B0606020202030204" pitchFamily="34" charset="0"/>
              </a:rPr>
              <a:t>290</a:t>
            </a:r>
            <a:endParaRPr lang="es-CO" sz="2000" b="1" dirty="0">
              <a:latin typeface="Arial Narrow" panose="020B0606020202030204" pitchFamily="34" charset="0"/>
            </a:endParaRPr>
          </a:p>
        </p:txBody>
      </p:sp>
      <p:sp>
        <p:nvSpPr>
          <p:cNvPr id="3" name="Rectángulo 2"/>
          <p:cNvSpPr/>
          <p:nvPr/>
        </p:nvSpPr>
        <p:spPr>
          <a:xfrm>
            <a:off x="5763203" y="6472833"/>
            <a:ext cx="6096000" cy="307777"/>
          </a:xfrm>
          <a:prstGeom prst="rect">
            <a:avLst/>
          </a:prstGeom>
        </p:spPr>
        <p:txBody>
          <a:bodyPr>
            <a:spAutoFit/>
          </a:bodyPr>
          <a:lstStyle/>
          <a:p>
            <a:pPr algn="r"/>
            <a:r>
              <a:rPr lang="es-ES" sz="1400" b="1" dirty="0">
                <a:solidFill>
                  <a:schemeClr val="bg1"/>
                </a:solidFill>
              </a:rPr>
              <a:t>Alertas vigentes hasta: </a:t>
            </a:r>
            <a:fld id="{68246EDC-BC2E-4124-98E5-2F0F84A99735}" type="datetime4">
              <a:rPr lang="es-ES" sz="1400" b="1" smtClean="0">
                <a:solidFill>
                  <a:schemeClr val="bg1"/>
                </a:solidFill>
              </a:rPr>
              <a:pPr algn="r"/>
              <a:t>16 de octubre de 2020</a:t>
            </a:fld>
            <a:r>
              <a:rPr lang="es-ES" sz="1400" b="1" dirty="0">
                <a:solidFill>
                  <a:schemeClr val="bg1"/>
                </a:solidFill>
              </a:rPr>
              <a:t> - 18:00 HLC. </a:t>
            </a:r>
          </a:p>
        </p:txBody>
      </p:sp>
      <p:sp>
        <p:nvSpPr>
          <p:cNvPr id="16" name="Rectángulo 15"/>
          <p:cNvSpPr/>
          <p:nvPr/>
        </p:nvSpPr>
        <p:spPr>
          <a:xfrm>
            <a:off x="6757258" y="1128028"/>
            <a:ext cx="4383953" cy="2292935"/>
          </a:xfrm>
          <a:prstGeom prst="rect">
            <a:avLst/>
          </a:prstGeom>
        </p:spPr>
        <p:txBody>
          <a:bodyPr wrap="square">
            <a:spAutoFit/>
          </a:bodyPr>
          <a:lstStyle/>
          <a:p>
            <a:r>
              <a:rPr lang="es-ES" sz="1100" dirty="0">
                <a:solidFill>
                  <a:schemeClr val="bg2">
                    <a:lumMod val="10000"/>
                  </a:schemeClr>
                </a:solidFill>
                <a:latin typeface="Arial Narrow" panose="020B0606020202030204" pitchFamily="34" charset="0"/>
                <a:hlinkClick r:id="rId7" action="ppaction://hlinksldjump"/>
              </a:rPr>
              <a:t>Lo más destacado</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8" action="ppaction://hlinksldjump"/>
              </a:rPr>
              <a:t>Precipitación</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9" action="ppaction://hlinksldjump"/>
              </a:rPr>
              <a:t>Temperaturas</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10" action="ppaction://hlinksldjump"/>
              </a:rPr>
              <a:t>Alerta por descensos significativos de las temperaturas mínimas del aire</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11" action="ppaction://hlinksldjump"/>
              </a:rPr>
              <a:t>Condiciones Hidrometeorológicas actuales</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12" action="ppaction://hlinksldjump"/>
              </a:rPr>
              <a:t>Pronóstico de precipitación de las próximas 24 horas</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rId13" action="ppaction://hlinksldjump"/>
              </a:rPr>
              <a:t>Pronóstico condiciones meteorológicas adicionales</a:t>
            </a:r>
            <a:endParaRPr lang="es-ES" sz="1100" dirty="0">
              <a:solidFill>
                <a:schemeClr val="bg2">
                  <a:lumMod val="10000"/>
                </a:schemeClr>
              </a:solidFill>
              <a:latin typeface="Arial Narrow" panose="020B0606020202030204" pitchFamily="34" charset="0"/>
            </a:endParaRPr>
          </a:p>
          <a:p>
            <a:r>
              <a:rPr lang="es-ES" sz="1100" dirty="0">
                <a:solidFill>
                  <a:schemeClr val="bg2">
                    <a:lumMod val="10000"/>
                  </a:schemeClr>
                </a:solidFill>
                <a:latin typeface="Arial Narrow" panose="020B0606020202030204" pitchFamily="34" charset="0"/>
                <a:hlinkClick r:id="" action="ppaction://noaction"/>
              </a:rPr>
              <a:t>Alertas Hidrológicas</a:t>
            </a:r>
            <a:r>
              <a:rPr lang="es-ES" sz="1100" dirty="0">
                <a:solidFill>
                  <a:schemeClr val="bg2">
                    <a:lumMod val="10000"/>
                  </a:schemeClr>
                </a:solidFill>
                <a:latin typeface="Arial Narrow" panose="020B0606020202030204" pitchFamily="34" charset="0"/>
              </a:rPr>
              <a:t/>
            </a:r>
            <a:br>
              <a:rPr lang="es-ES" sz="1100" dirty="0">
                <a:solidFill>
                  <a:schemeClr val="bg2">
                    <a:lumMod val="10000"/>
                  </a:schemeClr>
                </a:solidFill>
                <a:latin typeface="Arial Narrow" panose="020B0606020202030204" pitchFamily="34" charset="0"/>
              </a:rPr>
            </a:br>
            <a:r>
              <a:rPr lang="es-ES" sz="1100" dirty="0">
                <a:solidFill>
                  <a:schemeClr val="bg2">
                    <a:lumMod val="10000"/>
                  </a:schemeClr>
                </a:solidFill>
                <a:latin typeface="Arial Narrow" panose="020B0606020202030204" pitchFamily="34" charset="0"/>
                <a:hlinkClick r:id="" action="ppaction://noaction"/>
              </a:rPr>
              <a:t>Seguimiento y Pronóstico de las Amenazas por Deslizamientos</a:t>
            </a:r>
            <a:r>
              <a:rPr lang="es-ES" sz="1100" dirty="0">
                <a:solidFill>
                  <a:schemeClr val="bg2">
                    <a:lumMod val="10000"/>
                  </a:schemeClr>
                </a:solidFill>
                <a:latin typeface="Arial Narrow" panose="020B0606020202030204" pitchFamily="34" charset="0"/>
              </a:rPr>
              <a:t/>
            </a:r>
            <a:br>
              <a:rPr lang="es-ES" sz="1100" dirty="0">
                <a:solidFill>
                  <a:schemeClr val="bg2">
                    <a:lumMod val="10000"/>
                  </a:schemeClr>
                </a:solidFill>
                <a:latin typeface="Arial Narrow" panose="020B0606020202030204" pitchFamily="34" charset="0"/>
              </a:rPr>
            </a:br>
            <a:r>
              <a:rPr lang="es-ES" sz="1100" dirty="0">
                <a:solidFill>
                  <a:schemeClr val="bg2">
                    <a:lumMod val="10000"/>
                  </a:schemeClr>
                </a:solidFill>
                <a:latin typeface="Arial Narrow" panose="020B0606020202030204" pitchFamily="34" charset="0"/>
                <a:hlinkClick r:id="" action="ppaction://noaction"/>
              </a:rPr>
              <a:t>Seguimiento y Pronóstico de las Amenazas por Incendios</a:t>
            </a:r>
            <a:r>
              <a:rPr lang="es-ES" sz="1100" dirty="0">
                <a:solidFill>
                  <a:schemeClr val="bg2">
                    <a:lumMod val="10000"/>
                  </a:schemeClr>
                </a:solidFill>
                <a:latin typeface="Arial Narrow" panose="020B0606020202030204" pitchFamily="34" charset="0"/>
              </a:rPr>
              <a:t/>
            </a:r>
            <a:br>
              <a:rPr lang="es-ES" sz="1100" dirty="0">
                <a:solidFill>
                  <a:schemeClr val="bg2">
                    <a:lumMod val="10000"/>
                  </a:schemeClr>
                </a:solidFill>
                <a:latin typeface="Arial Narrow" panose="020B0606020202030204" pitchFamily="34" charset="0"/>
              </a:rPr>
            </a:br>
            <a:r>
              <a:rPr lang="es-ES" sz="1100" dirty="0">
                <a:solidFill>
                  <a:schemeClr val="bg2">
                    <a:lumMod val="10000"/>
                  </a:schemeClr>
                </a:solidFill>
                <a:latin typeface="Arial Narrow" panose="020B0606020202030204" pitchFamily="34" charset="0"/>
                <a:hlinkClick r:id="" action="ppaction://noaction"/>
              </a:rPr>
              <a:t>Alertas Meteomarinas vigentes Mar Caribe Colombiano</a:t>
            </a:r>
            <a:r>
              <a:rPr lang="es-ES" sz="1100" dirty="0">
                <a:solidFill>
                  <a:schemeClr val="bg2">
                    <a:lumMod val="10000"/>
                  </a:schemeClr>
                </a:solidFill>
                <a:latin typeface="Arial Narrow" panose="020B0606020202030204" pitchFamily="34" charset="0"/>
              </a:rPr>
              <a:t/>
            </a:r>
            <a:br>
              <a:rPr lang="es-ES" sz="1100" dirty="0">
                <a:solidFill>
                  <a:schemeClr val="bg2">
                    <a:lumMod val="10000"/>
                  </a:schemeClr>
                </a:solidFill>
                <a:latin typeface="Arial Narrow" panose="020B0606020202030204" pitchFamily="34" charset="0"/>
              </a:rPr>
            </a:br>
            <a:r>
              <a:rPr lang="es-ES" sz="1100" dirty="0">
                <a:solidFill>
                  <a:schemeClr val="bg2">
                    <a:lumMod val="10000"/>
                  </a:schemeClr>
                </a:solidFill>
                <a:latin typeface="Arial Narrow" panose="020B0606020202030204" pitchFamily="34" charset="0"/>
                <a:hlinkClick r:id="" action="ppaction://noaction"/>
              </a:rPr>
              <a:t>Alertas Meteomarinas vigentes Océano Pacífico Nacional</a:t>
            </a:r>
            <a:r>
              <a:rPr lang="es-ES" sz="1100" dirty="0">
                <a:solidFill>
                  <a:schemeClr val="bg2">
                    <a:lumMod val="10000"/>
                  </a:schemeClr>
                </a:solidFill>
                <a:latin typeface="Arial Narrow" panose="020B0606020202030204" pitchFamily="34" charset="0"/>
              </a:rPr>
              <a:t/>
            </a:r>
            <a:br>
              <a:rPr lang="es-ES" sz="1100" dirty="0">
                <a:solidFill>
                  <a:schemeClr val="bg2">
                    <a:lumMod val="10000"/>
                  </a:schemeClr>
                </a:solidFill>
                <a:latin typeface="Arial Narrow" panose="020B0606020202030204" pitchFamily="34" charset="0"/>
              </a:rPr>
            </a:br>
            <a:r>
              <a:rPr lang="es-ES" sz="1100" dirty="0">
                <a:solidFill>
                  <a:schemeClr val="bg2">
                    <a:lumMod val="10000"/>
                  </a:schemeClr>
                </a:solidFill>
                <a:latin typeface="Arial Narrow" panose="020B0606020202030204" pitchFamily="34" charset="0"/>
                <a:hlinkClick r:id="" action="ppaction://noaction"/>
              </a:rPr>
              <a:t>Alertas Meteomarinas por Ciclón Tropical Mar Caribe Colombiano</a:t>
            </a:r>
            <a:endParaRPr lang="es-ES" sz="1100" dirty="0">
              <a:solidFill>
                <a:schemeClr val="bg2">
                  <a:lumMod val="10000"/>
                </a:schemeClr>
              </a:solidFill>
              <a:latin typeface="Arial Narrow" panose="020B0606020202030204" pitchFamily="34" charset="0"/>
            </a:endParaRPr>
          </a:p>
        </p:txBody>
      </p:sp>
    </p:spTree>
    <p:extLst>
      <p:ext uri="{BB962C8B-B14F-4D97-AF65-F5344CB8AC3E}">
        <p14:creationId xmlns:p14="http://schemas.microsoft.com/office/powerpoint/2010/main" val="880761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461" y="1262958"/>
            <a:ext cx="5180625" cy="5400000"/>
          </a:xfrm>
          <a:prstGeom prst="rect">
            <a:avLst/>
          </a:prstGeom>
        </p:spPr>
      </p:pic>
      <p:pic>
        <p:nvPicPr>
          <p:cNvPr id="2" name="Imagen 1"/>
          <p:cNvPicPr>
            <a:picLocks noChangeAspect="1"/>
          </p:cNvPicPr>
          <p:nvPr/>
        </p:nvPicPr>
        <p:blipFill>
          <a:blip r:embed="rId4"/>
          <a:stretch>
            <a:fillRect/>
          </a:stretch>
        </p:blipFill>
        <p:spPr>
          <a:xfrm>
            <a:off x="768221" y="1262959"/>
            <a:ext cx="4726417" cy="5400000"/>
          </a:xfrm>
          <a:prstGeom prst="rect">
            <a:avLst/>
          </a:prstGeom>
        </p:spPr>
      </p:pic>
    </p:spTree>
    <p:extLst>
      <p:ext uri="{BB962C8B-B14F-4D97-AF65-F5344CB8AC3E}">
        <p14:creationId xmlns:p14="http://schemas.microsoft.com/office/powerpoint/2010/main" val="972492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563" y="1283909"/>
            <a:ext cx="5184000" cy="5399121"/>
          </a:xfrm>
          <a:prstGeom prst="rect">
            <a:avLst/>
          </a:prstGeom>
        </p:spPr>
      </p:pic>
      <p:sp>
        <p:nvSpPr>
          <p:cNvPr id="5" name="Rectángulo 4"/>
          <p:cNvSpPr/>
          <p:nvPr/>
        </p:nvSpPr>
        <p:spPr>
          <a:xfrm>
            <a:off x="303057" y="1659946"/>
            <a:ext cx="5295600" cy="413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2" name="Imagen 1"/>
          <p:cNvPicPr>
            <a:picLocks noChangeAspect="1"/>
          </p:cNvPicPr>
          <p:nvPr/>
        </p:nvPicPr>
        <p:blipFill>
          <a:blip r:embed="rId4"/>
          <a:stretch>
            <a:fillRect/>
          </a:stretch>
        </p:blipFill>
        <p:spPr>
          <a:xfrm>
            <a:off x="303057" y="1659946"/>
            <a:ext cx="5295600" cy="4132800"/>
          </a:xfrm>
          <a:prstGeom prst="rect">
            <a:avLst/>
          </a:prstGeom>
        </p:spPr>
      </p:pic>
    </p:spTree>
    <p:extLst>
      <p:ext uri="{BB962C8B-B14F-4D97-AF65-F5344CB8AC3E}">
        <p14:creationId xmlns:p14="http://schemas.microsoft.com/office/powerpoint/2010/main" val="185375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7"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38"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9"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1"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42" name="Picture 8" descr="Recurso 32.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3" name="Picture 52"/>
          <p:cNvPicPr>
            <a:picLocks noChangeAspect="1"/>
          </p:cNvPicPr>
          <p:nvPr/>
        </p:nvPicPr>
        <p:blipFill rotWithShape="1">
          <a:blip r:embed="rId10"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4"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sp>
        <p:nvSpPr>
          <p:cNvPr id="22" name="CuadroTexto 21"/>
          <p:cNvSpPr txBox="1"/>
          <p:nvPr/>
        </p:nvSpPr>
        <p:spPr>
          <a:xfrm>
            <a:off x="4083775" y="114381"/>
            <a:ext cx="4143264" cy="461665"/>
          </a:xfrm>
          <a:prstGeom prst="rect">
            <a:avLst/>
          </a:prstGeom>
          <a:solidFill>
            <a:srgbClr val="2E5989"/>
          </a:solidFill>
        </p:spPr>
        <p:txBody>
          <a:bodyPr wrap="square" rtlCol="0">
            <a:spAutoFit/>
          </a:bodyPr>
          <a:lstStyle/>
          <a:p>
            <a:r>
              <a:rPr lang="es-CO" sz="2400" b="1" dirty="0">
                <a:solidFill>
                  <a:prstClr val="white"/>
                </a:solidFill>
              </a:rPr>
              <a:t>Estado de los Embalses</a:t>
            </a:r>
            <a:endParaRPr lang="es-ES" sz="2400" b="1" dirty="0">
              <a:solidFill>
                <a:prstClr val="white"/>
              </a:solidFill>
            </a:endParaRPr>
          </a:p>
        </p:txBody>
      </p:sp>
      <p:pic>
        <p:nvPicPr>
          <p:cNvPr id="23" name="Imagen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686" y="840071"/>
            <a:ext cx="4380885" cy="5669380"/>
          </a:xfrm>
          <a:prstGeom prst="rect">
            <a:avLst/>
          </a:prstGeom>
        </p:spPr>
      </p:pic>
      <p:sp>
        <p:nvSpPr>
          <p:cNvPr id="25" name="CuadroTexto 24"/>
          <p:cNvSpPr txBox="1"/>
          <p:nvPr/>
        </p:nvSpPr>
        <p:spPr>
          <a:xfrm>
            <a:off x="4933297" y="728984"/>
            <a:ext cx="7102186" cy="323165"/>
          </a:xfrm>
          <a:prstGeom prst="rect">
            <a:avLst/>
          </a:prstGeom>
          <a:solidFill>
            <a:schemeClr val="accent1"/>
          </a:solidFill>
        </p:spPr>
        <p:txBody>
          <a:bodyPr wrap="square" lIns="36000" tIns="0" rIns="36000" bIns="0" rtlCol="0" anchor="ctr" anchorCtr="1">
            <a:spAutoFit/>
          </a:bodyPr>
          <a:lstStyle/>
          <a:p>
            <a:pPr marR="28575" algn="just">
              <a:tabLst>
                <a:tab pos="1170305" algn="l"/>
                <a:tab pos="7658100" algn="ctr"/>
                <a:tab pos="7658100" algn="ctr"/>
              </a:tabLst>
            </a:pPr>
            <a:r>
              <a:rPr lang="es-MX" sz="1050" dirty="0">
                <a:solidFill>
                  <a:prstClr val="white"/>
                </a:solidFill>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lang="es-MX" sz="1050" b="1" dirty="0">
                <a:solidFill>
                  <a:prstClr val="white"/>
                </a:solidFill>
                <a:latin typeface="Arial Narrow" panose="020B0606020202030204" pitchFamily="34" charset="0"/>
                <a:ea typeface="Cambria" panose="02040503050406030204" pitchFamily="18" charset="0"/>
                <a:cs typeface="ArialNarrow"/>
              </a:rPr>
              <a:t>XM S.A. E.S.P</a:t>
            </a:r>
            <a:r>
              <a:rPr lang="es-MX" sz="1050" dirty="0">
                <a:solidFill>
                  <a:prstClr val="white"/>
                </a:solidFill>
                <a:latin typeface="Arial Narrow" panose="020B0606020202030204" pitchFamily="34" charset="0"/>
                <a:ea typeface="Cambria" panose="02040503050406030204" pitchFamily="18" charset="0"/>
                <a:cs typeface="ArialNarrow"/>
              </a:rPr>
              <a:t> en la siguiente dirección electrónica</a:t>
            </a:r>
            <a:r>
              <a:rPr lang="es-MX" sz="1050" dirty="0">
                <a:solidFill>
                  <a:prstClr val="white"/>
                </a:solidFill>
                <a:latin typeface="Arial Narrow" panose="020B0606020202030204" pitchFamily="34" charset="0"/>
                <a:ea typeface="Cambria" panose="02040503050406030204" pitchFamily="18" charset="0"/>
                <a:cs typeface="Verdana" panose="020B0604030504040204" pitchFamily="34" charset="0"/>
              </a:rPr>
              <a:t>: </a:t>
            </a:r>
            <a:r>
              <a:rPr lang="es-MX" sz="1050" b="1"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050" b="1" spc="-30" dirty="0">
              <a:solidFill>
                <a:prstClr val="white"/>
              </a:solidFill>
              <a:ea typeface="Cambria" panose="02040503050406030204" pitchFamily="18" charset="0"/>
              <a:cs typeface="Calibri" panose="020F0502020204030204" pitchFamily="34" charset="0"/>
            </a:endParaRPr>
          </a:p>
        </p:txBody>
      </p:sp>
      <p:graphicFrame>
        <p:nvGraphicFramePr>
          <p:cNvPr id="16" name="Gráfico 15"/>
          <p:cNvGraphicFramePr>
            <a:graphicFrameLocks/>
          </p:cNvGraphicFramePr>
          <p:nvPr>
            <p:extLst>
              <p:ext uri="{D42A27DB-BD31-4B8C-83A1-F6EECF244321}">
                <p14:modId xmlns:p14="http://schemas.microsoft.com/office/powerpoint/2010/main" val="747850611"/>
              </p:ext>
            </p:extLst>
          </p:nvPr>
        </p:nvGraphicFramePr>
        <p:xfrm>
          <a:off x="4445647" y="1300863"/>
          <a:ext cx="3886039" cy="4808777"/>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 name="Gráfico 17"/>
          <p:cNvGraphicFramePr>
            <a:graphicFrameLocks/>
          </p:cNvGraphicFramePr>
          <p:nvPr>
            <p:extLst>
              <p:ext uri="{D42A27DB-BD31-4B8C-83A1-F6EECF244321}">
                <p14:modId xmlns:p14="http://schemas.microsoft.com/office/powerpoint/2010/main" val="4045881928"/>
              </p:ext>
            </p:extLst>
          </p:nvPr>
        </p:nvGraphicFramePr>
        <p:xfrm>
          <a:off x="8525483" y="2489500"/>
          <a:ext cx="3510000" cy="2700987"/>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397480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ecurso 2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48988" y="5030299"/>
            <a:ext cx="383062" cy="536287"/>
          </a:xfrm>
          <a:prstGeom prst="rect">
            <a:avLst/>
          </a:prstGeom>
        </p:spPr>
      </p:pic>
      <p:pic>
        <p:nvPicPr>
          <p:cNvPr id="43" name="Picture 8" descr="Recurso 2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44"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48"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1"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9"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52"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54" name="Picture 8" descr="Recurso 32.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53" name="Picture 52"/>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58"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sp>
        <p:nvSpPr>
          <p:cNvPr id="41" name="Rectangle 3"/>
          <p:cNvSpPr/>
          <p:nvPr/>
        </p:nvSpPr>
        <p:spPr>
          <a:xfrm>
            <a:off x="7562029" y="4931228"/>
            <a:ext cx="2527543"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73D95"/>
                </a:solidFill>
                <a:effectLst/>
                <a:uLnTx/>
                <a:uFillTx/>
                <a:latin typeface="Calibri"/>
                <a:ea typeface="+mn-ea"/>
                <a:cs typeface="Calibri"/>
              </a:rPr>
              <a:t>Consulte aquí el estado de los niveles en los ríos del país: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73D95"/>
                </a:solidFill>
                <a:effectLst/>
                <a:uLnTx/>
                <a:uFillTx/>
                <a:latin typeface="Calibri Light"/>
                <a:ea typeface="+mn-ea"/>
                <a:cs typeface="Calibri Light"/>
                <a:hlinkClick r:id="rId13"/>
              </a:rPr>
              <a:t>http://fews.ideam.gov.co/colombia/MapaEstacionesColombiaEstado.html</a:t>
            </a:r>
            <a:endParaRPr kumimoji="0" lang="en-US" sz="1050" b="1" i="0" u="none" strike="noStrike" kern="1200" cap="none" spc="0" normalizeH="0" baseline="0" noProof="0" dirty="0">
              <a:ln>
                <a:noFill/>
              </a:ln>
              <a:solidFill>
                <a:srgbClr val="273D95"/>
              </a:solidFill>
              <a:effectLst/>
              <a:uLnTx/>
              <a:uFillTx/>
              <a:latin typeface="Calibri Light"/>
              <a:ea typeface="+mn-ea"/>
              <a:cs typeface="Calibri Light"/>
            </a:endParaRPr>
          </a:p>
        </p:txBody>
      </p:sp>
      <p:pic>
        <p:nvPicPr>
          <p:cNvPr id="42" name="Picture 11" descr="Captura de pantalla 2019-03-20 a la(s) 10.14.07 a. m..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908394" y="5030299"/>
            <a:ext cx="2494219" cy="553873"/>
          </a:xfrm>
          <a:prstGeom prst="rect">
            <a:avLst/>
          </a:prstGeom>
        </p:spPr>
      </p:pic>
      <p:sp>
        <p:nvSpPr>
          <p:cNvPr id="46" name="CuadroTexto 79"/>
          <p:cNvSpPr txBox="1"/>
          <p:nvPr/>
        </p:nvSpPr>
        <p:spPr>
          <a:xfrm>
            <a:off x="4856439" y="5843311"/>
            <a:ext cx="60279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Nota 1: </a:t>
            </a:r>
            <a:r>
              <a:rPr kumimoji="0" lang="es-CO" sz="900" b="0"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Las alertas hidrológicas pueden ser corregidas y/o actualizadas en el futuro. No representa una certificación oficial del IDEAM.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Nota 2:</a:t>
            </a:r>
            <a:r>
              <a:rPr kumimoji="0" lang="es-CO" sz="900" b="0"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 Es probable que los eventos hidrológicos reportados en las alertas emitidas no se estén presentando sobre los ríos principales sino sobre sus afluentes.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Nota 3:</a:t>
            </a:r>
            <a:r>
              <a:rPr kumimoji="0" lang="es-CO" sz="900" b="0"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 El IDEAM le recomienda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p:txBody>
      </p:sp>
      <p:sp>
        <p:nvSpPr>
          <p:cNvPr id="25" name="CuadroTexto 79"/>
          <p:cNvSpPr txBox="1"/>
          <p:nvPr/>
        </p:nvSpPr>
        <p:spPr>
          <a:xfrm>
            <a:off x="4626865" y="4358469"/>
            <a:ext cx="6510528"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85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Caño Cristales el río de los cinco colores, paraíso tropical! (Sierra de La Macarena – Meta, Colombia). – Autor: Mcleods, 19 de Febrero de 2018</a:t>
            </a:r>
            <a:br>
              <a:rPr kumimoji="0" lang="es-CO" sz="85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br>
            <a:r>
              <a:rPr kumimoji="0" lang="es-CO" sz="850" b="1"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rPr>
              <a:t>Fuente: https://upload.wikimedia.org/wikipedia/commons/3/3e/Flashpacker_Connect_-_Cano_Cristales_.webp </a:t>
            </a:r>
            <a:endParaRPr kumimoji="0" lang="es-CO" sz="850" b="0" i="0" u="none" strike="noStrike" kern="1200" cap="none" spc="0" normalizeH="0" baseline="0" noProof="0" dirty="0">
              <a:ln>
                <a:noFill/>
              </a:ln>
              <a:solidFill>
                <a:srgbClr val="273D95"/>
              </a:solidFill>
              <a:effectLst/>
              <a:uLnTx/>
              <a:uFillTx/>
              <a:latin typeface="Arial Narrow" panose="020B0606020202030204" pitchFamily="34" charset="0"/>
              <a:ea typeface="PMingLiU" panose="02020500000000000000" pitchFamily="18" charset="-120"/>
              <a:cs typeface="Calibri"/>
            </a:endParaRPr>
          </a:p>
        </p:txBody>
      </p:sp>
      <p:pic>
        <p:nvPicPr>
          <p:cNvPr id="22" name="Imagen 21"/>
          <p:cNvPicPr>
            <a:picLocks noChangeAspect="1"/>
          </p:cNvPicPr>
          <p:nvPr/>
        </p:nvPicPr>
        <p:blipFill>
          <a:blip r:embed="rId15"/>
          <a:stretch>
            <a:fillRect/>
          </a:stretch>
        </p:blipFill>
        <p:spPr>
          <a:xfrm>
            <a:off x="4914520" y="1032433"/>
            <a:ext cx="6067425" cy="3207068"/>
          </a:xfrm>
          <a:prstGeom prst="rect">
            <a:avLst/>
          </a:prstGeom>
        </p:spPr>
      </p:pic>
      <p:sp>
        <p:nvSpPr>
          <p:cNvPr id="18" name="CuadroTexto 79"/>
          <p:cNvSpPr txBox="1"/>
          <p:nvPr/>
        </p:nvSpPr>
        <p:spPr>
          <a:xfrm>
            <a:off x="4599453" y="6940059"/>
            <a:ext cx="32709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273D95"/>
                </a:solidFill>
                <a:effectLst/>
                <a:uLnTx/>
                <a:uFillTx/>
                <a:latin typeface="Calibri"/>
                <a:ea typeface="PMingLiU" panose="02020500000000000000" pitchFamily="18" charset="-120"/>
                <a:cs typeface="Calibri"/>
              </a:rPr>
              <a:t>http://fews.ideam.gov.co/colombia/imagenH/</a:t>
            </a:r>
            <a:endParaRPr kumimoji="0" lang="es-CO" sz="1200" b="0" i="0" u="none" strike="noStrike" kern="1200" cap="none" spc="0" normalizeH="0" baseline="0" noProof="0" dirty="0">
              <a:ln>
                <a:noFill/>
              </a:ln>
              <a:solidFill>
                <a:srgbClr val="273D95"/>
              </a:solidFill>
              <a:effectLst/>
              <a:uLnTx/>
              <a:uFillTx/>
              <a:latin typeface="Calibri"/>
              <a:ea typeface="PMingLiU" panose="02020500000000000000" pitchFamily="18" charset="-120"/>
              <a:cs typeface="Calibri"/>
            </a:endParaRPr>
          </a:p>
        </p:txBody>
      </p:sp>
      <p:sp>
        <p:nvSpPr>
          <p:cNvPr id="19" name="CuadroTexto 79"/>
          <p:cNvSpPr txBox="1"/>
          <p:nvPr/>
        </p:nvSpPr>
        <p:spPr>
          <a:xfrm>
            <a:off x="7948232" y="6940060"/>
            <a:ext cx="361239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273D95"/>
                </a:solidFill>
                <a:effectLst/>
                <a:uLnTx/>
                <a:uFillTx/>
                <a:latin typeface="Calibri"/>
                <a:ea typeface="PMingLiU" panose="02020500000000000000" pitchFamily="18" charset="-120"/>
                <a:cs typeface="Calibri"/>
              </a:rPr>
              <a:t>http://fews.ideam.gov.co/colombia/imagen_6meses/</a:t>
            </a:r>
            <a:endParaRPr kumimoji="0" lang="es-CO" sz="1200" b="0" i="0" u="none" strike="noStrike" kern="1200" cap="none" spc="0" normalizeH="0" baseline="0" noProof="0" dirty="0">
              <a:ln>
                <a:noFill/>
              </a:ln>
              <a:solidFill>
                <a:srgbClr val="273D95"/>
              </a:solidFill>
              <a:effectLst/>
              <a:uLnTx/>
              <a:uFillTx/>
              <a:latin typeface="Calibri"/>
              <a:ea typeface="PMingLiU" panose="02020500000000000000" pitchFamily="18" charset="-120"/>
              <a:cs typeface="Calibri"/>
            </a:endParaRPr>
          </a:p>
        </p:txBody>
      </p:sp>
      <p:pic>
        <p:nvPicPr>
          <p:cNvPr id="21" name="Picture 3" descr="Recurso 39.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23" name="Picture 49" descr="Recurso 37.png"/>
          <p:cNvPicPr>
            <a:picLocks noChangeAspect="1"/>
          </p:cNvPicPr>
          <p:nvPr/>
        </p:nvPicPr>
        <p:blipFill rotWithShape="1">
          <a:blip r:embed="rId17" cstate="print">
            <a:extLst>
              <a:ext uri="{28A0092B-C50C-407E-A947-70E740481C1C}">
                <a14:useLocalDpi xmlns:a14="http://schemas.microsoft.com/office/drawing/2010/main" val="0"/>
              </a:ext>
            </a:extLst>
          </a:blip>
          <a:srcRect b="18540"/>
          <a:stretch/>
        </p:blipFill>
        <p:spPr>
          <a:xfrm>
            <a:off x="-502113" y="1269675"/>
            <a:ext cx="356114" cy="363842"/>
          </a:xfrm>
          <a:prstGeom prst="rect">
            <a:avLst/>
          </a:prstGeom>
        </p:spPr>
      </p:pic>
      <p:pic>
        <p:nvPicPr>
          <p:cNvPr id="3" name="Imagen 2"/>
          <p:cNvPicPr>
            <a:picLocks noChangeAspect="1"/>
          </p:cNvPicPr>
          <p:nvPr/>
        </p:nvPicPr>
        <p:blipFill>
          <a:blip r:embed="rId18" r:link="rId19" cstate="print">
            <a:extLst>
              <a:ext uri="{28A0092B-C50C-407E-A947-70E740481C1C}">
                <a14:useLocalDpi xmlns:a14="http://schemas.microsoft.com/office/drawing/2010/main" val="0"/>
              </a:ext>
            </a:extLst>
          </a:blip>
          <a:stretch>
            <a:fillRect/>
          </a:stretch>
        </p:blipFill>
        <p:spPr>
          <a:xfrm>
            <a:off x="47328" y="780783"/>
            <a:ext cx="4661550" cy="6032593"/>
          </a:xfrm>
          <a:prstGeom prst="rect">
            <a:avLst/>
          </a:prstGeom>
        </p:spPr>
      </p:pic>
      <p:pic>
        <p:nvPicPr>
          <p:cNvPr id="24" name="Imagen 23"/>
          <p:cNvPicPr>
            <a:picLocks noChangeAspect="1"/>
          </p:cNvPicPr>
          <p:nvPr/>
        </p:nvPicPr>
        <p:blipFill>
          <a:blip r:embed="rId18" r:link="rId19" cstate="print">
            <a:extLst>
              <a:ext uri="{28A0092B-C50C-407E-A947-70E740481C1C}">
                <a14:useLocalDpi xmlns:a14="http://schemas.microsoft.com/office/drawing/2010/main" val="0"/>
              </a:ext>
            </a:extLst>
          </a:blip>
          <a:stretch>
            <a:fillRect/>
          </a:stretch>
        </p:blipFill>
        <p:spPr>
          <a:xfrm>
            <a:off x="47328" y="764704"/>
            <a:ext cx="4661550" cy="6032593"/>
          </a:xfrm>
          <a:prstGeom prst="rect">
            <a:avLst/>
          </a:prstGeom>
        </p:spPr>
      </p:pic>
    </p:spTree>
    <p:extLst>
      <p:ext uri="{BB962C8B-B14F-4D97-AF65-F5344CB8AC3E}">
        <p14:creationId xmlns:p14="http://schemas.microsoft.com/office/powerpoint/2010/main" val="76539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8159" y="962053"/>
            <a:ext cx="4239489" cy="5486397"/>
          </a:xfrm>
          <a:prstGeom prst="rect">
            <a:avLst/>
          </a:prstGeom>
        </p:spPr>
      </p:pic>
      <p:pic>
        <p:nvPicPr>
          <p:cNvPr id="55"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56"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57"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8"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9"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60"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1"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2"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3"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29104"/>
            <a:ext cx="387537" cy="351175"/>
          </a:xfrm>
          <a:prstGeom prst="rect">
            <a:avLst/>
          </a:prstGeom>
        </p:spPr>
      </p:pic>
      <p:pic>
        <p:nvPicPr>
          <p:cNvPr id="21"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30" name="Tabla 29"/>
          <p:cNvGraphicFramePr>
            <a:graphicFrameLocks noGrp="1"/>
          </p:cNvGraphicFramePr>
          <p:nvPr>
            <p:extLst/>
          </p:nvPr>
        </p:nvGraphicFramePr>
        <p:xfrm>
          <a:off x="4247648" y="1196752"/>
          <a:ext cx="7813982" cy="5170695"/>
        </p:xfrm>
        <a:graphic>
          <a:graphicData uri="http://schemas.openxmlformats.org/drawingml/2006/table">
            <a:tbl>
              <a:tblPr firstRow="1" bandRow="1">
                <a:tableStyleId>{69012ECD-51FC-41F1-AA8D-1B2483CD663E}</a:tableStyleId>
              </a:tblPr>
              <a:tblGrid>
                <a:gridCol w="700334">
                  <a:extLst>
                    <a:ext uri="{9D8B030D-6E8A-4147-A177-3AD203B41FA5}">
                      <a16:colId xmlns:a16="http://schemas.microsoft.com/office/drawing/2014/main" xmlns="" val="2468665509"/>
                    </a:ext>
                  </a:extLst>
                </a:gridCol>
                <a:gridCol w="869661">
                  <a:extLst>
                    <a:ext uri="{9D8B030D-6E8A-4147-A177-3AD203B41FA5}">
                      <a16:colId xmlns:a16="http://schemas.microsoft.com/office/drawing/2014/main" xmlns="" val="4119574476"/>
                    </a:ext>
                  </a:extLst>
                </a:gridCol>
                <a:gridCol w="882355">
                  <a:extLst>
                    <a:ext uri="{9D8B030D-6E8A-4147-A177-3AD203B41FA5}">
                      <a16:colId xmlns:a16="http://schemas.microsoft.com/office/drawing/2014/main" xmlns="" val="20002"/>
                    </a:ext>
                  </a:extLst>
                </a:gridCol>
                <a:gridCol w="5361632">
                  <a:extLst>
                    <a:ext uri="{9D8B030D-6E8A-4147-A177-3AD203B41FA5}">
                      <a16:colId xmlns:a16="http://schemas.microsoft.com/office/drawing/2014/main" xmlns="" val="20003"/>
                    </a:ext>
                  </a:extLst>
                </a:gridCol>
              </a:tblGrid>
              <a:tr h="44189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smtClean="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Atrato - Darién</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alta  del río Atrato</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u="none" strike="noStrike" kern="1200" baseline="0" dirty="0" smtClean="0">
                          <a:effectLst/>
                          <a:latin typeface="Arial Narrow" panose="020B0606020202030204" pitchFamily="34" charset="0"/>
                        </a:rPr>
                        <a:t>Probabilidad de crecientes súbitas en la parte alta del río Atrato a la altura de Quibdó. Se prevé un comportamiento similar en las cuencas de los ríos Quito, Andágueda y Cabí, aportantes a la cuenca alta. Especial atención a los municipios de El Carmen de Atrato, Lloró, Unión Panamericana, Cértegui, Atrato (Yutó), El Cantón de San Pablo, Paimado y Quibdó</a:t>
                      </a:r>
                      <a:r>
                        <a:rPr lang="es-ES" sz="1050" b="1" u="none" strike="noStrike" kern="1200" baseline="0" dirty="0" smtClean="0">
                          <a:effectLst/>
                          <a:latin typeface="Arial Narrow" panose="020B0606020202030204" pitchFamily="34" charset="0"/>
                        </a:rPr>
                        <a:t>.  </a:t>
                      </a:r>
                      <a:endParaRPr lang="es-ES" sz="1050"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3759162107"/>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Atrato - Darién</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media del río Atrato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050" u="none" strike="noStrike" kern="1200" baseline="0" dirty="0" smtClean="0">
                          <a:effectLst/>
                          <a:latin typeface="Arial Narrow" panose="020B0606020202030204" pitchFamily="34" charset="0"/>
                        </a:rPr>
                        <a:t>Probabilidad de crecientes súbitas en las cuencas de los ríos Bebarama, Bojayá, Cuía, Chicué, Uva, Pogué, Napipí, Opagadó y especialmente en las cuencas de los ríos Sucio, Murrí y Murindó, entre otros aportantes a la cuenca media. Especial atención a la altura de los municipios Medio Atrato, Dabeiba, Mutatá, Uramita, Cañasgordas, Frontino, Bojayá, Murindó, Urrao y Vigía del Fuerte. </a:t>
                      </a:r>
                    </a:p>
                  </a:txBody>
                  <a:tcPr anchor="ctr"/>
                </a:tc>
                <a:extLst>
                  <a:ext uri="{0D108BD9-81ED-4DB2-BD59-A6C34878D82A}">
                    <a16:rowId xmlns:a16="http://schemas.microsoft.com/office/drawing/2014/main" xmlns="" val="857595385"/>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Atrato - Darién</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baja del río Atrato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050" u="none" strike="noStrike" kern="1200" baseline="0" dirty="0" smtClean="0">
                          <a:effectLst/>
                          <a:latin typeface="Arial Narrow" panose="020B0606020202030204" pitchFamily="34" charset="0"/>
                        </a:rPr>
                        <a:t>Probabilidad de incrementos súbitos en los ríos Salaqui, Cacarica y Tanela, entre otros afluentes al río Atrato en su cuenca baja. Especial atención en los municipios de Riosucio, Carmen del Darién y Unguía. </a:t>
                      </a:r>
                    </a:p>
                  </a:txBody>
                  <a:tcPr anchor="ctr"/>
                </a:tc>
                <a:extLst>
                  <a:ext uri="{0D108BD9-81ED-4DB2-BD59-A6C34878D82A}">
                    <a16:rowId xmlns:a16="http://schemas.microsoft.com/office/drawing/2014/main" xmlns="" val="789510195"/>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Atrato – Darién</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Tolo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la cuenca del río Tolo entre otros directos al Caribe. Especial atención a la altura del municipio de Acandí.</a:t>
                      </a:r>
                    </a:p>
                  </a:txBody>
                  <a:tcPr anchor="ctr"/>
                </a:tc>
                <a:extLst>
                  <a:ext uri="{0D108BD9-81ED-4DB2-BD59-A6C34878D82A}">
                    <a16:rowId xmlns:a16="http://schemas.microsoft.com/office/drawing/2014/main" xmlns="" val="495170134"/>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solidFill>
                            <a:schemeClr val="tx1"/>
                          </a:solidFill>
                          <a:effectLst/>
                          <a:latin typeface="Arial Narrow" panose="020B0606020202030204" pitchFamily="34" charset="0"/>
                          <a:ea typeface="+mn-ea"/>
                          <a:cs typeface="+mn-cs"/>
                        </a:rPr>
                        <a:t>Caribe - Litoral</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Cuenca del río León</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León, así como en sus afluentes los ríos Carepa y Apartadó, entre otros que desembocan al Golfo de Urabá. Se recomienda especial atención en los municipios de Chigorodó, Carepa y Apartado (Antioquia).</a:t>
                      </a:r>
                      <a:endParaRPr lang="es-ES" sz="105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1561392391"/>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Caribe - Litoral</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Mulato</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ríos Mulato y sus afluentes en el Golfo de Urabá, se recomienda especial atención en el municipio de Turbo.</a:t>
                      </a:r>
                    </a:p>
                  </a:txBody>
                  <a:tcPr anchor="ctr"/>
                </a:tc>
                <a:extLst>
                  <a:ext uri="{0D108BD9-81ED-4DB2-BD59-A6C34878D82A}">
                    <a16:rowId xmlns:a16="http://schemas.microsoft.com/office/drawing/2014/main" xmlns="" val="1517474822"/>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kern="1200" dirty="0" smtClean="0">
                          <a:effectLst/>
                          <a:latin typeface="Arial Narrow" panose="020B0606020202030204" pitchFamily="34" charset="0"/>
                        </a:rPr>
                        <a:t>Caribe - Litoral</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San Juan</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San Juan y sus directos al Caribe.</a:t>
                      </a:r>
                    </a:p>
                  </a:txBody>
                  <a:tcPr anchor="ctr"/>
                </a:tc>
                <a:extLst>
                  <a:ext uri="{0D108BD9-81ED-4DB2-BD59-A6C34878D82A}">
                    <a16:rowId xmlns:a16="http://schemas.microsoft.com/office/drawing/2014/main" xmlns="" val="2727150259"/>
                  </a:ext>
                </a:extLst>
              </a:tr>
            </a:tbl>
          </a:graphicData>
        </a:graphic>
      </p:graphicFrame>
      <p:pic>
        <p:nvPicPr>
          <p:cNvPr id="27"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8" name="Imagen 27"/>
          <p:cNvPicPr>
            <a:picLocks noChangeAspect="1"/>
          </p:cNvPicPr>
          <p:nvPr/>
        </p:nvPicPr>
        <p:blipFill>
          <a:blip r:embed="rId16" cstate="print"/>
          <a:stretch>
            <a:fillRect/>
          </a:stretch>
        </p:blipFill>
        <p:spPr>
          <a:xfrm>
            <a:off x="-650376" y="6936096"/>
            <a:ext cx="504377" cy="534826"/>
          </a:xfrm>
          <a:prstGeom prst="rect">
            <a:avLst/>
          </a:prstGeom>
        </p:spPr>
      </p:pic>
      <p:pic>
        <p:nvPicPr>
          <p:cNvPr id="4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458706" y="3694822"/>
            <a:ext cx="356114" cy="363842"/>
          </a:xfrm>
          <a:prstGeom prst="rect">
            <a:avLst/>
          </a:prstGeom>
        </p:spPr>
      </p:pic>
      <p:pic>
        <p:nvPicPr>
          <p:cNvPr id="25"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4467" y="3902906"/>
            <a:ext cx="492582" cy="473923"/>
          </a:xfrm>
          <a:prstGeom prst="rect">
            <a:avLst/>
          </a:prstGeom>
        </p:spPr>
      </p:pic>
      <p:pic>
        <p:nvPicPr>
          <p:cNvPr id="37"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4467" y="3254834"/>
            <a:ext cx="492582" cy="473923"/>
          </a:xfrm>
          <a:prstGeom prst="rect">
            <a:avLst/>
          </a:prstGeom>
        </p:spPr>
      </p:pic>
      <p:pic>
        <p:nvPicPr>
          <p:cNvPr id="2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993438" y="4463678"/>
            <a:ext cx="356114" cy="363842"/>
          </a:xfrm>
          <a:prstGeom prst="rect">
            <a:avLst/>
          </a:prstGeom>
        </p:spPr>
      </p:pic>
      <p:pic>
        <p:nvPicPr>
          <p:cNvPr id="3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81566" y="4253113"/>
            <a:ext cx="356114" cy="363842"/>
          </a:xfrm>
          <a:prstGeom prst="rect">
            <a:avLst/>
          </a:prstGeom>
        </p:spPr>
      </p:pic>
      <p:pic>
        <p:nvPicPr>
          <p:cNvPr id="3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968386" y="3905654"/>
            <a:ext cx="356114" cy="363842"/>
          </a:xfrm>
          <a:prstGeom prst="rect">
            <a:avLst/>
          </a:prstGeom>
        </p:spPr>
      </p:pic>
      <p:pic>
        <p:nvPicPr>
          <p:cNvPr id="4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903059" y="3366020"/>
            <a:ext cx="356114" cy="363842"/>
          </a:xfrm>
          <a:prstGeom prst="rect">
            <a:avLst/>
          </a:prstGeom>
        </p:spPr>
      </p:pic>
      <p:pic>
        <p:nvPicPr>
          <p:cNvPr id="40"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5372" y="5796317"/>
            <a:ext cx="480952" cy="469853"/>
          </a:xfrm>
          <a:prstGeom prst="rect">
            <a:avLst/>
          </a:prstGeom>
        </p:spPr>
      </p:pic>
      <p:pic>
        <p:nvPicPr>
          <p:cNvPr id="43"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48652" y="2598824"/>
            <a:ext cx="492582" cy="473923"/>
          </a:xfrm>
          <a:prstGeom prst="rect">
            <a:avLst/>
          </a:prstGeom>
        </p:spPr>
      </p:pic>
      <p:pic>
        <p:nvPicPr>
          <p:cNvPr id="38"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54467" y="1838189"/>
            <a:ext cx="492582" cy="473923"/>
          </a:xfrm>
          <a:prstGeom prst="rect">
            <a:avLst/>
          </a:prstGeom>
        </p:spPr>
      </p:pic>
      <p:pic>
        <p:nvPicPr>
          <p:cNvPr id="3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903059" y="4935970"/>
            <a:ext cx="356114" cy="363842"/>
          </a:xfrm>
          <a:prstGeom prst="rect">
            <a:avLst/>
          </a:prstGeom>
        </p:spPr>
      </p:pic>
      <p:pic>
        <p:nvPicPr>
          <p:cNvPr id="3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5372" y="4558641"/>
            <a:ext cx="480952" cy="469853"/>
          </a:xfrm>
          <a:prstGeom prst="rect">
            <a:avLst/>
          </a:prstGeom>
        </p:spPr>
      </p:pic>
      <p:pic>
        <p:nvPicPr>
          <p:cNvPr id="4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5372" y="5191395"/>
            <a:ext cx="480952" cy="469853"/>
          </a:xfrm>
          <a:prstGeom prst="rect">
            <a:avLst/>
          </a:prstGeom>
        </p:spPr>
      </p:pic>
    </p:spTree>
    <p:extLst>
      <p:ext uri="{BB962C8B-B14F-4D97-AF65-F5344CB8AC3E}">
        <p14:creationId xmlns:p14="http://schemas.microsoft.com/office/powerpoint/2010/main" val="38506233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6485" y="943157"/>
            <a:ext cx="4239488" cy="5486397"/>
          </a:xfrm>
          <a:prstGeom prst="rect">
            <a:avLst/>
          </a:prstGeom>
        </p:spPr>
      </p:pic>
      <p:pic>
        <p:nvPicPr>
          <p:cNvPr id="55"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56"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57"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8"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9"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60"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1"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2"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3"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3681" y="2619773"/>
            <a:ext cx="387537" cy="351175"/>
          </a:xfrm>
          <a:prstGeom prst="rect">
            <a:avLst/>
          </a:prstGeom>
        </p:spPr>
      </p:pic>
      <p:pic>
        <p:nvPicPr>
          <p:cNvPr id="21"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30" name="Tabla 29"/>
          <p:cNvGraphicFramePr>
            <a:graphicFrameLocks noGrp="1"/>
          </p:cNvGraphicFramePr>
          <p:nvPr>
            <p:extLst/>
          </p:nvPr>
        </p:nvGraphicFramePr>
        <p:xfrm>
          <a:off x="4305973" y="812612"/>
          <a:ext cx="7815600" cy="5747485"/>
        </p:xfrm>
        <a:graphic>
          <a:graphicData uri="http://schemas.openxmlformats.org/drawingml/2006/table">
            <a:tbl>
              <a:tblPr firstRow="1" bandRow="1">
                <a:tableStyleId>{69012ECD-51FC-41F1-AA8D-1B2483CD663E}</a:tableStyleId>
              </a:tblPr>
              <a:tblGrid>
                <a:gridCol w="704275">
                  <a:extLst>
                    <a:ext uri="{9D8B030D-6E8A-4147-A177-3AD203B41FA5}">
                      <a16:colId xmlns:a16="http://schemas.microsoft.com/office/drawing/2014/main" xmlns="" val="2468665509"/>
                    </a:ext>
                  </a:extLst>
                </a:gridCol>
                <a:gridCol w="874556">
                  <a:extLst>
                    <a:ext uri="{9D8B030D-6E8A-4147-A177-3AD203B41FA5}">
                      <a16:colId xmlns:a16="http://schemas.microsoft.com/office/drawing/2014/main" xmlns="" val="4119574476"/>
                    </a:ext>
                  </a:extLst>
                </a:gridCol>
                <a:gridCol w="1075292">
                  <a:extLst>
                    <a:ext uri="{9D8B030D-6E8A-4147-A177-3AD203B41FA5}">
                      <a16:colId xmlns:a16="http://schemas.microsoft.com/office/drawing/2014/main" xmlns="" val="20002"/>
                    </a:ext>
                  </a:extLst>
                </a:gridCol>
                <a:gridCol w="5161477">
                  <a:extLst>
                    <a:ext uri="{9D8B030D-6E8A-4147-A177-3AD203B41FA5}">
                      <a16:colId xmlns:a16="http://schemas.microsoft.com/office/drawing/2014/main" xmlns="" val="20003"/>
                    </a:ext>
                  </a:extLst>
                </a:gridCol>
              </a:tblGrid>
              <a:tr h="135367">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Caribe - Litoral</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Cuenca del río Canalete</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ea typeface="+mn-ea"/>
                          <a:cs typeface="+mn-cs"/>
                        </a:rPr>
                        <a:t>Probabilidad de crecientes súbitas en los ríos Canalete y otros arroyos directos al Caribe.</a:t>
                      </a:r>
                    </a:p>
                  </a:txBody>
                  <a:tcPr anchor="ctr"/>
                </a:tc>
                <a:extLst>
                  <a:ext uri="{0D108BD9-81ED-4DB2-BD59-A6C34878D82A}">
                    <a16:rowId xmlns:a16="http://schemas.microsoft.com/office/drawing/2014/main" xmlns="" val="3076931860"/>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alta del río 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050" b="0" u="none" strike="noStrike" kern="1200" baseline="0" dirty="0" smtClean="0">
                          <a:solidFill>
                            <a:schemeClr val="tx1"/>
                          </a:solidFill>
                          <a:effectLst/>
                          <a:latin typeface="Arial Narrow" panose="020B0606020202030204" pitchFamily="34" charset="0"/>
                          <a:ea typeface="+mn-ea"/>
                          <a:cs typeface="+mn-cs"/>
                        </a:rPr>
                        <a:t>Probabilidad de incrementos en los niveles del río Sinú y quebradas afluentes en la parte alta.</a:t>
                      </a:r>
                      <a:r>
                        <a:rPr lang="es-ES" sz="1050" b="0" u="none" strike="noStrike" kern="1200" baseline="0" dirty="0" smtClean="0">
                          <a:solidFill>
                            <a:schemeClr val="tx1"/>
                          </a:solidFill>
                          <a:effectLst/>
                          <a:latin typeface="Arial Narrow" panose="020B0606020202030204" pitchFamily="34" charset="0"/>
                          <a:ea typeface="+mn-ea"/>
                          <a:cs typeface="+mn-cs"/>
                        </a:rPr>
                        <a:t>.</a:t>
                      </a:r>
                    </a:p>
                  </a:txBody>
                  <a:tcPr anchor="ctr"/>
                </a:tc>
                <a:extLst>
                  <a:ext uri="{0D108BD9-81ED-4DB2-BD59-A6C34878D82A}">
                    <a16:rowId xmlns:a16="http://schemas.microsoft.com/office/drawing/2014/main" xmlns="" val="1002802476"/>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media del río 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050" b="0" u="none" strike="noStrike" kern="1200" baseline="0" dirty="0" smtClean="0">
                          <a:solidFill>
                            <a:schemeClr val="tx1"/>
                          </a:solidFill>
                          <a:effectLst/>
                          <a:latin typeface="Arial Narrow" panose="020B0606020202030204" pitchFamily="34" charset="0"/>
                          <a:ea typeface="+mn-ea"/>
                          <a:cs typeface="+mn-cs"/>
                        </a:rPr>
                        <a:t>Probabilidad de incrementos en los niveles del río Sinú y quebradas afluentes en la parte media </a:t>
                      </a:r>
                      <a:r>
                        <a:rPr lang="es-ES" sz="1050" b="0" u="none" strike="noStrike" kern="1200" baseline="0" dirty="0" smtClean="0">
                          <a:solidFill>
                            <a:schemeClr val="tx1"/>
                          </a:solidFill>
                          <a:effectLst/>
                          <a:latin typeface="Arial Narrow" panose="020B0606020202030204" pitchFamily="34" charset="0"/>
                          <a:ea typeface="+mn-ea"/>
                          <a:cs typeface="+mn-cs"/>
                        </a:rPr>
                        <a:t>(aguas abajo del Embalse de Urrá I). Se recomienda especial atención </a:t>
                      </a:r>
                      <a:r>
                        <a:rPr lang="es-CO" sz="1050" b="0" u="none" strike="noStrike" kern="1200" baseline="0" dirty="0" smtClean="0">
                          <a:solidFill>
                            <a:schemeClr val="tx1"/>
                          </a:solidFill>
                          <a:effectLst/>
                          <a:latin typeface="Arial Narrow" panose="020B0606020202030204" pitchFamily="34" charset="0"/>
                          <a:ea typeface="+mn-ea"/>
                          <a:cs typeface="+mn-cs"/>
                        </a:rPr>
                        <a:t>en los centros poblados de Tierralta, </a:t>
                      </a:r>
                      <a:r>
                        <a:rPr lang="es-ES" sz="1050" b="0" u="none" strike="noStrike" kern="1200" baseline="0" dirty="0" smtClean="0">
                          <a:solidFill>
                            <a:schemeClr val="tx1"/>
                          </a:solidFill>
                          <a:effectLst/>
                          <a:latin typeface="Arial Narrow" panose="020B0606020202030204" pitchFamily="34" charset="0"/>
                          <a:ea typeface="+mn-ea"/>
                          <a:cs typeface="+mn-cs"/>
                        </a:rPr>
                        <a:t>Valencia y Montería (Córdoba).</a:t>
                      </a:r>
                    </a:p>
                  </a:txBody>
                  <a:tcPr anchor="ctr"/>
                </a:tc>
                <a:extLst>
                  <a:ext uri="{0D108BD9-81ED-4DB2-BD59-A6C34878D82A}">
                    <a16:rowId xmlns:a16="http://schemas.microsoft.com/office/drawing/2014/main" xmlns="" val="906379888"/>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baja del río Sinú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CO" sz="1050" b="0" u="none" strike="noStrike" kern="1200" baseline="0" dirty="0" smtClean="0">
                          <a:solidFill>
                            <a:schemeClr val="tx1"/>
                          </a:solidFill>
                          <a:effectLst/>
                          <a:latin typeface="Arial Narrow" panose="020B0606020202030204" pitchFamily="34" charset="0"/>
                          <a:ea typeface="+mn-ea"/>
                          <a:cs typeface="+mn-cs"/>
                        </a:rPr>
                        <a:t>Niveles altos en la parte baja del río Sinú, se recomienda especial atención en los municipios de Cereté, Lorica, San Antero y San Bernardo del Viento.</a:t>
                      </a:r>
                      <a:endParaRPr lang="es-ES" sz="105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4143844759"/>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050" kern="1200" dirty="0" smtClean="0">
                          <a:effectLst/>
                          <a:latin typeface="Arial Narrow" panose="020B0606020202030204" pitchFamily="34" charset="0"/>
                        </a:rPr>
                        <a:t>Caribe – Litoral </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u="none" strike="noStrike" kern="1200" baseline="0" dirty="0" smtClean="0">
                          <a:solidFill>
                            <a:schemeClr val="tx1"/>
                          </a:solidFill>
                          <a:effectLst/>
                          <a:latin typeface="Arial Narrow" panose="020B0606020202030204" pitchFamily="34" charset="0"/>
                          <a:ea typeface="+mn-ea"/>
                          <a:cs typeface="+mn-cs"/>
                        </a:rPr>
                        <a:t>Directos al Caribe Golfo de Morrosquillo</a:t>
                      </a: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just"/>
                      <a:r>
                        <a:rPr lang="es-CO" sz="1050" u="none" strike="noStrike" kern="1200" baseline="0" dirty="0" smtClean="0">
                          <a:solidFill>
                            <a:schemeClr val="tx1"/>
                          </a:solidFill>
                          <a:effectLst/>
                          <a:latin typeface="Arial Narrow" panose="020B0606020202030204" pitchFamily="34" charset="0"/>
                          <a:ea typeface="+mn-ea"/>
                          <a:cs typeface="+mn-cs"/>
                        </a:rPr>
                        <a:t>Probabilidad de crecientes súbitas en los aportantes directos al Mar Caribe en el Golfo de Morrosquillo. Especial atención a los municipios de San Onofre, Tolú, Coveñas, Palmito, Toluviejo, Chalán, Colosó, Morroa y Sincelejo.</a:t>
                      </a:r>
                      <a:endParaRPr lang="es-ES" sz="105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1488221096"/>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kern="1200" dirty="0" smtClean="0">
                          <a:solidFill>
                            <a:schemeClr val="tx1"/>
                          </a:solidFill>
                          <a:effectLst/>
                          <a:latin typeface="Arial Narrow" panose="020B0606020202030204" pitchFamily="34" charset="0"/>
                          <a:ea typeface="+mn-ea"/>
                          <a:cs typeface="+mn-cs"/>
                        </a:rPr>
                        <a:t>Caribe - Litoral</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kern="1200" dirty="0" smtClean="0">
                          <a:solidFill>
                            <a:schemeClr val="tx1"/>
                          </a:solidFill>
                          <a:effectLst/>
                          <a:latin typeface="Arial Narrow" panose="020B0606020202030204" pitchFamily="34" charset="0"/>
                          <a:ea typeface="+mn-ea"/>
                          <a:cs typeface="+mn-cs"/>
                        </a:rPr>
                        <a:t>Arroyos directos al Caribe</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CO" sz="1050" kern="1200" dirty="0" smtClean="0">
                          <a:solidFill>
                            <a:schemeClr val="tx1"/>
                          </a:solidFill>
                          <a:effectLst/>
                          <a:latin typeface="Arial Narrow" panose="020B0606020202030204" pitchFamily="34" charset="0"/>
                          <a:ea typeface="+mn-ea"/>
                          <a:cs typeface="+mn-cs"/>
                        </a:rPr>
                        <a:t>Probabilidad de formación de arroyos directos al Mar Caribe, especialmente en el corregimiento Galerazamba, en el municipio de Santa Catalina</a:t>
                      </a:r>
                      <a:r>
                        <a:rPr lang="es-CO" sz="1050" kern="1200" baseline="0" dirty="0" smtClean="0">
                          <a:solidFill>
                            <a:schemeClr val="tx1"/>
                          </a:solidFill>
                          <a:effectLst/>
                          <a:latin typeface="Arial Narrow" panose="020B0606020202030204" pitchFamily="34" charset="0"/>
                          <a:ea typeface="+mn-ea"/>
                          <a:cs typeface="+mn-cs"/>
                        </a:rPr>
                        <a:t> (Bolívar), el municipio Juan de Acosta y en la ciudad de Cartagena</a:t>
                      </a:r>
                      <a:r>
                        <a:rPr lang="es-CO" sz="1050" kern="1200" dirty="0" smtClean="0">
                          <a:solidFill>
                            <a:schemeClr val="tx1"/>
                          </a:solidFill>
                          <a:effectLst/>
                          <a:latin typeface="Arial Narrow" panose="020B0606020202030204" pitchFamily="34" charset="0"/>
                          <a:ea typeface="+mn-ea"/>
                          <a:cs typeface="+mn-cs"/>
                        </a:rPr>
                        <a:t>. </a:t>
                      </a:r>
                    </a:p>
                  </a:txBody>
                  <a:tcPr anchor="ctr"/>
                </a:tc>
                <a:extLst>
                  <a:ext uri="{0D108BD9-81ED-4DB2-BD59-A6C34878D82A}">
                    <a16:rowId xmlns:a16="http://schemas.microsoft.com/office/drawing/2014/main" xmlns="" val="4214150065"/>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Caribe - Guajira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Cuencas de los afluentes al mar Caribe</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los ríos que descargan sus aguas al Mar Caribe, especialmente los ríos Piedras, Manzanares, Guachaca, Buriticá, Mendiguaca, Don Diego y Ancho, entre otros directos al Caribe. </a:t>
                      </a:r>
                    </a:p>
                  </a:txBody>
                  <a:tcPr anchor="ctr"/>
                </a:tc>
                <a:extLst>
                  <a:ext uri="{0D108BD9-81ED-4DB2-BD59-A6C34878D82A}">
                    <a16:rowId xmlns:a16="http://schemas.microsoft.com/office/drawing/2014/main" xmlns="" val="1860083165"/>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Caribe - Guajira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 los ríos Ranchería, Camarones  y Tapias</a:t>
                      </a:r>
                    </a:p>
                  </a:txBody>
                  <a:tcPr anchor="ctr"/>
                </a:tc>
                <a:tc>
                  <a:txBody>
                    <a:bodyPr/>
                    <a:lstStyle/>
                    <a:p>
                      <a:pPr algn="just"/>
                      <a:r>
                        <a:rPr lang="es-CO" sz="1050" u="none" strike="noStrike" kern="1200" baseline="0" dirty="0" smtClean="0">
                          <a:solidFill>
                            <a:schemeClr val="tx1"/>
                          </a:solidFill>
                          <a:effectLst/>
                          <a:latin typeface="Arial Narrow" panose="020B0606020202030204" pitchFamily="34" charset="0"/>
                          <a:ea typeface="+mn-ea"/>
                          <a:cs typeface="+mn-cs"/>
                        </a:rPr>
                        <a:t>Probabilidad de incrementos súbitos en el nivel de los ríos Ranchería, Camarones, Tapias y sus afluentes, se recomienda especial atención en los municipios de Fonseca, Barrancas, y Riohacha.</a:t>
                      </a:r>
                    </a:p>
                  </a:txBody>
                  <a:tcPr anchor="ctr"/>
                </a:tc>
                <a:extLst>
                  <a:ext uri="{0D108BD9-81ED-4DB2-BD59-A6C34878D82A}">
                    <a16:rowId xmlns:a16="http://schemas.microsoft.com/office/drawing/2014/main" xmlns="" val="2568999119"/>
                  </a:ext>
                </a:extLst>
              </a:tr>
            </a:tbl>
          </a:graphicData>
        </a:graphic>
      </p:graphicFrame>
      <p:pic>
        <p:nvPicPr>
          <p:cNvPr id="27"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8" name="Imagen 27"/>
          <p:cNvPicPr>
            <a:picLocks noChangeAspect="1"/>
          </p:cNvPicPr>
          <p:nvPr/>
        </p:nvPicPr>
        <p:blipFill>
          <a:blip r:embed="rId16" cstate="print"/>
          <a:stretch>
            <a:fillRect/>
          </a:stretch>
        </p:blipFill>
        <p:spPr>
          <a:xfrm>
            <a:off x="-650376" y="6936096"/>
            <a:ext cx="504377" cy="534826"/>
          </a:xfrm>
          <a:prstGeom prst="rect">
            <a:avLst/>
          </a:prstGeom>
        </p:spPr>
      </p:pic>
      <p:pic>
        <p:nvPicPr>
          <p:cNvPr id="39"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8407" y="3142325"/>
            <a:ext cx="356348" cy="349173"/>
          </a:xfrm>
          <a:prstGeom prst="rect">
            <a:avLst/>
          </a:prstGeom>
        </p:spPr>
      </p:pic>
      <p:pic>
        <p:nvPicPr>
          <p:cNvPr id="4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220467" y="4000444"/>
            <a:ext cx="356114" cy="363842"/>
          </a:xfrm>
          <a:prstGeom prst="rect">
            <a:avLst/>
          </a:prstGeom>
        </p:spPr>
      </p:pic>
      <p:pic>
        <p:nvPicPr>
          <p:cNvPr id="2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271502" y="3609024"/>
            <a:ext cx="356114" cy="363842"/>
          </a:xfrm>
          <a:prstGeom prst="rect">
            <a:avLst/>
          </a:prstGeom>
        </p:spPr>
      </p:pic>
      <p:pic>
        <p:nvPicPr>
          <p:cNvPr id="3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601975" y="2729020"/>
            <a:ext cx="356114" cy="363842"/>
          </a:xfrm>
          <a:prstGeom prst="rect">
            <a:avLst/>
          </a:prstGeom>
        </p:spPr>
      </p:pic>
      <p:pic>
        <p:nvPicPr>
          <p:cNvPr id="4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538562" y="2107444"/>
            <a:ext cx="356114" cy="363842"/>
          </a:xfrm>
          <a:prstGeom prst="rect">
            <a:avLst/>
          </a:prstGeom>
        </p:spPr>
      </p:pic>
      <p:pic>
        <p:nvPicPr>
          <p:cNvPr id="3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014363" y="3172328"/>
            <a:ext cx="356114" cy="363842"/>
          </a:xfrm>
          <a:prstGeom prst="rect">
            <a:avLst/>
          </a:prstGeom>
        </p:spPr>
      </p:pic>
      <p:pic>
        <p:nvPicPr>
          <p:cNvPr id="33"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1681" y="3341503"/>
            <a:ext cx="492582" cy="473923"/>
          </a:xfrm>
          <a:prstGeom prst="rect">
            <a:avLst/>
          </a:prstGeom>
        </p:spPr>
      </p:pic>
      <p:pic>
        <p:nvPicPr>
          <p:cNvPr id="36"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1681" y="4615331"/>
            <a:ext cx="480952" cy="469853"/>
          </a:xfrm>
          <a:prstGeom prst="rect">
            <a:avLst/>
          </a:prstGeom>
        </p:spPr>
      </p:pic>
      <p:pic>
        <p:nvPicPr>
          <p:cNvPr id="37"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5978" y="1423816"/>
            <a:ext cx="480952" cy="469853"/>
          </a:xfrm>
          <a:prstGeom prst="rect">
            <a:avLst/>
          </a:prstGeom>
        </p:spPr>
      </p:pic>
      <p:pic>
        <p:nvPicPr>
          <p:cNvPr id="41"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6406" y="2035020"/>
            <a:ext cx="480952" cy="469853"/>
          </a:xfrm>
          <a:prstGeom prst="rect">
            <a:avLst/>
          </a:prstGeom>
        </p:spPr>
      </p:pic>
      <p:pic>
        <p:nvPicPr>
          <p:cNvPr id="44"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1681" y="3962590"/>
            <a:ext cx="480952" cy="469853"/>
          </a:xfrm>
          <a:prstGeom prst="rect">
            <a:avLst/>
          </a:prstGeom>
        </p:spPr>
      </p:pic>
      <p:pic>
        <p:nvPicPr>
          <p:cNvPr id="45"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26406" y="2724486"/>
            <a:ext cx="480952" cy="469853"/>
          </a:xfrm>
          <a:prstGeom prst="rect">
            <a:avLst/>
          </a:prstGeom>
        </p:spPr>
      </p:pic>
      <p:pic>
        <p:nvPicPr>
          <p:cNvPr id="2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432624" y="1809156"/>
            <a:ext cx="356114" cy="363842"/>
          </a:xfrm>
          <a:prstGeom prst="rect">
            <a:avLst/>
          </a:prstGeom>
        </p:spPr>
      </p:pic>
      <p:pic>
        <p:nvPicPr>
          <p:cNvPr id="3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3030659" y="1809156"/>
            <a:ext cx="356114" cy="363842"/>
          </a:xfrm>
          <a:prstGeom prst="rect">
            <a:avLst/>
          </a:prstGeom>
        </p:spPr>
      </p:pic>
      <p:pic>
        <p:nvPicPr>
          <p:cNvPr id="35"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1681" y="5263260"/>
            <a:ext cx="480952" cy="469853"/>
          </a:xfrm>
          <a:prstGeom prst="rect">
            <a:avLst/>
          </a:prstGeom>
        </p:spPr>
      </p:pic>
      <p:pic>
        <p:nvPicPr>
          <p:cNvPr id="38"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11681" y="5959701"/>
            <a:ext cx="480952" cy="469853"/>
          </a:xfrm>
          <a:prstGeom prst="rect">
            <a:avLst/>
          </a:prstGeom>
        </p:spPr>
      </p:pic>
    </p:spTree>
    <p:extLst>
      <p:ext uri="{BB962C8B-B14F-4D97-AF65-F5344CB8AC3E}">
        <p14:creationId xmlns:p14="http://schemas.microsoft.com/office/powerpoint/2010/main" val="15727715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8159" y="962053"/>
            <a:ext cx="4239488" cy="5486397"/>
          </a:xfrm>
          <a:prstGeom prst="rect">
            <a:avLst/>
          </a:prstGeom>
        </p:spPr>
      </p:pic>
      <p:pic>
        <p:nvPicPr>
          <p:cNvPr id="55"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56"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57"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8"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9"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60"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1"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2"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3"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83681" y="2619773"/>
            <a:ext cx="387537" cy="351175"/>
          </a:xfrm>
          <a:prstGeom prst="rect">
            <a:avLst/>
          </a:prstGeom>
        </p:spPr>
      </p:pic>
      <p:pic>
        <p:nvPicPr>
          <p:cNvPr id="21"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30" name="Tabla 29"/>
          <p:cNvGraphicFramePr>
            <a:graphicFrameLocks noGrp="1"/>
          </p:cNvGraphicFramePr>
          <p:nvPr>
            <p:extLst/>
          </p:nvPr>
        </p:nvGraphicFramePr>
        <p:xfrm>
          <a:off x="4247647" y="2492896"/>
          <a:ext cx="7815600" cy="1812246"/>
        </p:xfrm>
        <a:graphic>
          <a:graphicData uri="http://schemas.openxmlformats.org/drawingml/2006/table">
            <a:tbl>
              <a:tblPr firstRow="1" bandRow="1">
                <a:tableStyleId>{69012ECD-51FC-41F1-AA8D-1B2483CD663E}</a:tableStyleId>
              </a:tblPr>
              <a:tblGrid>
                <a:gridCol w="704275">
                  <a:extLst>
                    <a:ext uri="{9D8B030D-6E8A-4147-A177-3AD203B41FA5}">
                      <a16:colId xmlns:a16="http://schemas.microsoft.com/office/drawing/2014/main" xmlns="" val="2468665509"/>
                    </a:ext>
                  </a:extLst>
                </a:gridCol>
                <a:gridCol w="874557">
                  <a:extLst>
                    <a:ext uri="{9D8B030D-6E8A-4147-A177-3AD203B41FA5}">
                      <a16:colId xmlns:a16="http://schemas.microsoft.com/office/drawing/2014/main" xmlns="" val="4119574476"/>
                    </a:ext>
                  </a:extLst>
                </a:gridCol>
                <a:gridCol w="1082926">
                  <a:extLst>
                    <a:ext uri="{9D8B030D-6E8A-4147-A177-3AD203B41FA5}">
                      <a16:colId xmlns:a16="http://schemas.microsoft.com/office/drawing/2014/main" xmlns="" val="20002"/>
                    </a:ext>
                  </a:extLst>
                </a:gridCol>
                <a:gridCol w="5153842">
                  <a:extLst>
                    <a:ext uri="{9D8B030D-6E8A-4147-A177-3AD203B41FA5}">
                      <a16:colId xmlns:a16="http://schemas.microsoft.com/office/drawing/2014/main" xmlns="" val="20003"/>
                    </a:ext>
                  </a:extLst>
                </a:gridCol>
              </a:tblGrid>
              <a:tr h="44189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Cuencas del Catatumbo</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050" u="none" strike="noStrike" baseline="0" dirty="0" smtClean="0">
                          <a:solidFill>
                            <a:schemeClr val="tx1"/>
                          </a:solidFill>
                          <a:latin typeface="Arial Narrow" panose="020B0606020202030204" pitchFamily="34" charset="0"/>
                        </a:rPr>
                        <a:t>Probabilidad de creciente súbitas en las cuencas de los ríos</a:t>
                      </a: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Algodonal, </a:t>
                      </a:r>
                      <a:r>
                        <a:rPr lang="es-ES" sz="1050" u="none" strike="noStrike" kern="1200" baseline="0" dirty="0" smtClean="0">
                          <a:effectLst/>
                          <a:latin typeface="Arial Narrow" panose="020B0606020202030204" pitchFamily="34" charset="0"/>
                        </a:rPr>
                        <a:t>Socuavo, Tarra, Río de Oro y afluentes al bajo Catatumbo, </a:t>
                      </a: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especial atención en el municipio de Ocaña.</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extLst>
                  <a:ext uri="{0D108BD9-81ED-4DB2-BD59-A6C34878D82A}">
                    <a16:rowId xmlns:a16="http://schemas.microsoft.com/office/drawing/2014/main" xmlns="" val="1002802476"/>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Catatumbo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Cuencas de los ríos </a:t>
                      </a: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Presidente, Sardinata y Tibú</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050" u="none" strike="noStrike" baseline="0" dirty="0" smtClean="0">
                          <a:solidFill>
                            <a:schemeClr val="tx1"/>
                          </a:solidFill>
                          <a:latin typeface="Arial Narrow" panose="020B0606020202030204" pitchFamily="34" charset="0"/>
                        </a:rPr>
                        <a:t>Probabilidad de crecientes súbita en las </a:t>
                      </a: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cuencas de los ríos Nuevo Presidente, Sardinata y Tibú; aportantes del Catatumbo. Especial atención en los municipios de Sardinata y Tibú (Norte de Santander).</a:t>
                      </a:r>
                      <a:r>
                        <a:rPr lang="es-ES" sz="1050" b="1"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 </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extLst>
                  <a:ext uri="{0D108BD9-81ED-4DB2-BD59-A6C34878D82A}">
                    <a16:rowId xmlns:a16="http://schemas.microsoft.com/office/drawing/2014/main" xmlns="" val="906379888"/>
                  </a:ext>
                </a:extLst>
              </a:tr>
            </a:tbl>
          </a:graphicData>
        </a:graphic>
      </p:graphicFrame>
      <p:pic>
        <p:nvPicPr>
          <p:cNvPr id="27"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8" name="Imagen 27"/>
          <p:cNvPicPr>
            <a:picLocks noChangeAspect="1"/>
          </p:cNvPicPr>
          <p:nvPr/>
        </p:nvPicPr>
        <p:blipFill>
          <a:blip r:embed="rId16" cstate="print"/>
          <a:stretch>
            <a:fillRect/>
          </a:stretch>
        </p:blipFill>
        <p:spPr>
          <a:xfrm>
            <a:off x="-650376" y="6936096"/>
            <a:ext cx="504377" cy="534826"/>
          </a:xfrm>
          <a:prstGeom prst="rect">
            <a:avLst/>
          </a:prstGeom>
        </p:spPr>
      </p:pic>
      <p:pic>
        <p:nvPicPr>
          <p:cNvPr id="2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741337" y="3297242"/>
            <a:ext cx="356114" cy="363842"/>
          </a:xfrm>
          <a:prstGeom prst="rect">
            <a:avLst/>
          </a:prstGeom>
        </p:spPr>
      </p:pic>
      <p:pic>
        <p:nvPicPr>
          <p:cNvPr id="3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786966" y="3714920"/>
            <a:ext cx="356114" cy="363842"/>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9484" y="3117870"/>
            <a:ext cx="480952" cy="469853"/>
          </a:xfrm>
          <a:prstGeom prst="rect">
            <a:avLst/>
          </a:prstGeom>
        </p:spPr>
      </p:pic>
      <p:pic>
        <p:nvPicPr>
          <p:cNvPr id="31"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2028" y="3763190"/>
            <a:ext cx="480952" cy="469853"/>
          </a:xfrm>
          <a:prstGeom prst="rect">
            <a:avLst/>
          </a:prstGeom>
        </p:spPr>
      </p:pic>
    </p:spTree>
    <p:extLst>
      <p:ext uri="{BB962C8B-B14F-4D97-AF65-F5344CB8AC3E}">
        <p14:creationId xmlns:p14="http://schemas.microsoft.com/office/powerpoint/2010/main" val="29515539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4868" y="1038944"/>
            <a:ext cx="4239491" cy="5486400"/>
          </a:xfrm>
          <a:prstGeom prst="rect">
            <a:avLst/>
          </a:prstGeom>
        </p:spPr>
      </p:pic>
      <p:pic>
        <p:nvPicPr>
          <p:cNvPr id="51"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52"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53"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4"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5"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56"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57"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58"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59"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4194" y="2619773"/>
            <a:ext cx="387537" cy="351175"/>
          </a:xfrm>
          <a:prstGeom prst="rect">
            <a:avLst/>
          </a:prstGeom>
        </p:spPr>
      </p:pic>
      <p:pic>
        <p:nvPicPr>
          <p:cNvPr id="30"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3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37" name="Imagen 36"/>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24" name="Tabla 23"/>
          <p:cNvGraphicFramePr>
            <a:graphicFrameLocks noGrp="1"/>
          </p:cNvGraphicFramePr>
          <p:nvPr>
            <p:extLst/>
          </p:nvPr>
        </p:nvGraphicFramePr>
        <p:xfrm>
          <a:off x="4273756" y="909765"/>
          <a:ext cx="7815601" cy="5831603"/>
        </p:xfrm>
        <a:graphic>
          <a:graphicData uri="http://schemas.openxmlformats.org/drawingml/2006/table">
            <a:tbl>
              <a:tblPr firstRow="1" bandRow="1">
                <a:tableStyleId>{69012ECD-51FC-41F1-AA8D-1B2483CD663E}</a:tableStyleId>
              </a:tblPr>
              <a:tblGrid>
                <a:gridCol w="636206">
                  <a:extLst>
                    <a:ext uri="{9D8B030D-6E8A-4147-A177-3AD203B41FA5}">
                      <a16:colId xmlns:a16="http://schemas.microsoft.com/office/drawing/2014/main" xmlns="" val="2468665509"/>
                    </a:ext>
                  </a:extLst>
                </a:gridCol>
                <a:gridCol w="860679">
                  <a:extLst>
                    <a:ext uri="{9D8B030D-6E8A-4147-A177-3AD203B41FA5}">
                      <a16:colId xmlns:a16="http://schemas.microsoft.com/office/drawing/2014/main" xmlns="" val="4119574476"/>
                    </a:ext>
                  </a:extLst>
                </a:gridCol>
                <a:gridCol w="934425">
                  <a:extLst>
                    <a:ext uri="{9D8B030D-6E8A-4147-A177-3AD203B41FA5}">
                      <a16:colId xmlns:a16="http://schemas.microsoft.com/office/drawing/2014/main" xmlns="" val="20002"/>
                    </a:ext>
                  </a:extLst>
                </a:gridCol>
                <a:gridCol w="5384291">
                  <a:extLst>
                    <a:ext uri="{9D8B030D-6E8A-4147-A177-3AD203B41FA5}">
                      <a16:colId xmlns:a16="http://schemas.microsoft.com/office/drawing/2014/main" xmlns="" val="20003"/>
                    </a:ext>
                  </a:extLst>
                </a:gridCol>
              </a:tblGrid>
              <a:tr h="44189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536831">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Baudó - Directos al Pacifico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mn-ea"/>
                          <a:cs typeface="+mn-cs"/>
                        </a:rPr>
                        <a:t>Cuenca del río Baudó</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Baudó y sus afluentes. Se recomienda especial atención para las poblaciones ribereñas, se destacan los corregimientos de Santa María, Miacorá, Divisa, Cohecho, Chachajo, Santa Rita, La Pureza y Nauca. </a:t>
                      </a:r>
                      <a:r>
                        <a:rPr lang="es-ES" sz="1050" b="1" u="none" strike="noStrike" kern="1200" baseline="0" dirty="0" smtClean="0">
                          <a:effectLst/>
                          <a:latin typeface="Arial Narrow" panose="020B0606020202030204" pitchFamily="34" charset="0"/>
                        </a:rPr>
                        <a:t> </a:t>
                      </a:r>
                      <a:r>
                        <a:rPr lang="es-ES" sz="1050" u="none" strike="noStrike" kern="1200" baseline="0" dirty="0" smtClean="0">
                          <a:effectLst/>
                          <a:latin typeface="Arial Narrow" panose="020B0606020202030204" pitchFamily="34" charset="0"/>
                        </a:rPr>
                        <a:t> </a:t>
                      </a:r>
                    </a:p>
                  </a:txBody>
                  <a:tcPr anchor="ctr"/>
                </a:tc>
                <a:extLst>
                  <a:ext uri="{0D108BD9-81ED-4DB2-BD59-A6C34878D82A}">
                    <a16:rowId xmlns:a16="http://schemas.microsoft.com/office/drawing/2014/main" xmlns="" val="1175255813"/>
                  </a:ext>
                </a:extLst>
              </a:tr>
              <a:tr h="576064">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smtClean="0">
                          <a:effectLst/>
                          <a:latin typeface="Arial Narrow" panose="020B0606020202030204" pitchFamily="34" charset="0"/>
                        </a:rPr>
                        <a:t>Baudó - Directos al Pacifico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kern="1200" dirty="0" smtClean="0">
                          <a:effectLst/>
                          <a:latin typeface="Arial Narrow" panose="020B0606020202030204" pitchFamily="34" charset="0"/>
                        </a:rPr>
                        <a:t>Cuencas directas al Pacífico (Chocó)</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incrementos súbitos en el nivel de los ríos Chocolatal, </a:t>
                      </a:r>
                      <a:r>
                        <a:rPr lang="es-ES" sz="1050" u="none" strike="noStrike" kern="1200" baseline="0" dirty="0" err="1" smtClean="0">
                          <a:effectLst/>
                          <a:latin typeface="Arial Narrow" panose="020B0606020202030204" pitchFamily="34" charset="0"/>
                        </a:rPr>
                        <a:t>Abaquía</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Catripe</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Evarí</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Pavasá</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Piliza</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Purricha</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Quiparado</a:t>
                      </a:r>
                      <a:r>
                        <a:rPr lang="es-ES" sz="1050" u="none" strike="noStrike" kern="1200" baseline="0" dirty="0" smtClean="0">
                          <a:effectLst/>
                          <a:latin typeface="Arial Narrow" panose="020B0606020202030204" pitchFamily="34" charset="0"/>
                        </a:rPr>
                        <a:t>, San Juan, </a:t>
                      </a:r>
                      <a:r>
                        <a:rPr lang="es-ES" sz="1050" u="none" strike="noStrike" kern="1200" baseline="0" dirty="0" err="1" smtClean="0">
                          <a:effectLst/>
                          <a:latin typeface="Arial Narrow" panose="020B0606020202030204" pitchFamily="34" charset="0"/>
                        </a:rPr>
                        <a:t>Virudó</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Cupica</a:t>
                      </a:r>
                      <a:r>
                        <a:rPr lang="es-ES" sz="1050" u="none" strike="noStrike" kern="1200" baseline="0" dirty="0" smtClean="0">
                          <a:effectLst/>
                          <a:latin typeface="Arial Narrow" panose="020B0606020202030204" pitchFamily="34" charset="0"/>
                        </a:rPr>
                        <a:t>, Curiche, </a:t>
                      </a:r>
                      <a:r>
                        <a:rPr lang="es-ES" sz="1050" u="none" strike="noStrike" kern="1200" baseline="0" dirty="0" err="1" smtClean="0">
                          <a:effectLst/>
                          <a:latin typeface="Arial Narrow" panose="020B0606020202030204" pitchFamily="34" charset="0"/>
                        </a:rPr>
                        <a:t>Jampavadó</a:t>
                      </a:r>
                      <a:r>
                        <a:rPr lang="es-ES" sz="1050" u="none" strike="noStrike" kern="1200" baseline="0" dirty="0" smtClean="0">
                          <a:effectLst/>
                          <a:latin typeface="Arial Narrow" panose="020B0606020202030204" pitchFamily="34" charset="0"/>
                        </a:rPr>
                        <a:t>, Juradó, </a:t>
                      </a:r>
                      <a:r>
                        <a:rPr lang="es-ES" sz="1050" u="none" strike="noStrike" kern="1200" baseline="0" dirty="0" err="1" smtClean="0">
                          <a:effectLst/>
                          <a:latin typeface="Arial Narrow" panose="020B0606020202030204" pitchFamily="34" charset="0"/>
                        </a:rPr>
                        <a:t>Partadó</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Arusi</a:t>
                      </a:r>
                      <a:r>
                        <a:rPr lang="es-ES" sz="1050" u="none" strike="noStrike" kern="1200" baseline="0" dirty="0" smtClean="0">
                          <a:effectLst/>
                          <a:latin typeface="Arial Narrow" panose="020B0606020202030204" pitchFamily="34" charset="0"/>
                        </a:rPr>
                        <a:t>, Coquí, </a:t>
                      </a:r>
                      <a:r>
                        <a:rPr lang="es-ES" sz="1050" u="none" strike="noStrike" kern="1200" baseline="0" dirty="0" err="1" smtClean="0">
                          <a:effectLst/>
                          <a:latin typeface="Arial Narrow" panose="020B0606020202030204" pitchFamily="34" charset="0"/>
                        </a:rPr>
                        <a:t>Joví</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Nuquí</a:t>
                      </a:r>
                      <a:r>
                        <a:rPr lang="es-ES" sz="1050" u="none" strike="noStrike" kern="1200" baseline="0" dirty="0" smtClean="0">
                          <a:effectLst/>
                          <a:latin typeface="Arial Narrow" panose="020B0606020202030204" pitchFamily="34" charset="0"/>
                        </a:rPr>
                        <a:t>, </a:t>
                      </a:r>
                      <a:r>
                        <a:rPr lang="es-ES" sz="1050" u="none" strike="noStrike" kern="1200" baseline="0" dirty="0" err="1" smtClean="0">
                          <a:effectLst/>
                          <a:latin typeface="Arial Narrow" panose="020B0606020202030204" pitchFamily="34" charset="0"/>
                        </a:rPr>
                        <a:t>Panguí</a:t>
                      </a:r>
                      <a:r>
                        <a:rPr lang="es-ES" sz="1050" u="none" strike="noStrike" kern="1200" baseline="0" dirty="0" smtClean="0">
                          <a:effectLst/>
                          <a:latin typeface="Arial Narrow" panose="020B0606020202030204" pitchFamily="34" charset="0"/>
                        </a:rPr>
                        <a:t> y sus aportantes., entre otros directos al Océano Pacifico en el departamento de Chocó, se recomienda especial atención en los municipios de Bahía Solano y Juradó.  </a:t>
                      </a:r>
                      <a:endParaRPr lang="es-ES" sz="105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1849934681"/>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smtClean="0">
                          <a:effectLst/>
                          <a:latin typeface="Arial Narrow" panose="020B0606020202030204" pitchFamily="34" charset="0"/>
                        </a:rPr>
                        <a:t>Baudó - Directos al Pacifico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kern="1200" dirty="0" smtClean="0">
                          <a:effectLst/>
                          <a:latin typeface="Arial Narrow" panose="020B0606020202030204" pitchFamily="34" charset="0"/>
                        </a:rPr>
                        <a:t>Cuenca</a:t>
                      </a:r>
                      <a:r>
                        <a:rPr lang="es-CO" sz="1050" kern="1200" baseline="0" dirty="0" smtClean="0">
                          <a:effectLst/>
                          <a:latin typeface="Arial Narrow" panose="020B0606020202030204" pitchFamily="34" charset="0"/>
                        </a:rPr>
                        <a:t> del río </a:t>
                      </a:r>
                      <a:r>
                        <a:rPr lang="es-CO" sz="1050" kern="1200" dirty="0" smtClean="0">
                          <a:effectLst/>
                          <a:latin typeface="Arial Narrow" panose="020B0606020202030204" pitchFamily="34" charset="0"/>
                        </a:rPr>
                        <a:t> </a:t>
                      </a:r>
                      <a:r>
                        <a:rPr lang="es-ES" sz="1050" u="none" strike="noStrike" kern="1200" baseline="0" dirty="0" smtClean="0">
                          <a:effectLst/>
                          <a:latin typeface="Arial Narrow" panose="020B0606020202030204" pitchFamily="34" charset="0"/>
                        </a:rPr>
                        <a:t>Docampadó </a:t>
                      </a:r>
                      <a:r>
                        <a:rPr lang="es-CO" sz="1050" kern="1200" dirty="0" smtClean="0">
                          <a:effectLst/>
                          <a:latin typeface="Arial Narrow" panose="020B0606020202030204" pitchFamily="34" charset="0"/>
                        </a:rPr>
                        <a:t>(Chocó)</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incrementos súbitos en el nivel del río Docampadó y sus afluentes, entre otros directos al Océano Pacifico en el departamento de Chocó.  </a:t>
                      </a:r>
                      <a:endParaRPr lang="es-ES" sz="105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4109427020"/>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San Juan</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alta del río San Juan</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 en la cuenca alta del río San Juan. Especial atención en el municipio de Tadó  (Choco).</a:t>
                      </a:r>
                    </a:p>
                  </a:txBody>
                  <a:tcPr anchor="ctr"/>
                </a:tc>
                <a:extLst>
                  <a:ext uri="{0D108BD9-81ED-4DB2-BD59-A6C34878D82A}">
                    <a16:rowId xmlns:a16="http://schemas.microsoft.com/office/drawing/2014/main" xmlns="" val="3139445170"/>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San Juan</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media y baja del río San Juan</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las cuencas de los ríos Sipí, Capoma, Munguidó, Calima, Tamaná, Cajón y otros aportantes a la cuenca media y baja. Especial atención a la altura de los municipios de San José del Palmar, Istmina, Medio San Juan, Condoto, Nóvita, Santa Rita, Sipí y Litoral de San Juan. </a:t>
                      </a:r>
                    </a:p>
                  </a:txBody>
                  <a:tcPr anchor="ctr"/>
                </a:tc>
                <a:extLst>
                  <a:ext uri="{0D108BD9-81ED-4DB2-BD59-A6C34878D82A}">
                    <a16:rowId xmlns:a16="http://schemas.microsoft.com/office/drawing/2014/main" xmlns="" val="280917858"/>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Tapaje – Dagua – Directos</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Cuencas Directo Pacífico (Valle del Cauca)</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los ríos Dagua, Anchicayá y sus afluentes, directos al océano Pacífico en el departamento del Valle del Cauca. </a:t>
                      </a:r>
                      <a:endParaRPr lang="es-ES" sz="105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592875334"/>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Tapaje – Dagua – Directos</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Cuencas Directo </a:t>
                      </a:r>
                      <a:r>
                        <a:rPr lang="es-CO" sz="1050" u="none" strike="noStrike" kern="1200" baseline="0" dirty="0" smtClean="0">
                          <a:effectLst/>
                          <a:latin typeface="Arial Narrow" panose="020B0606020202030204" pitchFamily="34" charset="0"/>
                        </a:rPr>
                        <a:t>Pacífico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los ríos Cajambre, Mayorquín, Raposo, Naya, Yurumanguí, San Juan de Micay y sus afluentes, directos al océano Pacífico. </a:t>
                      </a:r>
                      <a:endParaRPr lang="es-ES" sz="105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963663454"/>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a:effectLst/>
                          <a:latin typeface="Arial Narrow" panose="020B0606020202030204" pitchFamily="34" charset="0"/>
                        </a:rPr>
                        <a:t>Tapaje – Dagua – Directos</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Cuencas </a:t>
                      </a:r>
                      <a:r>
                        <a:rPr lang="es-CO" sz="1050" u="none" strike="noStrike" kern="1200" baseline="0" smtClean="0">
                          <a:effectLst/>
                          <a:latin typeface="Arial Narrow" panose="020B0606020202030204" pitchFamily="34" charset="0"/>
                        </a:rPr>
                        <a:t>Directo Pacífico</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los ríos Saija, Timbiquí, Guapi y sus afluentes, que drenan sus aguas al océano Pacífico en el departamento del Cauca.</a:t>
                      </a:r>
                      <a:endParaRPr lang="es-ES" sz="1050" b="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3270080623"/>
                  </a:ext>
                </a:extLst>
              </a:tr>
            </a:tbl>
          </a:graphicData>
        </a:graphic>
      </p:graphicFrame>
      <p:pic>
        <p:nvPicPr>
          <p:cNvPr id="3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490754" y="1699580"/>
            <a:ext cx="356114" cy="363842"/>
          </a:xfrm>
          <a:prstGeom prst="rect">
            <a:avLst/>
          </a:prstGeom>
        </p:spPr>
      </p:pic>
      <p:pic>
        <p:nvPicPr>
          <p:cNvPr id="2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326785" y="3068499"/>
            <a:ext cx="356114" cy="363842"/>
          </a:xfrm>
          <a:prstGeom prst="rect">
            <a:avLst/>
          </a:prstGeom>
        </p:spPr>
      </p:pic>
      <p:pic>
        <p:nvPicPr>
          <p:cNvPr id="2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795192" y="2764000"/>
            <a:ext cx="356114" cy="363842"/>
          </a:xfrm>
          <a:prstGeom prst="rect">
            <a:avLst/>
          </a:prstGeom>
        </p:spPr>
      </p:pic>
      <p:pic>
        <p:nvPicPr>
          <p:cNvPr id="25"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3826" y="1506906"/>
            <a:ext cx="480952" cy="469853"/>
          </a:xfrm>
          <a:prstGeom prst="rect">
            <a:avLst/>
          </a:prstGeom>
        </p:spPr>
      </p:pic>
      <p:pic>
        <p:nvPicPr>
          <p:cNvPr id="28"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3826" y="2173043"/>
            <a:ext cx="480952" cy="469853"/>
          </a:xfrm>
          <a:prstGeom prst="rect">
            <a:avLst/>
          </a:prstGeom>
        </p:spPr>
      </p:pic>
      <p:pic>
        <p:nvPicPr>
          <p:cNvPr id="3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109595" y="3468575"/>
            <a:ext cx="356114" cy="363842"/>
          </a:xfrm>
          <a:prstGeom prst="rect">
            <a:avLst/>
          </a:prstGeom>
        </p:spPr>
      </p:pic>
      <p:pic>
        <p:nvPicPr>
          <p:cNvPr id="27"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73826" y="4145283"/>
            <a:ext cx="480952" cy="469853"/>
          </a:xfrm>
          <a:prstGeom prst="rect">
            <a:avLst/>
          </a:prstGeom>
        </p:spPr>
      </p:pic>
      <p:pic>
        <p:nvPicPr>
          <p:cNvPr id="3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736567" y="2594088"/>
            <a:ext cx="356114" cy="363842"/>
          </a:xfrm>
          <a:prstGeom prst="rect">
            <a:avLst/>
          </a:prstGeom>
        </p:spPr>
      </p:pic>
      <p:pic>
        <p:nvPicPr>
          <p:cNvPr id="31"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0206" y="3533772"/>
            <a:ext cx="492582" cy="473923"/>
          </a:xfrm>
          <a:prstGeom prst="rect">
            <a:avLst/>
          </a:prstGeom>
        </p:spPr>
      </p:pic>
      <p:pic>
        <p:nvPicPr>
          <p:cNvPr id="33"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644" y="5564708"/>
            <a:ext cx="492582" cy="473923"/>
          </a:xfrm>
          <a:prstGeom prst="rect">
            <a:avLst/>
          </a:prstGeom>
        </p:spPr>
      </p:pic>
      <p:pic>
        <p:nvPicPr>
          <p:cNvPr id="38"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57028" y="4856285"/>
            <a:ext cx="480952" cy="469853"/>
          </a:xfrm>
          <a:prstGeom prst="rect">
            <a:avLst/>
          </a:prstGeom>
        </p:spPr>
      </p:pic>
      <p:pic>
        <p:nvPicPr>
          <p:cNvPr id="4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114877" y="3828420"/>
            <a:ext cx="356114" cy="363842"/>
          </a:xfrm>
          <a:prstGeom prst="rect">
            <a:avLst/>
          </a:prstGeom>
        </p:spPr>
      </p:pic>
      <p:pic>
        <p:nvPicPr>
          <p:cNvPr id="4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881154" y="4230299"/>
            <a:ext cx="356114" cy="363842"/>
          </a:xfrm>
          <a:prstGeom prst="rect">
            <a:avLst/>
          </a:prstGeom>
        </p:spPr>
      </p:pic>
      <p:pic>
        <p:nvPicPr>
          <p:cNvPr id="43"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67644" y="2861969"/>
            <a:ext cx="492582" cy="473923"/>
          </a:xfrm>
          <a:prstGeom prst="rect">
            <a:avLst/>
          </a:prstGeom>
        </p:spPr>
      </p:pic>
      <p:pic>
        <p:nvPicPr>
          <p:cNvPr id="4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753481" y="3103166"/>
            <a:ext cx="356114" cy="363842"/>
          </a:xfrm>
          <a:prstGeom prst="rect">
            <a:avLst/>
          </a:prstGeom>
        </p:spPr>
      </p:pic>
      <p:pic>
        <p:nvPicPr>
          <p:cNvPr id="4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608161" y="4594141"/>
            <a:ext cx="356114" cy="363842"/>
          </a:xfrm>
          <a:prstGeom prst="rect">
            <a:avLst/>
          </a:prstGeom>
        </p:spPr>
      </p:pic>
      <p:pic>
        <p:nvPicPr>
          <p:cNvPr id="4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3433" y="6172149"/>
            <a:ext cx="480952" cy="469853"/>
          </a:xfrm>
          <a:prstGeom prst="rect">
            <a:avLst/>
          </a:prstGeom>
        </p:spPr>
      </p:pic>
    </p:spTree>
    <p:extLst>
      <p:ext uri="{BB962C8B-B14F-4D97-AF65-F5344CB8AC3E}">
        <p14:creationId xmlns:p14="http://schemas.microsoft.com/office/powerpoint/2010/main" val="181086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3092" y="879756"/>
            <a:ext cx="4239491" cy="5486400"/>
          </a:xfrm>
          <a:prstGeom prst="rect">
            <a:avLst/>
          </a:prstGeom>
        </p:spPr>
      </p:pic>
      <p:sp>
        <p:nvSpPr>
          <p:cNvPr id="9" name="Rectangle 8"/>
          <p:cNvSpPr/>
          <p:nvPr/>
        </p:nvSpPr>
        <p:spPr>
          <a:xfrm>
            <a:off x="1368455" y="245127"/>
            <a:ext cx="104706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Black"/>
                <a:ea typeface="+mn-ea"/>
                <a:cs typeface="Arial Black"/>
              </a:rPr>
              <a:t>ÁREA HIDROGRÁFICA DEL </a:t>
            </a:r>
            <a:r>
              <a:rPr kumimoji="0" lang="en-US" sz="1800" b="0" i="0" u="none" strike="noStrike" kern="1200" cap="none" spc="0" normalizeH="0" baseline="0" noProof="0" dirty="0" smtClean="0">
                <a:ln>
                  <a:noFill/>
                </a:ln>
                <a:solidFill>
                  <a:prstClr val="white"/>
                </a:solidFill>
                <a:effectLst/>
                <a:uLnTx/>
                <a:uFillTx/>
                <a:latin typeface="Arial Black"/>
                <a:ea typeface="+mn-ea"/>
                <a:cs typeface="Arial Black"/>
              </a:rPr>
              <a:t>MAGDALENA – CAUCA (cuenca alta del río Magdalena)</a:t>
            </a:r>
            <a:endParaRPr kumimoji="0" lang="en-US" sz="1800" b="0" i="0" u="none" strike="noStrike" kern="1200" cap="none" spc="0" normalizeH="0" baseline="0" noProof="0" dirty="0">
              <a:ln>
                <a:noFill/>
              </a:ln>
              <a:solidFill>
                <a:prstClr val="white"/>
              </a:solidFill>
              <a:effectLst/>
              <a:uLnTx/>
              <a:uFillTx/>
              <a:latin typeface="Arial Black"/>
              <a:ea typeface="+mn-ea"/>
              <a:cs typeface="Arial Black"/>
            </a:endParaRPr>
          </a:p>
        </p:txBody>
      </p:sp>
      <p:pic>
        <p:nvPicPr>
          <p:cNvPr id="20" name="Picture 8" descr="Recurso 2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679" y="4734829"/>
            <a:ext cx="472179" cy="475926"/>
          </a:xfrm>
          <a:prstGeom prst="rect">
            <a:avLst/>
          </a:prstGeom>
        </p:spPr>
      </p:pic>
      <p:pic>
        <p:nvPicPr>
          <p:cNvPr id="21"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716" y="5299812"/>
            <a:ext cx="492582" cy="473923"/>
          </a:xfrm>
          <a:prstGeom prst="rect">
            <a:avLst/>
          </a:prstGeom>
        </p:spPr>
      </p:pic>
      <p:pic>
        <p:nvPicPr>
          <p:cNvPr id="22"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388" y="5867703"/>
            <a:ext cx="480952" cy="469853"/>
          </a:xfrm>
          <a:prstGeom prst="rect">
            <a:avLst/>
          </a:prstGeom>
        </p:spPr>
      </p:pic>
      <p:pic>
        <p:nvPicPr>
          <p:cNvPr id="23"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895" y="1723907"/>
            <a:ext cx="372896" cy="351244"/>
          </a:xfrm>
          <a:prstGeom prst="rect">
            <a:avLst/>
          </a:prstGeom>
        </p:spPr>
      </p:pic>
      <p:pic>
        <p:nvPicPr>
          <p:cNvPr id="24"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504" y="2172998"/>
            <a:ext cx="356348" cy="349173"/>
          </a:xfrm>
          <a:prstGeom prst="rect">
            <a:avLst/>
          </a:prstGeom>
        </p:spPr>
      </p:pic>
      <p:pic>
        <p:nvPicPr>
          <p:cNvPr id="25"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024" y="3962590"/>
            <a:ext cx="423346" cy="349151"/>
          </a:xfrm>
          <a:prstGeom prst="rect">
            <a:avLst/>
          </a:prstGeom>
        </p:spPr>
      </p:pic>
      <p:pic>
        <p:nvPicPr>
          <p:cNvPr id="26" name="Picture 8" descr="Recurso 32.png"/>
          <p:cNvPicPr>
            <a:picLocks noChangeAspect="1"/>
          </p:cNvPicPr>
          <p:nvPr/>
        </p:nvPicPr>
        <p:blipFill rotWithShape="1">
          <a:blip r:embed="rId10" cstate="print">
            <a:extLst>
              <a:ext uri="{28A0092B-C50C-407E-A947-70E740481C1C}">
                <a14:useLocalDpi xmlns:a14="http://schemas.microsoft.com/office/drawing/2010/main" val="0"/>
              </a:ext>
            </a:extLst>
          </a:blip>
          <a:srcRect l="9357" r="1"/>
          <a:stretch/>
        </p:blipFill>
        <p:spPr>
          <a:xfrm>
            <a:off x="-541560" y="3529893"/>
            <a:ext cx="404107" cy="350718"/>
          </a:xfrm>
          <a:prstGeom prst="rect">
            <a:avLst/>
          </a:prstGeom>
        </p:spPr>
      </p:pic>
      <p:pic>
        <p:nvPicPr>
          <p:cNvPr id="27" name="Picture 52"/>
          <p:cNvPicPr>
            <a:picLocks noChangeAspect="1"/>
          </p:cNvPicPr>
          <p:nvPr/>
        </p:nvPicPr>
        <p:blipFill rotWithShape="1">
          <a:blip r:embed="rId11" cstate="print">
            <a:extLst>
              <a:ext uri="{28A0092B-C50C-407E-A947-70E740481C1C}">
                <a14:useLocalDpi xmlns:a14="http://schemas.microsoft.com/office/drawing/2010/main" val="0"/>
              </a:ext>
            </a:extLst>
          </a:blip>
          <a:srcRect l="-1" r="14566" b="27232"/>
          <a:stretch/>
        </p:blipFill>
        <p:spPr>
          <a:xfrm>
            <a:off x="-518895" y="3066793"/>
            <a:ext cx="379848" cy="367255"/>
          </a:xfrm>
          <a:prstGeom prst="rect">
            <a:avLst/>
          </a:prstGeom>
        </p:spPr>
      </p:pic>
      <p:pic>
        <p:nvPicPr>
          <p:cNvPr id="28" name="Picture 49" descr="Recurso 37.png"/>
          <p:cNvPicPr>
            <a:picLocks noChangeAspect="1"/>
          </p:cNvPicPr>
          <p:nvPr/>
        </p:nvPicPr>
        <p:blipFill rotWithShape="1">
          <a:blip r:embed="rId12"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9" name="Picture 9" descr="Recurso 31.png"/>
          <p:cNvPicPr>
            <a:picLocks noChangeAspect="1"/>
          </p:cNvPicPr>
          <p:nvPr/>
        </p:nvPicPr>
        <p:blipFill rotWithShape="1">
          <a:blip r:embed="rId13" cstate="print">
            <a:extLst>
              <a:ext uri="{28A0092B-C50C-407E-A947-70E740481C1C}">
                <a14:useLocalDpi xmlns:a14="http://schemas.microsoft.com/office/drawing/2010/main" val="0"/>
              </a:ext>
            </a:extLst>
          </a:blip>
          <a:srcRect l="11145" r="26974"/>
          <a:stretch/>
        </p:blipFill>
        <p:spPr>
          <a:xfrm>
            <a:off x="-533536" y="2619773"/>
            <a:ext cx="387537" cy="351175"/>
          </a:xfrm>
          <a:prstGeom prst="rect">
            <a:avLst/>
          </a:prstGeom>
        </p:spPr>
      </p:pic>
      <p:pic>
        <p:nvPicPr>
          <p:cNvPr id="34" name="Picture 12" descr="Recurso 18.png">
            <a:hlinkClick r:id="" action="ppaction://noaction"/>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9625" y="6243379"/>
            <a:ext cx="1920240" cy="534924"/>
          </a:xfrm>
          <a:prstGeom prst="rect">
            <a:avLst/>
          </a:prstGeom>
        </p:spPr>
      </p:pic>
      <p:pic>
        <p:nvPicPr>
          <p:cNvPr id="31" name="Picture 3" descr="Recurso 39.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17" name="Tabla 16"/>
          <p:cNvGraphicFramePr>
            <a:graphicFrameLocks noGrp="1"/>
          </p:cNvGraphicFramePr>
          <p:nvPr>
            <p:extLst/>
          </p:nvPr>
        </p:nvGraphicFramePr>
        <p:xfrm>
          <a:off x="4247647" y="3112653"/>
          <a:ext cx="7815600" cy="1180443"/>
        </p:xfrm>
        <a:graphic>
          <a:graphicData uri="http://schemas.openxmlformats.org/drawingml/2006/table">
            <a:tbl>
              <a:tblPr firstRow="1" bandRow="1">
                <a:tableStyleId>{69012ECD-51FC-41F1-AA8D-1B2483CD663E}</a:tableStyleId>
              </a:tblPr>
              <a:tblGrid>
                <a:gridCol w="704275">
                  <a:extLst>
                    <a:ext uri="{9D8B030D-6E8A-4147-A177-3AD203B41FA5}">
                      <a16:colId xmlns:a16="http://schemas.microsoft.com/office/drawing/2014/main" xmlns="" val="2468665509"/>
                    </a:ext>
                  </a:extLst>
                </a:gridCol>
                <a:gridCol w="874557">
                  <a:extLst>
                    <a:ext uri="{9D8B030D-6E8A-4147-A177-3AD203B41FA5}">
                      <a16:colId xmlns:a16="http://schemas.microsoft.com/office/drawing/2014/main" xmlns="" val="4119574476"/>
                    </a:ext>
                  </a:extLst>
                </a:gridCol>
                <a:gridCol w="1082926">
                  <a:extLst>
                    <a:ext uri="{9D8B030D-6E8A-4147-A177-3AD203B41FA5}">
                      <a16:colId xmlns:a16="http://schemas.microsoft.com/office/drawing/2014/main" xmlns="" val="20002"/>
                    </a:ext>
                  </a:extLst>
                </a:gridCol>
                <a:gridCol w="5153842">
                  <a:extLst>
                    <a:ext uri="{9D8B030D-6E8A-4147-A177-3AD203B41FA5}">
                      <a16:colId xmlns:a16="http://schemas.microsoft.com/office/drawing/2014/main" xmlns="" val="20003"/>
                    </a:ext>
                  </a:extLst>
                </a:gridCol>
              </a:tblGrid>
              <a:tr h="441893">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31803">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00" kern="1200" dirty="0" smtClean="0">
                          <a:effectLst/>
                          <a:latin typeface="Arial Narrow" panose="020B0606020202030204" pitchFamily="34" charset="0"/>
                        </a:rPr>
                        <a:t>Alto Magdalena</a:t>
                      </a:r>
                      <a:endParaRPr lang="es-CO" sz="10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00" u="none" strike="noStrike" kern="1200" baseline="0" dirty="0" smtClean="0">
                          <a:effectLst/>
                          <a:latin typeface="Arial Narrow" panose="020B0606020202030204" pitchFamily="34" charset="0"/>
                        </a:rPr>
                        <a:t>Cuenca del río Lagunilla</a:t>
                      </a:r>
                      <a:endParaRPr lang="es-CO" sz="10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00" u="none" strike="noStrike" kern="1200" baseline="0" dirty="0" smtClean="0">
                          <a:solidFill>
                            <a:schemeClr val="tx1"/>
                          </a:solidFill>
                          <a:effectLst/>
                          <a:latin typeface="Arial Narrow" panose="020B0606020202030204" pitchFamily="34" charset="0"/>
                        </a:rPr>
                        <a:t>Probabilidad de crecientes súbitas </a:t>
                      </a:r>
                      <a:r>
                        <a:rPr lang="es-ES" sz="1000" u="none" strike="noStrike" kern="1200" baseline="0" dirty="0" smtClean="0">
                          <a:effectLst/>
                          <a:latin typeface="Arial Narrow" panose="020B0606020202030204" pitchFamily="34" charset="0"/>
                        </a:rPr>
                        <a:t>en los niveles de los ríos Sabandija, Recio y Lagunilla, afluentes del alto Magdalena. Se recomienda especial atención en los municipios de Murillo, Líbano, Lérida y Armero (Tolima).  </a:t>
                      </a:r>
                      <a:endParaRPr lang="es-ES" sz="1000" b="1"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1002802476"/>
                  </a:ext>
                </a:extLst>
              </a:tr>
            </a:tbl>
          </a:graphicData>
        </a:graphic>
      </p:graphicFrame>
      <p:pic>
        <p:nvPicPr>
          <p:cNvPr id="32" name="Picture 2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389484" y="3737627"/>
            <a:ext cx="480952" cy="469853"/>
          </a:xfrm>
          <a:prstGeom prst="rect">
            <a:avLst/>
          </a:prstGeom>
        </p:spPr>
      </p:pic>
      <p:pic>
        <p:nvPicPr>
          <p:cNvPr id="35" name="Picture 49" descr="Recurso 37.png"/>
          <p:cNvPicPr>
            <a:picLocks noChangeAspect="1"/>
          </p:cNvPicPr>
          <p:nvPr/>
        </p:nvPicPr>
        <p:blipFill rotWithShape="1">
          <a:blip r:embed="rId12" cstate="print">
            <a:extLst>
              <a:ext uri="{28A0092B-C50C-407E-A947-70E740481C1C}">
                <a14:useLocalDpi xmlns:a14="http://schemas.microsoft.com/office/drawing/2010/main" val="0"/>
              </a:ext>
            </a:extLst>
          </a:blip>
          <a:srcRect b="18540"/>
          <a:stretch/>
        </p:blipFill>
        <p:spPr>
          <a:xfrm>
            <a:off x="2116428" y="1711309"/>
            <a:ext cx="356114" cy="363842"/>
          </a:xfrm>
          <a:prstGeom prst="rect">
            <a:avLst/>
          </a:prstGeom>
        </p:spPr>
      </p:pic>
    </p:spTree>
    <p:extLst>
      <p:ext uri="{BB962C8B-B14F-4D97-AF65-F5344CB8AC3E}">
        <p14:creationId xmlns:p14="http://schemas.microsoft.com/office/powerpoint/2010/main" val="1312193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2606" y="997949"/>
            <a:ext cx="4239489" cy="5486397"/>
          </a:xfrm>
          <a:prstGeom prst="rect">
            <a:avLst/>
          </a:prstGeom>
        </p:spPr>
      </p:pic>
      <p:pic>
        <p:nvPicPr>
          <p:cNvPr id="18"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1"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3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3"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34"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35"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2552" y="3938832"/>
            <a:ext cx="423346" cy="349151"/>
          </a:xfrm>
          <a:prstGeom prst="rect">
            <a:avLst/>
          </a:prstGeom>
        </p:spPr>
      </p:pic>
      <p:pic>
        <p:nvPicPr>
          <p:cNvPr id="36"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37"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38"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36912"/>
            <a:ext cx="387537" cy="351175"/>
          </a:xfrm>
          <a:prstGeom prst="rect">
            <a:avLst/>
          </a:prstGeom>
        </p:spPr>
      </p:pic>
      <p:pic>
        <p:nvPicPr>
          <p:cNvPr id="13"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2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7" name="Imagen 26"/>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28" name="Tabla 27"/>
          <p:cNvGraphicFramePr>
            <a:graphicFrameLocks noGrp="1"/>
          </p:cNvGraphicFramePr>
          <p:nvPr>
            <p:extLst/>
          </p:nvPr>
        </p:nvGraphicFramePr>
        <p:xfrm>
          <a:off x="4236883" y="1484784"/>
          <a:ext cx="7815600" cy="2942043"/>
        </p:xfrm>
        <a:graphic>
          <a:graphicData uri="http://schemas.openxmlformats.org/drawingml/2006/table">
            <a:tbl>
              <a:tblPr firstRow="1" bandRow="1">
                <a:tableStyleId>{69012ECD-51FC-41F1-AA8D-1B2483CD663E}</a:tableStyleId>
              </a:tblPr>
              <a:tblGrid>
                <a:gridCol w="614436">
                  <a:extLst>
                    <a:ext uri="{9D8B030D-6E8A-4147-A177-3AD203B41FA5}">
                      <a16:colId xmlns:a16="http://schemas.microsoft.com/office/drawing/2014/main" xmlns="" val="2468665509"/>
                    </a:ext>
                  </a:extLst>
                </a:gridCol>
                <a:gridCol w="832398">
                  <a:extLst>
                    <a:ext uri="{9D8B030D-6E8A-4147-A177-3AD203B41FA5}">
                      <a16:colId xmlns:a16="http://schemas.microsoft.com/office/drawing/2014/main" xmlns="" val="4119574476"/>
                    </a:ext>
                  </a:extLst>
                </a:gridCol>
                <a:gridCol w="1140869">
                  <a:extLst>
                    <a:ext uri="{9D8B030D-6E8A-4147-A177-3AD203B41FA5}">
                      <a16:colId xmlns:a16="http://schemas.microsoft.com/office/drawing/2014/main" xmlns="" val="20002"/>
                    </a:ext>
                  </a:extLst>
                </a:gridCol>
                <a:gridCol w="5227897">
                  <a:extLst>
                    <a:ext uri="{9D8B030D-6E8A-4147-A177-3AD203B41FA5}">
                      <a16:colId xmlns:a16="http://schemas.microsoft.com/office/drawing/2014/main" xmlns="" val="20003"/>
                    </a:ext>
                  </a:extLst>
                </a:gridCol>
              </a:tblGrid>
              <a:tr h="53447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596125">
                <a:tc>
                  <a:txBody>
                    <a:bodyPr/>
                    <a:lstStyle/>
                    <a:p>
                      <a:pPr algn="ctr">
                        <a:lnSpc>
                          <a:spcPct val="107000"/>
                        </a:lnSpc>
                        <a:spcAft>
                          <a:spcPts val="0"/>
                        </a:spcAft>
                      </a:pPr>
                      <a:endParaRPr lang="es-CO" sz="1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Gualí</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Gualí y sus afluentes, especial atención en los municipios de Fresno (Tolima), Mariquita (Tolima), Pensilvania (Caldas), </a:t>
                      </a:r>
                      <a:r>
                        <a:rPr lang="es-ES" sz="1050" u="none" strike="noStrike" kern="1200" baseline="0" dirty="0" err="1" smtClean="0">
                          <a:effectLst/>
                          <a:latin typeface="Arial Narrow" panose="020B0606020202030204" pitchFamily="34" charset="0"/>
                        </a:rPr>
                        <a:t>Casabianca</a:t>
                      </a:r>
                      <a:r>
                        <a:rPr lang="es-ES" sz="1050" u="none" strike="noStrike" kern="1200" baseline="0" dirty="0" smtClean="0">
                          <a:effectLst/>
                          <a:latin typeface="Arial Narrow" panose="020B0606020202030204" pitchFamily="34" charset="0"/>
                        </a:rPr>
                        <a:t> (Tolima) y Samaná (Caldas). </a:t>
                      </a:r>
                      <a:endParaRPr lang="es-ES" sz="1050" b="1"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4074986687"/>
                  </a:ext>
                </a:extLst>
              </a:tr>
              <a:tr h="596125">
                <a:tc>
                  <a:txBody>
                    <a:bodyPr/>
                    <a:lstStyle/>
                    <a:p>
                      <a:pPr algn="ctr">
                        <a:lnSpc>
                          <a:spcPct val="107000"/>
                        </a:lnSpc>
                        <a:spcAft>
                          <a:spcPts val="0"/>
                        </a:spcAft>
                      </a:pPr>
                      <a:endParaRPr lang="es-CO" sz="1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Medio Magdalena</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Guarinó</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la cuenca </a:t>
                      </a: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del río Guarinó y sus afluentes.</a:t>
                      </a:r>
                      <a:endParaRPr lang="es-ES" sz="1050" u="none" strike="noStrike" kern="1200" baseline="0" dirty="0" smtClean="0">
                        <a:effectLst/>
                        <a:latin typeface="Arial Narrow" panose="020B0606020202030204" pitchFamily="34" charset="0"/>
                      </a:endParaRPr>
                    </a:p>
                  </a:txBody>
                  <a:tcPr anchor="ctr"/>
                </a:tc>
                <a:extLst>
                  <a:ext uri="{0D108BD9-81ED-4DB2-BD59-A6C34878D82A}">
                    <a16:rowId xmlns:a16="http://schemas.microsoft.com/office/drawing/2014/main" xmlns="" val="1202045407"/>
                  </a:ext>
                </a:extLst>
              </a:tr>
              <a:tr h="59612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kern="1200" dirty="0" smtClean="0">
                          <a:effectLst/>
                          <a:latin typeface="Arial Narrow" panose="020B0606020202030204" pitchFamily="34" charset="0"/>
                        </a:rPr>
                        <a:t>Medio Magdalena</a:t>
                      </a:r>
                      <a:endPar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Directos al medio Magdalena entre los ríos Miel y Nare</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Arial" panose="020B0604020202020204" pitchFamily="34" charset="0"/>
                        <a:buNone/>
                        <a:tabLst/>
                        <a:defRPr/>
                      </a:pPr>
                      <a:r>
                        <a:rPr lang="es-ES" sz="1050" u="none" strike="noStrike" kern="1200" baseline="0" dirty="0" smtClean="0">
                          <a:solidFill>
                            <a:schemeClr val="tx1"/>
                          </a:solidFill>
                          <a:effectLst/>
                          <a:latin typeface="Arial Narrow" panose="020B0606020202030204" pitchFamily="34" charset="0"/>
                          <a:ea typeface="+mn-ea"/>
                          <a:cs typeface="+mn-cs"/>
                        </a:rPr>
                        <a:t>Probabilidad de crecientes súbitas en los niveles de los aportantes directos al Medio Magdalena entre los ríos La Miel y Nare, especialmente en el río Claro (Cocorná Sur). Especial atención a la altura de los municipios de Sonsón, Puerto Triunfo, Puerto Nare y San Francisco.</a:t>
                      </a:r>
                    </a:p>
                  </a:txBody>
                  <a:tcPr anchor="ctr"/>
                </a:tc>
                <a:extLst>
                  <a:ext uri="{0D108BD9-81ED-4DB2-BD59-A6C34878D82A}">
                    <a16:rowId xmlns:a16="http://schemas.microsoft.com/office/drawing/2014/main" xmlns="" val="510976148"/>
                  </a:ext>
                </a:extLst>
              </a:tr>
              <a:tr h="596125">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solidFill>
                            <a:schemeClr val="tx1"/>
                          </a:solidFill>
                          <a:effectLst/>
                          <a:latin typeface="Arial Narrow" panose="020B0606020202030204" pitchFamily="34" charset="0"/>
                        </a:rPr>
                        <a:t>Medio Magdalena</a:t>
                      </a:r>
                      <a:endParaRPr lang="es-CO" sz="1050" b="0"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solidFill>
                            <a:schemeClr val="tx1"/>
                          </a:solidFill>
                          <a:effectLst/>
                          <a:latin typeface="Arial Narrow" panose="020B0606020202030204" pitchFamily="34" charset="0"/>
                        </a:rPr>
                        <a:t>Cuenca del río Cimitarra</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incrementos súbitos en el nivel de del río Cimitarra y sus afluentes. Especial atención en los municipios de Yondó, Remedios, Cantagallo y San Pablo.</a:t>
                      </a:r>
                      <a:endParaRPr lang="es-ES" sz="1050" b="1" u="none" strike="noStrike" kern="1200" baseline="0" dirty="0" smtClean="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978563475"/>
                  </a:ext>
                </a:extLst>
              </a:tr>
            </a:tbl>
          </a:graphicData>
        </a:graphic>
      </p:graphicFrame>
      <p:pic>
        <p:nvPicPr>
          <p:cNvPr id="43"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110598" y="4113407"/>
            <a:ext cx="356114" cy="363842"/>
          </a:xfrm>
          <a:prstGeom prst="rect">
            <a:avLst/>
          </a:prstGeom>
        </p:spPr>
      </p:pic>
      <p:pic>
        <p:nvPicPr>
          <p:cNvPr id="5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692804" y="2878593"/>
            <a:ext cx="356114" cy="363842"/>
          </a:xfrm>
          <a:prstGeom prst="rect">
            <a:avLst/>
          </a:prstGeom>
        </p:spPr>
      </p:pic>
      <p:pic>
        <p:nvPicPr>
          <p:cNvPr id="4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670" y="6014493"/>
            <a:ext cx="480952" cy="469853"/>
          </a:xfrm>
          <a:prstGeom prst="rect">
            <a:avLst/>
          </a:prstGeom>
        </p:spPr>
      </p:pic>
      <p:pic>
        <p:nvPicPr>
          <p:cNvPr id="4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623392" y="5073491"/>
            <a:ext cx="356114" cy="363842"/>
          </a:xfrm>
          <a:prstGeom prst="rect">
            <a:avLst/>
          </a:prstGeom>
        </p:spPr>
      </p:pic>
      <p:pic>
        <p:nvPicPr>
          <p:cNvPr id="4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199367" y="3377305"/>
            <a:ext cx="356114" cy="363842"/>
          </a:xfrm>
          <a:prstGeom prst="rect">
            <a:avLst/>
          </a:prstGeom>
        </p:spPr>
      </p:pic>
      <p:pic>
        <p:nvPicPr>
          <p:cNvPr id="51"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12354" y="2699412"/>
            <a:ext cx="480952" cy="469853"/>
          </a:xfrm>
          <a:prstGeom prst="rect">
            <a:avLst/>
          </a:prstGeom>
        </p:spPr>
      </p:pic>
      <p:pic>
        <p:nvPicPr>
          <p:cNvPr id="53"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1347" y="2085209"/>
            <a:ext cx="480952" cy="469853"/>
          </a:xfrm>
          <a:prstGeom prst="rect">
            <a:avLst/>
          </a:prstGeom>
        </p:spPr>
      </p:pic>
      <p:pic>
        <p:nvPicPr>
          <p:cNvPr id="5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6822" y="3315689"/>
            <a:ext cx="480952" cy="469853"/>
          </a:xfrm>
          <a:prstGeom prst="rect">
            <a:avLst/>
          </a:prstGeom>
        </p:spPr>
      </p:pic>
      <p:pic>
        <p:nvPicPr>
          <p:cNvPr id="41"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5800" y="3861048"/>
            <a:ext cx="492582" cy="473923"/>
          </a:xfrm>
          <a:prstGeom prst="rect">
            <a:avLst/>
          </a:prstGeom>
        </p:spPr>
      </p:pic>
    </p:spTree>
    <p:extLst>
      <p:ext uri="{BB962C8B-B14F-4D97-AF65-F5344CB8AC3E}">
        <p14:creationId xmlns:p14="http://schemas.microsoft.com/office/powerpoint/2010/main" val="41959810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7"/>
          <p:cNvSpPr txBox="1">
            <a:spLocks noChangeArrowheads="1"/>
          </p:cNvSpPr>
          <p:nvPr/>
        </p:nvSpPr>
        <p:spPr bwMode="auto">
          <a:xfrm>
            <a:off x="295800" y="5861259"/>
            <a:ext cx="3527231" cy="515526"/>
          </a:xfrm>
          <a:prstGeom prst="rect">
            <a:avLst/>
          </a:prstGeom>
          <a:noFill/>
          <a:ln w="9525">
            <a:noFill/>
            <a:miter lim="800000"/>
            <a:headEnd/>
            <a:tailEnd/>
          </a:ln>
        </p:spPr>
        <p:txBody>
          <a:bodyPr wrap="square">
            <a:spAutoFit/>
          </a:bodyPr>
          <a:lstStyle/>
          <a:p>
            <a:pPr marL="85725" lvl="1" algn="ctr">
              <a:lnSpc>
                <a:spcPts val="1100"/>
              </a:lnSpc>
              <a:defRPr/>
            </a:pPr>
            <a:r>
              <a:rPr lang="es-CO" altLang="es-CO" sz="900" b="1" dirty="0">
                <a:latin typeface="Arial Narrow" panose="020B0606020202030204" pitchFamily="34" charset="0"/>
              </a:rPr>
              <a:t>Precipitación diaria desde las 7:00 HLC del  </a:t>
            </a:r>
            <a:r>
              <a:rPr lang="es-CO" altLang="es-CO" sz="900" b="1" dirty="0" smtClean="0">
                <a:latin typeface="Arial Narrow" panose="020B0606020202030204" pitchFamily="34" charset="0"/>
              </a:rPr>
              <a:t>jueves 15 </a:t>
            </a:r>
            <a:r>
              <a:rPr lang="es-CO" altLang="es-CO" sz="900" b="1" dirty="0">
                <a:latin typeface="Arial Narrow" panose="020B0606020202030204" pitchFamily="34" charset="0"/>
              </a:rPr>
              <a:t>de octubre hasta las 7:00 </a:t>
            </a:r>
            <a:r>
              <a:rPr lang="es-CO" altLang="es-CO" sz="900" b="1" dirty="0" smtClean="0">
                <a:latin typeface="Arial Narrow" panose="020B0606020202030204" pitchFamily="34" charset="0"/>
              </a:rPr>
              <a:t>HLC del </a:t>
            </a:r>
            <a:fld id="{886C3F73-C0F3-474D-AD06-FDDF6FF79E79}" type="datetime2">
              <a:rPr lang="es-CO" altLang="es-CO" sz="900" b="1" smtClean="0">
                <a:latin typeface="Arial Narrow" panose="020B0606020202030204" pitchFamily="34" charset="0"/>
              </a:rPr>
              <a:pPr marL="85725" lvl="1" algn="ctr">
                <a:lnSpc>
                  <a:spcPts val="1100"/>
                </a:lnSpc>
                <a:defRPr/>
              </a:pPr>
              <a:t>viernes, 16 de octubre de 2020</a:t>
            </a:fld>
            <a:r>
              <a:rPr lang="es-CO" altLang="es-CO" sz="900" b="1" dirty="0">
                <a:latin typeface="Arial Narrow" panose="020B0606020202030204" pitchFamily="34" charset="0"/>
              </a:rPr>
              <a:t> </a:t>
            </a:r>
          </a:p>
          <a:p>
            <a:pPr marL="85725" lvl="1" algn="ctr">
              <a:lnSpc>
                <a:spcPts val="1100"/>
              </a:lnSpc>
              <a:defRPr/>
            </a:pPr>
            <a:r>
              <a:rPr lang="es-CO" altLang="es-CO" sz="900" b="1" dirty="0">
                <a:latin typeface="Arial Narrow" panose="020B0606020202030204" pitchFamily="34" charset="0"/>
              </a:rPr>
              <a:t>Fuente: IDEAM</a:t>
            </a:r>
          </a:p>
        </p:txBody>
      </p:sp>
      <p:sp>
        <p:nvSpPr>
          <p:cNvPr id="12" name="CuadroTexto 7"/>
          <p:cNvSpPr txBox="1">
            <a:spLocks noChangeArrowheads="1"/>
          </p:cNvSpPr>
          <p:nvPr/>
        </p:nvSpPr>
        <p:spPr bwMode="auto">
          <a:xfrm>
            <a:off x="4190656" y="5861259"/>
            <a:ext cx="3691726" cy="515526"/>
          </a:xfrm>
          <a:prstGeom prst="rect">
            <a:avLst/>
          </a:prstGeom>
          <a:noFill/>
          <a:ln w="9525">
            <a:noFill/>
            <a:miter lim="800000"/>
            <a:headEnd/>
            <a:tailEnd/>
          </a:ln>
        </p:spPr>
        <p:txBody>
          <a:bodyPr wrap="square">
            <a:spAutoFit/>
          </a:bodyPr>
          <a:lstStyle/>
          <a:p>
            <a:pPr marL="85725" lvl="1" algn="ctr">
              <a:lnSpc>
                <a:spcPts val="1100"/>
              </a:lnSpc>
              <a:defRPr/>
            </a:pPr>
            <a:r>
              <a:rPr lang="es-CO" altLang="es-CO" sz="900" b="1" dirty="0">
                <a:latin typeface="Arial Narrow" panose="020B0606020202030204" pitchFamily="34" charset="0"/>
              </a:rPr>
              <a:t>Precipitación últimas 72 horas desde las 7:00 HLC del  </a:t>
            </a:r>
            <a:r>
              <a:rPr lang="es-CO" altLang="es-CO" sz="900" b="1" dirty="0" smtClean="0">
                <a:latin typeface="Arial Narrow" panose="020B0606020202030204" pitchFamily="34" charset="0"/>
              </a:rPr>
              <a:t>martes 13 </a:t>
            </a:r>
            <a:r>
              <a:rPr lang="es-CO" altLang="es-CO" sz="900" b="1" dirty="0">
                <a:latin typeface="Arial Narrow" panose="020B0606020202030204" pitchFamily="34" charset="0"/>
              </a:rPr>
              <a:t>de octubre hasta las 7:00 HLC del  </a:t>
            </a:r>
            <a:fld id="{E9BEE0B0-D3E2-4CFA-9682-856E370785E6}" type="datetime2">
              <a:rPr lang="es-CO" altLang="es-CO" sz="900" b="1" smtClean="0">
                <a:latin typeface="Arial Narrow" panose="020B0606020202030204" pitchFamily="34" charset="0"/>
              </a:rPr>
              <a:t>viernes, 16 de octubre de 2020</a:t>
            </a:fld>
            <a:r>
              <a:rPr lang="es-CO" altLang="es-CO" sz="900" b="1" dirty="0">
                <a:latin typeface="Arial Narrow" panose="020B0606020202030204" pitchFamily="34" charset="0"/>
              </a:rPr>
              <a:t>. </a:t>
            </a:r>
          </a:p>
          <a:p>
            <a:pPr marL="85725" lvl="1" algn="ctr">
              <a:lnSpc>
                <a:spcPts val="1100"/>
              </a:lnSpc>
              <a:defRPr/>
            </a:pPr>
            <a:r>
              <a:rPr lang="es-CO" altLang="es-CO" sz="900" b="1" dirty="0">
                <a:latin typeface="Arial Narrow" panose="020B0606020202030204" pitchFamily="34" charset="0"/>
              </a:rPr>
              <a:t>Fuente: IDEAM</a:t>
            </a:r>
          </a:p>
        </p:txBody>
      </p:sp>
      <p:sp>
        <p:nvSpPr>
          <p:cNvPr id="25" name="CuadroTexto 24"/>
          <p:cNvSpPr txBox="1"/>
          <p:nvPr/>
        </p:nvSpPr>
        <p:spPr>
          <a:xfrm>
            <a:off x="8150787" y="4296894"/>
            <a:ext cx="3914505" cy="1960601"/>
          </a:xfrm>
          <a:prstGeom prst="rect">
            <a:avLst/>
          </a:prstGeom>
          <a:noFill/>
        </p:spPr>
        <p:txBody>
          <a:bodyPr wrap="square" rtlCol="0">
            <a:spAutoFit/>
          </a:bodyPr>
          <a:lstStyle/>
          <a:p>
            <a:pPr marL="171450" indent="-171450" algn="just">
              <a:lnSpc>
                <a:spcPct val="107000"/>
              </a:lnSpc>
              <a:buFont typeface="Arial" panose="020B0604020202020204" pitchFamily="34" charset="0"/>
              <a:buChar char="•"/>
            </a:pPr>
            <a:r>
              <a:rPr lang="es-CO" sz="900" dirty="0">
                <a:latin typeface="Arial Narrow" panose="020B0606020202030204" pitchFamily="34" charset="0"/>
              </a:rPr>
              <a:t>Por moderada probabilidad de </a:t>
            </a:r>
            <a:r>
              <a:rPr lang="es-ES" sz="900" b="1" dirty="0">
                <a:latin typeface="Arial Narrow" panose="020B0606020202030204" pitchFamily="34" charset="0"/>
              </a:rPr>
              <a:t>Crecientes súbitas </a:t>
            </a:r>
            <a:r>
              <a:rPr lang="es-ES" sz="900" dirty="0">
                <a:latin typeface="Arial Narrow" panose="020B0606020202030204" pitchFamily="34" charset="0"/>
              </a:rPr>
              <a:t>en la </a:t>
            </a:r>
            <a:r>
              <a:rPr lang="es-ES" sz="900" dirty="0" smtClean="0">
                <a:latin typeface="Arial Narrow" panose="020B0606020202030204" pitchFamily="34" charset="0"/>
              </a:rPr>
              <a:t>c</a:t>
            </a:r>
            <a:r>
              <a:rPr lang="es-CO" sz="900" dirty="0" err="1" smtClean="0">
                <a:latin typeface="Arial Narrow" panose="020B0606020202030204" pitchFamily="34" charset="0"/>
              </a:rPr>
              <a:t>uenca</a:t>
            </a:r>
            <a:r>
              <a:rPr lang="es-CO" sz="900" dirty="0" smtClean="0">
                <a:latin typeface="Arial Narrow" panose="020B0606020202030204" pitchFamily="34" charset="0"/>
              </a:rPr>
              <a:t> </a:t>
            </a:r>
            <a:r>
              <a:rPr lang="es-CO" sz="900" dirty="0">
                <a:latin typeface="Arial Narrow" panose="020B0606020202030204" pitchFamily="34" charset="0"/>
              </a:rPr>
              <a:t>alta y media del río Atrato</a:t>
            </a:r>
            <a:r>
              <a:rPr lang="es-CO" sz="900" dirty="0" smtClean="0">
                <a:latin typeface="Arial Narrow" panose="020B0606020202030204" pitchFamily="34" charset="0"/>
              </a:rPr>
              <a:t>, </a:t>
            </a:r>
            <a:r>
              <a:rPr lang="es-CO" sz="900" dirty="0" smtClean="0">
                <a:latin typeface="Arial Narrow" panose="020B0606020202030204" pitchFamily="34" charset="0"/>
              </a:rPr>
              <a:t>cuenca del Río Tolo, cuenca </a:t>
            </a:r>
            <a:r>
              <a:rPr lang="es-CO" sz="900" dirty="0" smtClean="0">
                <a:latin typeface="Arial Narrow" panose="020B0606020202030204" pitchFamily="34" charset="0"/>
              </a:rPr>
              <a:t>alta del río San </a:t>
            </a:r>
            <a:r>
              <a:rPr lang="es-CO" sz="900" dirty="0" smtClean="0">
                <a:latin typeface="Arial Narrow" panose="020B0606020202030204" pitchFamily="34" charset="0"/>
              </a:rPr>
              <a:t>Juan, cuencas directas al Pacífico, </a:t>
            </a:r>
            <a:r>
              <a:rPr lang="es-CO" sz="900" dirty="0" err="1" smtClean="0">
                <a:latin typeface="Arial Narrow" panose="020B0606020202030204" pitchFamily="34" charset="0"/>
              </a:rPr>
              <a:t>Tapaje</a:t>
            </a:r>
            <a:r>
              <a:rPr lang="es-CO" sz="900" dirty="0" smtClean="0">
                <a:latin typeface="Arial Narrow" panose="020B0606020202030204" pitchFamily="34" charset="0"/>
              </a:rPr>
              <a:t>, </a:t>
            </a:r>
            <a:r>
              <a:rPr lang="es-CO" sz="900" dirty="0" err="1" smtClean="0">
                <a:latin typeface="Arial Narrow" panose="020B0606020202030204" pitchFamily="34" charset="0"/>
              </a:rPr>
              <a:t>Dagua</a:t>
            </a:r>
            <a:r>
              <a:rPr lang="es-CO" sz="900" dirty="0" smtClean="0">
                <a:latin typeface="Arial Narrow" panose="020B0606020202030204" pitchFamily="34" charset="0"/>
              </a:rPr>
              <a:t> directos</a:t>
            </a:r>
            <a:r>
              <a:rPr lang="es-CO" sz="900" dirty="0">
                <a:latin typeface="Arial Narrow" panose="020B0606020202030204" pitchFamily="34" charset="0"/>
              </a:rPr>
              <a:t>, cuenca del río </a:t>
            </a:r>
            <a:r>
              <a:rPr lang="es-CO" sz="900" dirty="0" smtClean="0">
                <a:latin typeface="Arial Narrow" panose="020B0606020202030204" pitchFamily="34" charset="0"/>
              </a:rPr>
              <a:t>Lebrija, </a:t>
            </a:r>
            <a:r>
              <a:rPr lang="es-CO" sz="900" dirty="0">
                <a:latin typeface="Arial Narrow" panose="020B0606020202030204" pitchFamily="34" charset="0"/>
              </a:rPr>
              <a:t>Directos al Magdalena (Brazo </a:t>
            </a:r>
            <a:r>
              <a:rPr lang="es-CO" sz="900" dirty="0" smtClean="0">
                <a:latin typeface="Arial Narrow" panose="020B0606020202030204" pitchFamily="34" charset="0"/>
              </a:rPr>
              <a:t>Morales), </a:t>
            </a:r>
            <a:r>
              <a:rPr lang="es-CO" sz="900" dirty="0">
                <a:latin typeface="Arial Narrow" panose="020B0606020202030204" pitchFamily="34" charset="0"/>
              </a:rPr>
              <a:t>cuenca alta del río </a:t>
            </a:r>
            <a:r>
              <a:rPr lang="es-CO" sz="900" dirty="0" err="1" smtClean="0">
                <a:latin typeface="Arial Narrow" panose="020B0606020202030204" pitchFamily="34" charset="0"/>
              </a:rPr>
              <a:t>Nechí</a:t>
            </a:r>
            <a:r>
              <a:rPr lang="es-CO" sz="900" dirty="0" smtClean="0">
                <a:latin typeface="Arial Narrow" panose="020B0606020202030204" pitchFamily="34" charset="0"/>
              </a:rPr>
              <a:t>, cuenca del Río Humea.</a:t>
            </a:r>
            <a:r>
              <a:rPr lang="es-CO" sz="900" dirty="0" smtClean="0">
                <a:latin typeface="Arial Narrow" panose="020B0606020202030204" pitchFamily="34" charset="0"/>
              </a:rPr>
              <a:t> </a:t>
            </a:r>
            <a:r>
              <a:rPr lang="es-ES" sz="900" b="1" dirty="0" smtClean="0">
                <a:latin typeface="Arial Narrow" panose="020B0606020202030204" pitchFamily="34" charset="0"/>
              </a:rPr>
              <a:t>Incrementos </a:t>
            </a:r>
            <a:r>
              <a:rPr lang="es-ES" sz="900" b="1" dirty="0">
                <a:latin typeface="Arial Narrow" panose="020B0606020202030204" pitchFamily="34" charset="0"/>
              </a:rPr>
              <a:t>súbitos </a:t>
            </a:r>
            <a:r>
              <a:rPr lang="es-ES" sz="900" dirty="0" smtClean="0">
                <a:latin typeface="Arial Narrow" panose="020B0606020202030204" pitchFamily="34" charset="0"/>
              </a:rPr>
              <a:t>en la </a:t>
            </a:r>
            <a:r>
              <a:rPr lang="es-CO" sz="900" dirty="0" smtClean="0">
                <a:latin typeface="Arial Narrow" panose="020B0606020202030204" pitchFamily="34" charset="0"/>
              </a:rPr>
              <a:t>Cuenca </a:t>
            </a:r>
            <a:r>
              <a:rPr lang="es-CO" sz="900" dirty="0">
                <a:latin typeface="Arial Narrow" panose="020B0606020202030204" pitchFamily="34" charset="0"/>
              </a:rPr>
              <a:t>baja del río Atrato</a:t>
            </a:r>
            <a:r>
              <a:rPr lang="es-CO" sz="900" dirty="0" smtClean="0">
                <a:latin typeface="Arial Narrow" panose="020B0606020202030204" pitchFamily="34" charset="0"/>
              </a:rPr>
              <a:t>, </a:t>
            </a:r>
            <a:r>
              <a:rPr lang="es-CO" sz="900" dirty="0" smtClean="0">
                <a:latin typeface="Arial Narrow" panose="020B0606020202030204" pitchFamily="34" charset="0"/>
              </a:rPr>
              <a:t>cuenta </a:t>
            </a:r>
            <a:r>
              <a:rPr lang="es-CO" sz="900" dirty="0" smtClean="0">
                <a:latin typeface="Arial Narrow" panose="020B0606020202030204" pitchFamily="34" charset="0"/>
              </a:rPr>
              <a:t>del río </a:t>
            </a:r>
            <a:r>
              <a:rPr lang="es-CO" sz="900" dirty="0" err="1" smtClean="0">
                <a:latin typeface="Arial Narrow" panose="020B0606020202030204" pitchFamily="34" charset="0"/>
              </a:rPr>
              <a:t>Docampadó</a:t>
            </a:r>
            <a:r>
              <a:rPr lang="es-CO" sz="900" dirty="0">
                <a:latin typeface="Arial Narrow" panose="020B0606020202030204" pitchFamily="34" charset="0"/>
              </a:rPr>
              <a:t> </a:t>
            </a:r>
            <a:r>
              <a:rPr lang="es-CO" sz="900" dirty="0" smtClean="0">
                <a:latin typeface="Arial Narrow" panose="020B0606020202030204" pitchFamily="34" charset="0"/>
              </a:rPr>
              <a:t>y</a:t>
            </a:r>
            <a:r>
              <a:rPr lang="es-CO" sz="900" b="1" dirty="0" smtClean="0">
                <a:latin typeface="Arial Narrow" panose="020B0606020202030204" pitchFamily="34" charset="0"/>
              </a:rPr>
              <a:t> </a:t>
            </a:r>
            <a:r>
              <a:rPr lang="es-CO" sz="900" dirty="0" smtClean="0">
                <a:latin typeface="Arial Narrow" panose="020B0606020202030204" pitchFamily="34" charset="0"/>
              </a:rPr>
              <a:t>cuenca del Río Cimitarra</a:t>
            </a:r>
            <a:r>
              <a:rPr lang="es-CO" sz="900" b="1" dirty="0" smtClean="0">
                <a:latin typeface="Arial Narrow" panose="020B0606020202030204" pitchFamily="34" charset="0"/>
              </a:rPr>
              <a:t>. </a:t>
            </a:r>
            <a:r>
              <a:rPr lang="es-CO" sz="900" b="1" dirty="0" smtClean="0">
                <a:latin typeface="Arial Narrow" panose="020B0606020202030204" pitchFamily="34" charset="0"/>
              </a:rPr>
              <a:t>Niveles </a:t>
            </a:r>
            <a:r>
              <a:rPr lang="es-CO" sz="900" b="1" dirty="0">
                <a:latin typeface="Arial Narrow" panose="020B0606020202030204" pitchFamily="34" charset="0"/>
              </a:rPr>
              <a:t>altos </a:t>
            </a:r>
            <a:r>
              <a:rPr lang="es-CO" sz="900" dirty="0">
                <a:latin typeface="Arial Narrow" panose="020B0606020202030204" pitchFamily="34" charset="0"/>
              </a:rPr>
              <a:t>en la </a:t>
            </a:r>
            <a:r>
              <a:rPr lang="es-CO" sz="900" dirty="0" smtClean="0">
                <a:latin typeface="Arial Narrow" panose="020B0606020202030204" pitchFamily="34" charset="0"/>
              </a:rPr>
              <a:t>Cuenca baja del río </a:t>
            </a:r>
            <a:r>
              <a:rPr lang="es-CO" sz="900" dirty="0">
                <a:latin typeface="Arial Narrow" panose="020B0606020202030204" pitchFamily="34" charset="0"/>
              </a:rPr>
              <a:t>Sinú, Parte media del río </a:t>
            </a:r>
            <a:r>
              <a:rPr lang="es-CO" sz="900" dirty="0" smtClean="0">
                <a:latin typeface="Arial Narrow" panose="020B0606020202030204" pitchFamily="34" charset="0"/>
              </a:rPr>
              <a:t>Magdalena y parte baja del río Meta. </a:t>
            </a:r>
            <a:endParaRPr lang="es-CO" sz="900" dirty="0">
              <a:latin typeface="Arial Narrow" panose="020B0606020202030204" pitchFamily="34" charset="0"/>
            </a:endParaRPr>
          </a:p>
          <a:p>
            <a:pPr marL="171450" indent="-171450" algn="just">
              <a:buFont typeface="Arial" panose="020B0604020202020204" pitchFamily="34" charset="0"/>
              <a:buChar char="•"/>
            </a:pPr>
            <a:r>
              <a:rPr lang="es-CO" sz="900" dirty="0">
                <a:latin typeface="Arial Narrow" panose="020B0606020202030204" pitchFamily="34" charset="0"/>
              </a:rPr>
              <a:t>Moderada probabilidad de </a:t>
            </a:r>
            <a:r>
              <a:rPr lang="es-CO" sz="900" b="1" dirty="0">
                <a:latin typeface="Arial Narrow" panose="020B0606020202030204" pitchFamily="34" charset="0"/>
              </a:rPr>
              <a:t>deslizamientos de tierra </a:t>
            </a:r>
            <a:r>
              <a:rPr lang="es-CO" sz="900" dirty="0">
                <a:latin typeface="Arial Narrow" panose="020B0606020202030204" pitchFamily="34" charset="0"/>
              </a:rPr>
              <a:t>en algunos municipios de los departamentos de </a:t>
            </a:r>
            <a:r>
              <a:rPr lang="pt-BR" sz="900" dirty="0" smtClean="0">
                <a:latin typeface="Arial Narrow" panose="020B0606020202030204" pitchFamily="34" charset="0"/>
              </a:rPr>
              <a:t>Antioquia</a:t>
            </a:r>
            <a:r>
              <a:rPr lang="es-MX" sz="900" dirty="0" smtClean="0">
                <a:latin typeface="Arial Narrow" panose="020B0606020202030204" pitchFamily="34" charset="0"/>
              </a:rPr>
              <a:t>, </a:t>
            </a:r>
            <a:r>
              <a:rPr lang="es-MX" sz="900" dirty="0" smtClean="0">
                <a:latin typeface="Arial Narrow" panose="020B0606020202030204" pitchFamily="34" charset="0"/>
              </a:rPr>
              <a:t>Boyacá, Norte </a:t>
            </a:r>
            <a:r>
              <a:rPr lang="es-MX" sz="900" dirty="0" smtClean="0">
                <a:latin typeface="Arial Narrow" panose="020B0606020202030204" pitchFamily="34" charset="0"/>
              </a:rPr>
              <a:t>de Santander, </a:t>
            </a:r>
            <a:r>
              <a:rPr lang="es-MX" sz="900" dirty="0" smtClean="0">
                <a:latin typeface="Arial Narrow" panose="020B0606020202030204" pitchFamily="34" charset="0"/>
              </a:rPr>
              <a:t>Santander, Cundinamarca</a:t>
            </a:r>
            <a:r>
              <a:rPr lang="es-MX" sz="900" dirty="0" smtClean="0">
                <a:latin typeface="Arial Narrow" panose="020B0606020202030204" pitchFamily="34" charset="0"/>
              </a:rPr>
              <a:t>, Chocó, </a:t>
            </a:r>
            <a:r>
              <a:rPr lang="es-MX" sz="900" dirty="0" smtClean="0">
                <a:latin typeface="Arial Narrow" panose="020B0606020202030204" pitchFamily="34" charset="0"/>
              </a:rPr>
              <a:t>Valle </a:t>
            </a:r>
            <a:r>
              <a:rPr lang="es-MX" sz="900" dirty="0" smtClean="0">
                <a:latin typeface="Arial Narrow" panose="020B0606020202030204" pitchFamily="34" charset="0"/>
              </a:rPr>
              <a:t>del Cauca, </a:t>
            </a:r>
            <a:r>
              <a:rPr lang="es-MX" sz="900" dirty="0" smtClean="0">
                <a:latin typeface="Arial Narrow" panose="020B0606020202030204" pitchFamily="34" charset="0"/>
              </a:rPr>
              <a:t>Cauca, Nariño, Casanare y Meta.</a:t>
            </a:r>
            <a:endParaRPr lang="es-CO" sz="900" dirty="0">
              <a:solidFill>
                <a:srgbClr val="FF0000"/>
              </a:solidFill>
              <a:latin typeface="Arial Narrow" panose="020B0606020202030204" pitchFamily="34" charset="0"/>
            </a:endParaRPr>
          </a:p>
          <a:p>
            <a:pPr marL="171450" indent="-171450" algn="just">
              <a:buFont typeface="Arial" panose="020B0604020202020204" pitchFamily="34" charset="0"/>
              <a:buChar char="•"/>
            </a:pPr>
            <a:r>
              <a:rPr lang="es-CO" sz="900" dirty="0">
                <a:latin typeface="Arial Narrow" panose="020B0606020202030204" pitchFamily="34" charset="0"/>
              </a:rPr>
              <a:t>Moderada probabilidad de </a:t>
            </a:r>
            <a:r>
              <a:rPr lang="es-CO" sz="900" b="1" dirty="0">
                <a:latin typeface="Arial Narrow" panose="020B0606020202030204" pitchFamily="34" charset="0"/>
              </a:rPr>
              <a:t>incendios de la cobertura vegetal </a:t>
            </a:r>
            <a:r>
              <a:rPr lang="es-CO" sz="900" dirty="0">
                <a:latin typeface="Arial Narrow" panose="020B0606020202030204" pitchFamily="34" charset="0"/>
              </a:rPr>
              <a:t>en algunos municipios de los departamentos </a:t>
            </a:r>
            <a:r>
              <a:rPr lang="es-CO" sz="900" dirty="0" smtClean="0">
                <a:latin typeface="Arial Narrow" panose="020B0606020202030204" pitchFamily="34" charset="0"/>
              </a:rPr>
              <a:t>de Boyacá, </a:t>
            </a:r>
            <a:r>
              <a:rPr lang="es-CO" sz="900" dirty="0" smtClean="0">
                <a:latin typeface="Arial Narrow" panose="020B0606020202030204" pitchFamily="34" charset="0"/>
              </a:rPr>
              <a:t> </a:t>
            </a:r>
            <a:r>
              <a:rPr lang="es-CO" sz="900" dirty="0" smtClean="0">
                <a:latin typeface="Arial Narrow" panose="020B0606020202030204" pitchFamily="34" charset="0"/>
              </a:rPr>
              <a:t>Cundinamarca, Huila, </a:t>
            </a:r>
            <a:r>
              <a:rPr lang="es-CO" sz="900" dirty="0" smtClean="0">
                <a:latin typeface="Arial Narrow" panose="020B0606020202030204" pitchFamily="34" charset="0"/>
              </a:rPr>
              <a:t>Norte de Santander, Tolima, Nariño, Caquetá, Putumayo y Cauca.</a:t>
            </a:r>
            <a:endParaRPr lang="es-CO" sz="900" dirty="0">
              <a:latin typeface="Arial Narrow" panose="020B0606020202030204" pitchFamily="34" charset="0"/>
            </a:endParaRPr>
          </a:p>
        </p:txBody>
      </p:sp>
      <p:pic>
        <p:nvPicPr>
          <p:cNvPr id="9" name="Imagen 8" descr="AN.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93163" y="3967151"/>
            <a:ext cx="707927" cy="298074"/>
          </a:xfrm>
          <a:prstGeom prst="rect">
            <a:avLst/>
          </a:prstGeom>
        </p:spPr>
      </p:pic>
      <p:sp>
        <p:nvSpPr>
          <p:cNvPr id="11" name="Rectángulo 10"/>
          <p:cNvSpPr/>
          <p:nvPr/>
        </p:nvSpPr>
        <p:spPr>
          <a:xfrm>
            <a:off x="8160327" y="2278874"/>
            <a:ext cx="3895426" cy="1442318"/>
          </a:xfrm>
          <a:prstGeom prst="rect">
            <a:avLst/>
          </a:prstGeom>
        </p:spPr>
        <p:txBody>
          <a:bodyPr wrap="square">
            <a:spAutoFit/>
          </a:bodyPr>
          <a:lstStyle/>
          <a:p>
            <a:pPr algn="just">
              <a:lnSpc>
                <a:spcPct val="107000"/>
              </a:lnSpc>
            </a:pPr>
            <a:endParaRPr lang="es-CO" sz="1000" dirty="0">
              <a:solidFill>
                <a:srgbClr val="FF0000"/>
              </a:solidFill>
              <a:latin typeface="Arial Narrow" panose="020B0606020202030204" pitchFamily="34" charset="0"/>
              <a:ea typeface="PMingLiU"/>
              <a:cs typeface="Arial" panose="020B0604020202020204" pitchFamily="34" charset="0"/>
            </a:endParaRPr>
          </a:p>
          <a:p>
            <a:pPr marL="171450" indent="-171450" algn="just">
              <a:lnSpc>
                <a:spcPct val="107000"/>
              </a:lnSpc>
              <a:buFont typeface="Arial" panose="020B0604020202020204" pitchFamily="34" charset="0"/>
              <a:buChar char="•"/>
            </a:pPr>
            <a:r>
              <a:rPr lang="es-CO" sz="800" dirty="0">
                <a:latin typeface="Arial Narrow" panose="020B0606020202030204" pitchFamily="34" charset="0"/>
              </a:rPr>
              <a:t>Por alta probabilidad  de </a:t>
            </a:r>
            <a:r>
              <a:rPr lang="es-CO" sz="800" dirty="0" smtClean="0">
                <a:latin typeface="Arial Narrow" panose="020B0606020202030204" pitchFamily="34" charset="0"/>
              </a:rPr>
              <a:t>desbordamiento en la cuenca del Río Lebrija-Sabana de Torres y avenida torrencial en los ríos directos al Cauca entre San Juan y Puerto Valdivia. </a:t>
            </a:r>
            <a:r>
              <a:rPr lang="es-CO" sz="800" b="1" dirty="0" smtClean="0">
                <a:latin typeface="Arial Narrow" panose="020B0606020202030204" pitchFamily="34" charset="0"/>
              </a:rPr>
              <a:t>Niveles </a:t>
            </a:r>
            <a:r>
              <a:rPr lang="es-CO" sz="800" b="1" dirty="0">
                <a:latin typeface="Arial Narrow" panose="020B0606020202030204" pitchFamily="34" charset="0"/>
              </a:rPr>
              <a:t>altos </a:t>
            </a:r>
            <a:r>
              <a:rPr lang="es-CO" sz="800" dirty="0">
                <a:latin typeface="Arial Narrow" panose="020B0606020202030204" pitchFamily="34" charset="0"/>
              </a:rPr>
              <a:t>en la </a:t>
            </a:r>
            <a:r>
              <a:rPr lang="es-CO" sz="800" dirty="0" smtClean="0">
                <a:latin typeface="Arial Narrow" panose="020B0606020202030204" pitchFamily="34" charset="0"/>
              </a:rPr>
              <a:t>cuenca </a:t>
            </a:r>
            <a:r>
              <a:rPr lang="es-CO" sz="800" dirty="0">
                <a:latin typeface="Arial Narrow" panose="020B0606020202030204" pitchFamily="34" charset="0"/>
              </a:rPr>
              <a:t>baja del río </a:t>
            </a:r>
            <a:r>
              <a:rPr lang="es-CO" sz="800" dirty="0" err="1" smtClean="0">
                <a:latin typeface="Arial Narrow" panose="020B0606020202030204" pitchFamily="34" charset="0"/>
              </a:rPr>
              <a:t>Nechí</a:t>
            </a:r>
            <a:r>
              <a:rPr lang="es-CO" sz="800" dirty="0" smtClean="0">
                <a:latin typeface="Arial Narrow" panose="020B0606020202030204" pitchFamily="34" charset="0"/>
              </a:rPr>
              <a:t>. Inundaciones sobre el bajo San Jorge-La </a:t>
            </a:r>
            <a:r>
              <a:rPr lang="es-CO" sz="800" dirty="0" err="1" smtClean="0">
                <a:latin typeface="Arial Narrow" panose="020B0606020202030204" pitchFamily="34" charset="0"/>
              </a:rPr>
              <a:t>Mojana</a:t>
            </a:r>
            <a:r>
              <a:rPr lang="es-CO" sz="800" dirty="0" smtClean="0">
                <a:latin typeface="Arial Narrow" panose="020B0606020202030204" pitchFamily="34" charset="0"/>
              </a:rPr>
              <a:t>, </a:t>
            </a:r>
            <a:r>
              <a:rPr lang="es-CO" sz="800" dirty="0" smtClean="0">
                <a:latin typeface="Arial Narrow" panose="020B0606020202030204" pitchFamily="34" charset="0"/>
              </a:rPr>
              <a:t>Ciénaga </a:t>
            </a:r>
            <a:r>
              <a:rPr lang="es-CO" sz="800" dirty="0" smtClean="0">
                <a:latin typeface="Arial Narrow" panose="020B0606020202030204" pitchFamily="34" charset="0"/>
              </a:rPr>
              <a:t>La Raya entre río </a:t>
            </a:r>
            <a:r>
              <a:rPr lang="es-CO" sz="800" dirty="0" err="1" smtClean="0">
                <a:latin typeface="Arial Narrow" panose="020B0606020202030204" pitchFamily="34" charset="0"/>
              </a:rPr>
              <a:t>Nechí</a:t>
            </a:r>
            <a:r>
              <a:rPr lang="es-CO" sz="800" dirty="0" smtClean="0">
                <a:latin typeface="Arial Narrow" panose="020B0606020202030204" pitchFamily="34" charset="0"/>
              </a:rPr>
              <a:t> y Brazo de Loba</a:t>
            </a:r>
            <a:r>
              <a:rPr lang="es-CO" sz="800" dirty="0">
                <a:latin typeface="Arial Narrow" panose="020B0606020202030204" pitchFamily="34" charset="0"/>
              </a:rPr>
              <a:t>. </a:t>
            </a:r>
            <a:r>
              <a:rPr lang="es-CO" sz="800" dirty="0" smtClean="0">
                <a:latin typeface="Arial Narrow" panose="020B0606020202030204" pitchFamily="34" charset="0"/>
              </a:rPr>
              <a:t>Crecientes súbitas sobre las cuencas de los Ríos </a:t>
            </a:r>
            <a:r>
              <a:rPr lang="es-CO" sz="800" dirty="0">
                <a:latin typeface="Arial Narrow" panose="020B0606020202030204" pitchFamily="34" charset="0"/>
              </a:rPr>
              <a:t>Metica, </a:t>
            </a:r>
            <a:r>
              <a:rPr lang="es-CO" sz="800" dirty="0" err="1" smtClean="0">
                <a:latin typeface="Arial Narrow" panose="020B0606020202030204" pitchFamily="34" charset="0"/>
              </a:rPr>
              <a:t>Guarnal</a:t>
            </a:r>
            <a:r>
              <a:rPr lang="es-CO" sz="800" dirty="0" smtClean="0">
                <a:latin typeface="Arial Narrow" panose="020B0606020202030204" pitchFamily="34" charset="0"/>
              </a:rPr>
              <a:t> y </a:t>
            </a:r>
            <a:r>
              <a:rPr lang="es-CO" sz="800" dirty="0" err="1" smtClean="0">
                <a:latin typeface="Arial Narrow" panose="020B0606020202030204" pitchFamily="34" charset="0"/>
              </a:rPr>
              <a:t>Humadea</a:t>
            </a:r>
            <a:r>
              <a:rPr lang="es-CO" sz="800" dirty="0" smtClean="0">
                <a:latin typeface="Arial Narrow" panose="020B0606020202030204" pitchFamily="34" charset="0"/>
              </a:rPr>
              <a:t>. </a:t>
            </a:r>
            <a:endParaRPr lang="es-CO" sz="800" dirty="0" smtClean="0">
              <a:latin typeface="Arial Narrow" panose="020B0606020202030204" pitchFamily="34" charset="0"/>
            </a:endParaRPr>
          </a:p>
          <a:p>
            <a:pPr marL="171450" indent="-171450" algn="just">
              <a:lnSpc>
                <a:spcPct val="107000"/>
              </a:lnSpc>
              <a:buFont typeface="Arial" panose="020B0604020202020204" pitchFamily="34" charset="0"/>
              <a:buChar char="•"/>
            </a:pPr>
            <a:r>
              <a:rPr lang="es-CO" sz="800" dirty="0" smtClean="0">
                <a:latin typeface="Arial Narrow" panose="020B0606020202030204" pitchFamily="34" charset="0"/>
              </a:rPr>
              <a:t>Alta </a:t>
            </a:r>
            <a:r>
              <a:rPr lang="es-CO" sz="800" dirty="0">
                <a:latin typeface="Arial Narrow" panose="020B0606020202030204" pitchFamily="34" charset="0"/>
              </a:rPr>
              <a:t>probabilidad de </a:t>
            </a:r>
            <a:r>
              <a:rPr lang="es-CO" sz="800" b="1" dirty="0">
                <a:latin typeface="Arial Narrow" panose="020B0606020202030204" pitchFamily="34" charset="0"/>
              </a:rPr>
              <a:t>deslizamientos de tierra </a:t>
            </a:r>
            <a:r>
              <a:rPr lang="es-CO" sz="800" dirty="0">
                <a:latin typeface="Arial Narrow" panose="020B0606020202030204" pitchFamily="34" charset="0"/>
              </a:rPr>
              <a:t>en </a:t>
            </a:r>
            <a:r>
              <a:rPr lang="es-CO" sz="800" dirty="0" smtClean="0">
                <a:latin typeface="Arial Narrow" panose="020B0606020202030204" pitchFamily="34" charset="0"/>
              </a:rPr>
              <a:t>el municipio de </a:t>
            </a:r>
            <a:r>
              <a:rPr lang="es-CO" sz="800" dirty="0" err="1" smtClean="0">
                <a:latin typeface="Arial Narrow" panose="020B0606020202030204" pitchFamily="34" charset="0"/>
              </a:rPr>
              <a:t>Yondó</a:t>
            </a:r>
            <a:r>
              <a:rPr lang="es-CO" sz="800" dirty="0" smtClean="0">
                <a:latin typeface="Arial Narrow" panose="020B0606020202030204" pitchFamily="34" charset="0"/>
              </a:rPr>
              <a:t> (Antioquia) y Restrepo en Meta.</a:t>
            </a:r>
            <a:endParaRPr lang="es-CO" sz="800" dirty="0">
              <a:latin typeface="Arial Narrow" panose="020B0606020202030204" pitchFamily="34" charset="0"/>
            </a:endParaRPr>
          </a:p>
          <a:p>
            <a:pPr marL="171450" indent="-171450" algn="just">
              <a:lnSpc>
                <a:spcPct val="107000"/>
              </a:lnSpc>
              <a:buFont typeface="Arial" panose="020B0604020202020204" pitchFamily="34" charset="0"/>
              <a:buChar char="•"/>
              <a:defRPr/>
            </a:pPr>
            <a:r>
              <a:rPr lang="es-MX" sz="800" dirty="0">
                <a:latin typeface="Arial Narrow" panose="020B0606020202030204" pitchFamily="34" charset="0"/>
              </a:rPr>
              <a:t>Alta probabilidad de </a:t>
            </a:r>
            <a:r>
              <a:rPr lang="es-MX" sz="800" b="1" dirty="0">
                <a:latin typeface="Arial Narrow" panose="020B0606020202030204" pitchFamily="34" charset="0"/>
              </a:rPr>
              <a:t>incendios de la cobertura vegetal</a:t>
            </a:r>
            <a:r>
              <a:rPr lang="es-MX" sz="800" dirty="0">
                <a:latin typeface="Arial Narrow" panose="020B0606020202030204" pitchFamily="34" charset="0"/>
              </a:rPr>
              <a:t> en algunos municipios de los departamentos de </a:t>
            </a:r>
            <a:r>
              <a:rPr lang="es-MX" sz="800" dirty="0" smtClean="0">
                <a:latin typeface="Arial Narrow" panose="020B0606020202030204" pitchFamily="34" charset="0"/>
              </a:rPr>
              <a:t>Boyacá, </a:t>
            </a:r>
            <a:r>
              <a:rPr lang="es-MX" sz="800" dirty="0" smtClean="0">
                <a:latin typeface="Arial Narrow" panose="020B0606020202030204" pitchFamily="34" charset="0"/>
              </a:rPr>
              <a:t>Tolima, </a:t>
            </a:r>
            <a:r>
              <a:rPr lang="es-MX" sz="800" dirty="0" smtClean="0">
                <a:latin typeface="Arial Narrow" panose="020B0606020202030204" pitchFamily="34" charset="0"/>
              </a:rPr>
              <a:t>Huila, Cauca, Nariño y </a:t>
            </a:r>
            <a:r>
              <a:rPr lang="es-MX" sz="800" dirty="0" smtClean="0">
                <a:latin typeface="Arial Narrow" panose="020B0606020202030204" pitchFamily="34" charset="0"/>
              </a:rPr>
              <a:t>Cundinamarca.</a:t>
            </a:r>
            <a:endParaRPr lang="es-CO" sz="900" dirty="0">
              <a:latin typeface="Arial Narrow" panose="020B0606020202030204" pitchFamily="34" charset="0"/>
            </a:endParaRPr>
          </a:p>
        </p:txBody>
      </p:sp>
      <p:sp>
        <p:nvSpPr>
          <p:cNvPr id="14" name="Rectángulo 13"/>
          <p:cNvSpPr/>
          <p:nvPr/>
        </p:nvSpPr>
        <p:spPr>
          <a:xfrm>
            <a:off x="8179407" y="1147682"/>
            <a:ext cx="3914506" cy="861774"/>
          </a:xfrm>
          <a:prstGeom prst="rect">
            <a:avLst/>
          </a:prstGeom>
          <a:ln>
            <a:solidFill>
              <a:schemeClr val="accent1">
                <a:lumMod val="50000"/>
              </a:schemeClr>
            </a:solidFill>
          </a:ln>
        </p:spPr>
        <p:txBody>
          <a:bodyPr wrap="square">
            <a:spAutoFit/>
          </a:bodyPr>
          <a:lstStyle/>
          <a:p>
            <a:pPr algn="just"/>
            <a:r>
              <a:rPr lang="es-CO" sz="1000" dirty="0">
                <a:latin typeface="Arial Narrow" panose="020B0606020202030204" pitchFamily="34" charset="0"/>
              </a:rPr>
              <a:t>En las últimas 24 horas </a:t>
            </a:r>
            <a:r>
              <a:rPr lang="es-CO" sz="1000" dirty="0" smtClean="0">
                <a:latin typeface="Arial Narrow" panose="020B0606020202030204" pitchFamily="34" charset="0"/>
              </a:rPr>
              <a:t>se presentaron niveles de precipitación similares al día anterior, las principales lluvias se </a:t>
            </a:r>
            <a:r>
              <a:rPr lang="es-CO" sz="1000" dirty="0">
                <a:latin typeface="Arial Narrow" panose="020B0606020202030204" pitchFamily="34" charset="0"/>
              </a:rPr>
              <a:t>concentraron sobre el piedemonte de la Orinoquia y de la Amazonia y en los </a:t>
            </a:r>
            <a:r>
              <a:rPr lang="es-CO" sz="1000" dirty="0" smtClean="0">
                <a:latin typeface="Arial Narrow" panose="020B0606020202030204" pitchFamily="34" charset="0"/>
              </a:rPr>
              <a:t>departamentos de Tolima, Chocó, </a:t>
            </a:r>
            <a:r>
              <a:rPr lang="es-CO" sz="1000" dirty="0">
                <a:latin typeface="Arial Narrow" panose="020B0606020202030204" pitchFamily="34" charset="0"/>
              </a:rPr>
              <a:t>Vichada y Guainía, así como al sur del litoral Pacífico. </a:t>
            </a:r>
            <a:r>
              <a:rPr lang="es-CO" sz="1000" b="1" dirty="0" smtClean="0">
                <a:latin typeface="Arial Narrow" panose="020B0606020202030204" pitchFamily="34" charset="0"/>
              </a:rPr>
              <a:t>El mayor registro de precipitación en 24 horas se presentó en Restrepo-Meta con 113,0 </a:t>
            </a:r>
            <a:r>
              <a:rPr lang="es-CO" sz="1000" b="1" dirty="0" err="1" smtClean="0">
                <a:latin typeface="Arial Narrow" panose="020B0606020202030204" pitchFamily="34" charset="0"/>
              </a:rPr>
              <a:t>mm.</a:t>
            </a:r>
            <a:endParaRPr lang="es-CO" sz="1000" b="1" dirty="0">
              <a:latin typeface="Arial Narrow" panose="020B0606020202030204" pitchFamily="34" charset="0"/>
            </a:endParaRPr>
          </a:p>
        </p:txBody>
      </p:sp>
      <p:pic>
        <p:nvPicPr>
          <p:cNvPr id="29" name="Imagen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4069" y="2136766"/>
            <a:ext cx="567021" cy="253700"/>
          </a:xfrm>
          <a:prstGeom prst="rect">
            <a:avLst/>
          </a:prstGeom>
        </p:spPr>
      </p:pic>
      <p:sp>
        <p:nvSpPr>
          <p:cNvPr id="15" name="Rectángulo 14"/>
          <p:cNvSpPr/>
          <p:nvPr/>
        </p:nvSpPr>
        <p:spPr>
          <a:xfrm>
            <a:off x="8179407" y="2073602"/>
            <a:ext cx="3914507" cy="1647590"/>
          </a:xfrm>
          <a:prstGeom prst="rect">
            <a:avLst/>
          </a:prstGeom>
          <a:noFill/>
          <a:ln w="127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0000"/>
              </a:solidFill>
            </a:endParaRPr>
          </a:p>
        </p:txBody>
      </p:sp>
      <p:sp>
        <p:nvSpPr>
          <p:cNvPr id="31" name="Rectángulo 30"/>
          <p:cNvSpPr/>
          <p:nvPr/>
        </p:nvSpPr>
        <p:spPr>
          <a:xfrm>
            <a:off x="8186865" y="3863300"/>
            <a:ext cx="3914505" cy="2386946"/>
          </a:xfrm>
          <a:prstGeom prst="rect">
            <a:avLst/>
          </a:prstGeom>
          <a:noFill/>
          <a:ln w="12700" cmpd="sng">
            <a:solidFill>
              <a:srgbClr val="F87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480" y="1261555"/>
            <a:ext cx="3832826" cy="4381200"/>
          </a:xfrm>
          <a:prstGeom prst="rect">
            <a:avLst/>
          </a:prstGeom>
        </p:spPr>
      </p:pic>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4492" y="1261555"/>
            <a:ext cx="3832826" cy="4381200"/>
          </a:xfrm>
          <a:prstGeom prst="rect">
            <a:avLst/>
          </a:prstGeom>
        </p:spPr>
      </p:pic>
    </p:spTree>
    <p:extLst>
      <p:ext uri="{BB962C8B-B14F-4D97-AF65-F5344CB8AC3E}">
        <p14:creationId xmlns:p14="http://schemas.microsoft.com/office/powerpoint/2010/main" val="4271734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2606" y="997949"/>
            <a:ext cx="4239489" cy="5486397"/>
          </a:xfrm>
          <a:prstGeom prst="rect">
            <a:avLst/>
          </a:prstGeom>
        </p:spPr>
      </p:pic>
      <p:pic>
        <p:nvPicPr>
          <p:cNvPr id="18"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1"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3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3"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34"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35"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2552" y="3938832"/>
            <a:ext cx="423346" cy="349151"/>
          </a:xfrm>
          <a:prstGeom prst="rect">
            <a:avLst/>
          </a:prstGeom>
        </p:spPr>
      </p:pic>
      <p:pic>
        <p:nvPicPr>
          <p:cNvPr id="36"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37"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38"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36912"/>
            <a:ext cx="387537" cy="351175"/>
          </a:xfrm>
          <a:prstGeom prst="rect">
            <a:avLst/>
          </a:prstGeom>
        </p:spPr>
      </p:pic>
      <p:pic>
        <p:nvPicPr>
          <p:cNvPr id="13"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2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7" name="Imagen 26"/>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28" name="Tabla 27"/>
          <p:cNvGraphicFramePr>
            <a:graphicFrameLocks noGrp="1"/>
          </p:cNvGraphicFramePr>
          <p:nvPr>
            <p:extLst/>
          </p:nvPr>
        </p:nvGraphicFramePr>
        <p:xfrm>
          <a:off x="4198729" y="1631185"/>
          <a:ext cx="7815600" cy="3886047"/>
        </p:xfrm>
        <a:graphic>
          <a:graphicData uri="http://schemas.openxmlformats.org/drawingml/2006/table">
            <a:tbl>
              <a:tblPr firstRow="1" bandRow="1">
                <a:tableStyleId>{69012ECD-51FC-41F1-AA8D-1B2483CD663E}</a:tableStyleId>
              </a:tblPr>
              <a:tblGrid>
                <a:gridCol w="609462">
                  <a:extLst>
                    <a:ext uri="{9D8B030D-6E8A-4147-A177-3AD203B41FA5}">
                      <a16:colId xmlns:a16="http://schemas.microsoft.com/office/drawing/2014/main" xmlns="" val="2468665509"/>
                    </a:ext>
                  </a:extLst>
                </a:gridCol>
                <a:gridCol w="825659">
                  <a:extLst>
                    <a:ext uri="{9D8B030D-6E8A-4147-A177-3AD203B41FA5}">
                      <a16:colId xmlns:a16="http://schemas.microsoft.com/office/drawing/2014/main" xmlns="" val="4119574476"/>
                    </a:ext>
                  </a:extLst>
                </a:gridCol>
                <a:gridCol w="1131633">
                  <a:extLst>
                    <a:ext uri="{9D8B030D-6E8A-4147-A177-3AD203B41FA5}">
                      <a16:colId xmlns:a16="http://schemas.microsoft.com/office/drawing/2014/main" xmlns="" val="20002"/>
                    </a:ext>
                  </a:extLst>
                </a:gridCol>
                <a:gridCol w="5248846">
                  <a:extLst>
                    <a:ext uri="{9D8B030D-6E8A-4147-A177-3AD203B41FA5}">
                      <a16:colId xmlns:a16="http://schemas.microsoft.com/office/drawing/2014/main" xmlns="" val="20003"/>
                    </a:ext>
                  </a:extLst>
                </a:gridCol>
              </a:tblGrid>
              <a:tr h="55777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725447">
                <a:tc>
                  <a:txBody>
                    <a:bodyPr/>
                    <a:lstStyle/>
                    <a:p>
                      <a:pPr algn="ctr">
                        <a:lnSpc>
                          <a:spcPct val="107000"/>
                        </a:lnSpc>
                        <a:spcAft>
                          <a:spcPts val="0"/>
                        </a:spcAft>
                      </a:pPr>
                      <a:endParaRPr lang="es-CO" sz="105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Opón</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Crecientes súbitas en el río Opón y en su tributario el río La Colorada, a la altura del municipio de Simacota (Santander). </a:t>
                      </a:r>
                    </a:p>
                  </a:txBody>
                  <a:tcPr anchor="ctr"/>
                </a:tc>
                <a:extLst>
                  <a:ext uri="{0D108BD9-81ED-4DB2-BD59-A6C34878D82A}">
                    <a16:rowId xmlns:a16="http://schemas.microsoft.com/office/drawing/2014/main" xmlns="" val="3662930796"/>
                  </a:ext>
                </a:extLst>
              </a:tr>
              <a:tr h="62376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Sogamoso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Suárez</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 súbita en la cuenca del río Suárez y sus afluentes. Se recomienda especial atención en la cuenca baja, a la altura de los municipios de Simacota, Puente Nacional y Hato. </a:t>
                      </a:r>
                      <a:r>
                        <a:rPr lang="es-ES" sz="1050" b="1" u="none" strike="noStrike" kern="1200" baseline="0" dirty="0" smtClean="0">
                          <a:effectLst/>
                          <a:latin typeface="Arial Narrow" panose="020B0606020202030204" pitchFamily="34" charset="0"/>
                        </a:rPr>
                        <a:t>Nota</a:t>
                      </a:r>
                      <a:r>
                        <a:rPr lang="es-ES" sz="1050" u="none" strike="noStrike" kern="1200" baseline="0" dirty="0" smtClean="0">
                          <a:effectLst/>
                          <a:latin typeface="Arial Narrow" panose="020B0606020202030204" pitchFamily="34" charset="0"/>
                        </a:rPr>
                        <a:t> (14/10/2020): La UNGRD reporta inundaciones por fuertes lluvias y colapso de alcantarillado, afectando 6 viviendas en el municipio de Barbosa (Santander).</a:t>
                      </a:r>
                    </a:p>
                  </a:txBody>
                  <a:tcPr anchor="ctr"/>
                </a:tc>
                <a:extLst>
                  <a:ext uri="{0D108BD9-81ED-4DB2-BD59-A6C34878D82A}">
                    <a16:rowId xmlns:a16="http://schemas.microsoft.com/office/drawing/2014/main" xmlns="" val="3796682178"/>
                  </a:ext>
                </a:extLst>
              </a:tr>
              <a:tr h="62376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Sogamoso</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del río Sogamoso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Sogamoso y sus afluentes en la parte baja.</a:t>
                      </a:r>
                      <a:endParaRPr lang="es-ES" sz="105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3026078016"/>
                  </a:ext>
                </a:extLst>
              </a:tr>
              <a:tr h="62376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Lebrija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050" u="none" strike="noStrike" kern="1200" baseline="0" dirty="0" smtClean="0">
                          <a:solidFill>
                            <a:schemeClr val="tx1"/>
                          </a:solidFill>
                          <a:effectLst/>
                          <a:latin typeface="Arial Narrow" panose="020B0606020202030204" pitchFamily="34" charset="0"/>
                        </a:rPr>
                        <a:t>Crecientes súbitas en el río Lebrija y sus afluentes, los ríos de Oro (Piedecuesta y Girón), Suratá (Bucaramanga), Playón (Playón), en el departamento de Santander.</a:t>
                      </a:r>
                      <a:endParaRPr lang="es-CO" sz="105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4183299298"/>
                  </a:ext>
                </a:extLst>
              </a:tr>
              <a:tr h="623767">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Lebrija – Sabana de Torres</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050" u="none" strike="noStrike" kern="1200" baseline="0" dirty="0" smtClean="0">
                          <a:solidFill>
                            <a:schemeClr val="tx1"/>
                          </a:solidFill>
                          <a:effectLst/>
                          <a:latin typeface="Arial Narrow" panose="020B0606020202030204" pitchFamily="34" charset="0"/>
                        </a:rPr>
                        <a:t>Alerta Roja puntual por desbordamiento del río Lebrija a la altura del municipio de </a:t>
                      </a:r>
                      <a:r>
                        <a:rPr lang="es-ES" sz="1050" b="1" u="none" strike="noStrike" kern="1200" baseline="0" dirty="0" smtClean="0">
                          <a:solidFill>
                            <a:schemeClr val="tx1"/>
                          </a:solidFill>
                          <a:effectLst/>
                          <a:latin typeface="Arial Narrow" panose="020B0606020202030204" pitchFamily="34" charset="0"/>
                        </a:rPr>
                        <a:t>Sabana de Torres</a:t>
                      </a:r>
                      <a:r>
                        <a:rPr lang="es-ES" sz="1050" u="none" strike="noStrike" kern="1200" baseline="0" dirty="0" smtClean="0">
                          <a:solidFill>
                            <a:schemeClr val="tx1"/>
                          </a:solidFill>
                          <a:effectLst/>
                          <a:latin typeface="Arial Narrow" panose="020B0606020202030204" pitchFamily="34" charset="0"/>
                        </a:rPr>
                        <a:t>. Afectaciones por evaluar.</a:t>
                      </a:r>
                      <a:endParaRPr lang="es-CO" sz="1050" b="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1531790737"/>
                  </a:ext>
                </a:extLst>
              </a:tr>
            </a:tbl>
          </a:graphicData>
        </a:graphic>
      </p:graphicFrame>
      <p:pic>
        <p:nvPicPr>
          <p:cNvPr id="43"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344934" y="3467894"/>
            <a:ext cx="356114" cy="363842"/>
          </a:xfrm>
          <a:prstGeom prst="rect">
            <a:avLst/>
          </a:prstGeom>
        </p:spPr>
      </p:pic>
      <p:pic>
        <p:nvPicPr>
          <p:cNvPr id="4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592119" y="3000264"/>
            <a:ext cx="356114" cy="363842"/>
          </a:xfrm>
          <a:prstGeom prst="rect">
            <a:avLst/>
          </a:prstGeom>
        </p:spPr>
      </p:pic>
      <p:pic>
        <p:nvPicPr>
          <p:cNvPr id="5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626464" y="2310278"/>
            <a:ext cx="356114" cy="363842"/>
          </a:xfrm>
          <a:prstGeom prst="rect">
            <a:avLst/>
          </a:prstGeom>
        </p:spPr>
      </p:pic>
      <p:pic>
        <p:nvPicPr>
          <p:cNvPr id="5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522991" y="4226021"/>
            <a:ext cx="356114" cy="363842"/>
          </a:xfrm>
          <a:prstGeom prst="rect">
            <a:avLst/>
          </a:prstGeom>
        </p:spPr>
      </p:pic>
      <p:pic>
        <p:nvPicPr>
          <p:cNvPr id="45"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5157" y="3087840"/>
            <a:ext cx="484480" cy="469853"/>
          </a:xfrm>
          <a:prstGeom prst="rect">
            <a:avLst/>
          </a:prstGeom>
        </p:spPr>
      </p:pic>
      <p:pic>
        <p:nvPicPr>
          <p:cNvPr id="4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3259" y="2333933"/>
            <a:ext cx="484480" cy="469853"/>
          </a:xfrm>
          <a:prstGeom prst="rect">
            <a:avLst/>
          </a:prstGeom>
        </p:spPr>
      </p:pic>
      <p:pic>
        <p:nvPicPr>
          <p:cNvPr id="5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1080" y="3716125"/>
            <a:ext cx="484480" cy="469853"/>
          </a:xfrm>
          <a:prstGeom prst="rect">
            <a:avLst/>
          </a:prstGeom>
        </p:spPr>
      </p:pic>
      <p:pic>
        <p:nvPicPr>
          <p:cNvPr id="5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61106" y="4325471"/>
            <a:ext cx="492582" cy="473923"/>
          </a:xfrm>
          <a:prstGeom prst="rect">
            <a:avLst/>
          </a:prstGeom>
        </p:spPr>
      </p:pic>
      <p:pic>
        <p:nvPicPr>
          <p:cNvPr id="41"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7458" y="4945439"/>
            <a:ext cx="472179" cy="475926"/>
          </a:xfrm>
          <a:prstGeom prst="rect">
            <a:avLst/>
          </a:prstGeom>
        </p:spPr>
      </p:pic>
      <p:pic>
        <p:nvPicPr>
          <p:cNvPr id="53"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248018" y="2212769"/>
            <a:ext cx="356348" cy="349173"/>
          </a:xfrm>
          <a:prstGeom prst="rect">
            <a:avLst/>
          </a:prstGeom>
        </p:spPr>
      </p:pic>
    </p:spTree>
    <p:extLst>
      <p:ext uri="{BB962C8B-B14F-4D97-AF65-F5344CB8AC3E}">
        <p14:creationId xmlns:p14="http://schemas.microsoft.com/office/powerpoint/2010/main" val="15250976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2606" y="997949"/>
            <a:ext cx="4239489" cy="5486397"/>
          </a:xfrm>
          <a:prstGeom prst="rect">
            <a:avLst/>
          </a:prstGeom>
        </p:spPr>
      </p:pic>
      <p:pic>
        <p:nvPicPr>
          <p:cNvPr id="18"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1"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3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3"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34"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35"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2552" y="3938832"/>
            <a:ext cx="423346" cy="349151"/>
          </a:xfrm>
          <a:prstGeom prst="rect">
            <a:avLst/>
          </a:prstGeom>
        </p:spPr>
      </p:pic>
      <p:pic>
        <p:nvPicPr>
          <p:cNvPr id="36"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37"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38"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36912"/>
            <a:ext cx="387537" cy="351175"/>
          </a:xfrm>
          <a:prstGeom prst="rect">
            <a:avLst/>
          </a:prstGeom>
        </p:spPr>
      </p:pic>
      <p:pic>
        <p:nvPicPr>
          <p:cNvPr id="13"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2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7" name="Imagen 26"/>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28" name="Tabla 27"/>
          <p:cNvGraphicFramePr>
            <a:graphicFrameLocks noGrp="1"/>
          </p:cNvGraphicFramePr>
          <p:nvPr>
            <p:extLst/>
          </p:nvPr>
        </p:nvGraphicFramePr>
        <p:xfrm>
          <a:off x="4236883" y="2309769"/>
          <a:ext cx="7815600" cy="2347132"/>
        </p:xfrm>
        <a:graphic>
          <a:graphicData uri="http://schemas.openxmlformats.org/drawingml/2006/table">
            <a:tbl>
              <a:tblPr firstRow="1" bandRow="1">
                <a:tableStyleId>{69012ECD-51FC-41F1-AA8D-1B2483CD663E}</a:tableStyleId>
              </a:tblPr>
              <a:tblGrid>
                <a:gridCol w="609462">
                  <a:extLst>
                    <a:ext uri="{9D8B030D-6E8A-4147-A177-3AD203B41FA5}">
                      <a16:colId xmlns:a16="http://schemas.microsoft.com/office/drawing/2014/main" xmlns="" val="2468665509"/>
                    </a:ext>
                  </a:extLst>
                </a:gridCol>
                <a:gridCol w="825659">
                  <a:extLst>
                    <a:ext uri="{9D8B030D-6E8A-4147-A177-3AD203B41FA5}">
                      <a16:colId xmlns:a16="http://schemas.microsoft.com/office/drawing/2014/main" xmlns="" val="4119574476"/>
                    </a:ext>
                  </a:extLst>
                </a:gridCol>
                <a:gridCol w="1131633">
                  <a:extLst>
                    <a:ext uri="{9D8B030D-6E8A-4147-A177-3AD203B41FA5}">
                      <a16:colId xmlns:a16="http://schemas.microsoft.com/office/drawing/2014/main" xmlns="" val="20002"/>
                    </a:ext>
                  </a:extLst>
                </a:gridCol>
                <a:gridCol w="5248846">
                  <a:extLst>
                    <a:ext uri="{9D8B030D-6E8A-4147-A177-3AD203B41FA5}">
                      <a16:colId xmlns:a16="http://schemas.microsoft.com/office/drawing/2014/main" xmlns="" val="20003"/>
                    </a:ext>
                  </a:extLst>
                </a:gridCol>
              </a:tblGrid>
              <a:tr h="55777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23767">
                <a:tc>
                  <a:txBody>
                    <a:bodyPr/>
                    <a:lstStyle/>
                    <a:p>
                      <a:pPr algn="ctr">
                        <a:lnSpc>
                          <a:spcPct val="107000"/>
                        </a:lnSpc>
                        <a:spcAft>
                          <a:spcPts val="0"/>
                        </a:spcAft>
                      </a:pPr>
                      <a:endParaRPr lang="es-CO" sz="105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050" u="none" strike="noStrike" kern="1200" baseline="0" dirty="0">
                          <a:solidFill>
                            <a:schemeClr val="tx1"/>
                          </a:solidFill>
                          <a:effectLst/>
                          <a:latin typeface="Arial Narrow" panose="020B0606020202030204" pitchFamily="34" charset="0"/>
                        </a:rPr>
                        <a:t>Directos al Magdalena (Brazo Morales)</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crecientes súbitas en los tributarios directos al río Magdalena (Brazo Morales). Especial atención a las quebradas Arenal y Norosí. Igualmente, estar atentos a la altura del municipio de Santa Rosa del Sur.</a:t>
                      </a:r>
                      <a:endParaRPr lang="es-ES" sz="105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1797992599"/>
                  </a:ext>
                </a:extLst>
              </a:tr>
              <a:tr h="585757">
                <a:tc>
                  <a:txBody>
                    <a:bodyPr/>
                    <a:lstStyle/>
                    <a:p>
                      <a:pPr algn="ctr">
                        <a:lnSpc>
                          <a:spcPct val="107000"/>
                        </a:lnSpc>
                        <a:spcAft>
                          <a:spcPts val="0"/>
                        </a:spcAft>
                      </a:pPr>
                      <a:endParaRPr lang="es-CO" sz="105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Medio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Quebrada El Carmen</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crecientes súbitas en la Quebrada El Carmen y otros directos al Medio Magdalena.</a:t>
                      </a:r>
                      <a:endParaRPr lang="es-ES" sz="105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894338090"/>
                  </a:ext>
                </a:extLst>
              </a:tr>
              <a:tr h="579829">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u="none" strike="noStrike" kern="1200" baseline="0" dirty="0" smtClean="0">
                          <a:solidFill>
                            <a:schemeClr val="tx1"/>
                          </a:solidFill>
                          <a:effectLst/>
                          <a:latin typeface="Arial Narrow" panose="020B0606020202030204" pitchFamily="34" charset="0"/>
                          <a:ea typeface="+mn-ea"/>
                          <a:cs typeface="+mn-cs"/>
                        </a:rPr>
                        <a:t>Medio Magdalena</a:t>
                      </a: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Parte media del río Magdalena</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ea typeface="+mn-ea"/>
                          <a:cs typeface="+mn-cs"/>
                        </a:rPr>
                        <a:t>Niveles altos en el río Magdalena en el tramo entre Puerto Wilches (Santander) y Gamarra (Cesar).</a:t>
                      </a:r>
                    </a:p>
                  </a:txBody>
                  <a:tcPr anchor="ctr"/>
                </a:tc>
                <a:extLst>
                  <a:ext uri="{0D108BD9-81ED-4DB2-BD59-A6C34878D82A}">
                    <a16:rowId xmlns:a16="http://schemas.microsoft.com/office/drawing/2014/main" xmlns="" val="3548028390"/>
                  </a:ext>
                </a:extLst>
              </a:tr>
            </a:tbl>
          </a:graphicData>
        </a:graphic>
      </p:graphicFrame>
      <p:pic>
        <p:nvPicPr>
          <p:cNvPr id="42"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01271" y="3561271"/>
            <a:ext cx="484480" cy="469853"/>
          </a:xfrm>
          <a:prstGeom prst="rect">
            <a:avLst/>
          </a:prstGeom>
        </p:spPr>
      </p:pic>
      <p:pic>
        <p:nvPicPr>
          <p:cNvPr id="5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762029" y="1770938"/>
            <a:ext cx="356114" cy="363842"/>
          </a:xfrm>
          <a:prstGeom prst="rect">
            <a:avLst/>
          </a:prstGeom>
        </p:spPr>
      </p:pic>
      <p:pic>
        <p:nvPicPr>
          <p:cNvPr id="5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397730" y="1407096"/>
            <a:ext cx="356114" cy="363842"/>
          </a:xfrm>
          <a:prstGeom prst="rect">
            <a:avLst/>
          </a:prstGeom>
        </p:spPr>
      </p:pic>
      <p:pic>
        <p:nvPicPr>
          <p:cNvPr id="53"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80356" y="2134780"/>
            <a:ext cx="356348" cy="349173"/>
          </a:xfrm>
          <a:prstGeom prst="rect">
            <a:avLst/>
          </a:prstGeom>
        </p:spPr>
      </p:pic>
      <p:pic>
        <p:nvPicPr>
          <p:cNvPr id="54"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9193" y="4114275"/>
            <a:ext cx="492582" cy="473923"/>
          </a:xfrm>
          <a:prstGeom prst="rect">
            <a:avLst/>
          </a:prstGeom>
        </p:spPr>
      </p:pic>
      <p:pic>
        <p:nvPicPr>
          <p:cNvPr id="24"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97220" y="2941716"/>
            <a:ext cx="492582" cy="473923"/>
          </a:xfrm>
          <a:prstGeom prst="rect">
            <a:avLst/>
          </a:prstGeom>
        </p:spPr>
      </p:pic>
    </p:spTree>
    <p:extLst>
      <p:ext uri="{BB962C8B-B14F-4D97-AF65-F5344CB8AC3E}">
        <p14:creationId xmlns:p14="http://schemas.microsoft.com/office/powerpoint/2010/main" val="12279745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58"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59"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60" name="Picture 1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61"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62" name="Picture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3" name="Picture 8" descr="Recurso 32.pn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4" name="Picture 52"/>
          <p:cNvPicPr>
            <a:picLocks noChangeAspect="1"/>
          </p:cNvPicPr>
          <p:nvPr/>
        </p:nvPicPr>
        <p:blipFill rotWithShape="1">
          <a:blip r:embed="rId10"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5"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39" name="Imagen 38"/>
          <p:cNvPicPr>
            <a:picLocks noChangeAspect="1"/>
          </p:cNvPicPr>
          <p:nvPr/>
        </p:nvPicPr>
        <p:blipFill>
          <a:blip r:embed="rId12" r:link="rId13" cstate="print">
            <a:extLst>
              <a:ext uri="{28A0092B-C50C-407E-A947-70E740481C1C}">
                <a14:useLocalDpi xmlns:a14="http://schemas.microsoft.com/office/drawing/2010/main" val="0"/>
              </a:ext>
            </a:extLst>
          </a:blip>
          <a:stretch>
            <a:fillRect/>
          </a:stretch>
        </p:blipFill>
        <p:spPr>
          <a:xfrm>
            <a:off x="56310" y="1003617"/>
            <a:ext cx="4239490" cy="5486398"/>
          </a:xfrm>
          <a:prstGeom prst="rect">
            <a:avLst/>
          </a:prstGeom>
        </p:spPr>
      </p:pic>
      <p:pic>
        <p:nvPicPr>
          <p:cNvPr id="22"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3" name="Imagen 22"/>
          <p:cNvPicPr>
            <a:picLocks noChangeAspect="1"/>
          </p:cNvPicPr>
          <p:nvPr/>
        </p:nvPicPr>
        <p:blipFill>
          <a:blip r:embed="rId15" cstate="print"/>
          <a:stretch>
            <a:fillRect/>
          </a:stretch>
        </p:blipFill>
        <p:spPr>
          <a:xfrm>
            <a:off x="-650376" y="6936096"/>
            <a:ext cx="504377" cy="534826"/>
          </a:xfrm>
          <a:prstGeom prst="rect">
            <a:avLst/>
          </a:prstGeom>
        </p:spPr>
      </p:pic>
      <p:pic>
        <p:nvPicPr>
          <p:cNvPr id="20" name="Picture 3" descr="Recurso 39.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21" name="Tabla 20"/>
          <p:cNvGraphicFramePr>
            <a:graphicFrameLocks noGrp="1"/>
          </p:cNvGraphicFramePr>
          <p:nvPr>
            <p:extLst/>
          </p:nvPr>
        </p:nvGraphicFramePr>
        <p:xfrm>
          <a:off x="4265412" y="764704"/>
          <a:ext cx="7815600" cy="5537403"/>
        </p:xfrm>
        <a:graphic>
          <a:graphicData uri="http://schemas.openxmlformats.org/drawingml/2006/table">
            <a:tbl>
              <a:tblPr firstRow="1" bandRow="1"/>
              <a:tblGrid>
                <a:gridCol w="648454">
                  <a:extLst>
                    <a:ext uri="{9D8B030D-6E8A-4147-A177-3AD203B41FA5}">
                      <a16:colId xmlns:a16="http://schemas.microsoft.com/office/drawing/2014/main" xmlns="" val="2468665509"/>
                    </a:ext>
                  </a:extLst>
                </a:gridCol>
                <a:gridCol w="835386">
                  <a:extLst>
                    <a:ext uri="{9D8B030D-6E8A-4147-A177-3AD203B41FA5}">
                      <a16:colId xmlns:a16="http://schemas.microsoft.com/office/drawing/2014/main" xmlns="" val="4119574476"/>
                    </a:ext>
                  </a:extLst>
                </a:gridCol>
                <a:gridCol w="1026006">
                  <a:extLst>
                    <a:ext uri="{9D8B030D-6E8A-4147-A177-3AD203B41FA5}">
                      <a16:colId xmlns:a16="http://schemas.microsoft.com/office/drawing/2014/main" xmlns="" val="20002"/>
                    </a:ext>
                  </a:extLst>
                </a:gridCol>
                <a:gridCol w="5305754">
                  <a:extLst>
                    <a:ext uri="{9D8B030D-6E8A-4147-A177-3AD203B41FA5}">
                      <a16:colId xmlns:a16="http://schemas.microsoft.com/office/drawing/2014/main" xmlns="" val="20003"/>
                    </a:ext>
                  </a:extLst>
                </a:gridCol>
              </a:tblGrid>
              <a:tr h="543881">
                <a:tc>
                  <a:txBody>
                    <a:bodyPr/>
                    <a:lstStyle>
                      <a:lvl1pPr marL="0">
                        <a:defRPr b="1">
                          <a:solidFill>
                            <a:schemeClr val="bg1"/>
                          </a:solidFill>
                          <a:latin typeface="Calibri"/>
                        </a:defRPr>
                      </a:lvl1pPr>
                      <a:lvl2pPr marL="457200">
                        <a:defRPr b="1">
                          <a:solidFill>
                            <a:schemeClr val="bg1"/>
                          </a:solidFill>
                          <a:latin typeface="Calibri"/>
                        </a:defRPr>
                      </a:lvl2pPr>
                      <a:lvl3pPr marL="914400">
                        <a:defRPr b="1">
                          <a:solidFill>
                            <a:schemeClr val="bg1"/>
                          </a:solidFill>
                          <a:latin typeface="Calibri"/>
                        </a:defRPr>
                      </a:lvl3pPr>
                      <a:lvl4pPr marL="1371600">
                        <a:defRPr b="1">
                          <a:solidFill>
                            <a:schemeClr val="bg1"/>
                          </a:solidFill>
                          <a:latin typeface="Calibri"/>
                        </a:defRPr>
                      </a:lvl4pPr>
                      <a:lvl5pPr marL="1828800">
                        <a:defRPr b="1">
                          <a:solidFill>
                            <a:schemeClr val="bg1"/>
                          </a:solidFill>
                          <a:latin typeface="Calibri"/>
                        </a:defRPr>
                      </a:lvl5pPr>
                      <a:lvl6pPr marL="2286000">
                        <a:defRPr b="1">
                          <a:solidFill>
                            <a:schemeClr val="bg1"/>
                          </a:solidFill>
                          <a:latin typeface="Calibri"/>
                        </a:defRPr>
                      </a:lvl6pPr>
                      <a:lvl7pPr marL="2743200">
                        <a:defRPr b="1">
                          <a:solidFill>
                            <a:schemeClr val="bg1"/>
                          </a:solidFill>
                          <a:latin typeface="Calibri"/>
                        </a:defRPr>
                      </a:lvl7pPr>
                      <a:lvl8pPr marL="3200400">
                        <a:defRPr b="1">
                          <a:solidFill>
                            <a:schemeClr val="bg1"/>
                          </a:solidFill>
                          <a:latin typeface="Calibri"/>
                        </a:defRPr>
                      </a:lvl8pPr>
                      <a:lvl9pPr marL="3657600">
                        <a:defRPr b="1">
                          <a:solidFill>
                            <a:schemeClr val="bg1"/>
                          </a:solidFill>
                          <a:latin typeface="Calibri"/>
                        </a:defRPr>
                      </a:lvl9p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Alerta</a:t>
                      </a:r>
                      <a:endParaRPr lang="es-CO" sz="1000" b="1" kern="1200" dirty="0" smtClean="0">
                        <a:solidFill>
                          <a:schemeClr val="tx1"/>
                        </a:solidFill>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defRPr b="1">
                          <a:solidFill>
                            <a:schemeClr val="bg1"/>
                          </a:solidFill>
                          <a:latin typeface="Calibri"/>
                        </a:defRPr>
                      </a:lvl1pPr>
                      <a:lvl2pPr marL="457200">
                        <a:defRPr b="1">
                          <a:solidFill>
                            <a:schemeClr val="bg1"/>
                          </a:solidFill>
                          <a:latin typeface="Calibri"/>
                        </a:defRPr>
                      </a:lvl2pPr>
                      <a:lvl3pPr marL="914400">
                        <a:defRPr b="1">
                          <a:solidFill>
                            <a:schemeClr val="bg1"/>
                          </a:solidFill>
                          <a:latin typeface="Calibri"/>
                        </a:defRPr>
                      </a:lvl3pPr>
                      <a:lvl4pPr marL="1371600">
                        <a:defRPr b="1">
                          <a:solidFill>
                            <a:schemeClr val="bg1"/>
                          </a:solidFill>
                          <a:latin typeface="Calibri"/>
                        </a:defRPr>
                      </a:lvl4pPr>
                      <a:lvl5pPr marL="1828800">
                        <a:defRPr b="1">
                          <a:solidFill>
                            <a:schemeClr val="bg1"/>
                          </a:solidFill>
                          <a:latin typeface="Calibri"/>
                        </a:defRPr>
                      </a:lvl5pPr>
                      <a:lvl6pPr marL="2286000">
                        <a:defRPr b="1">
                          <a:solidFill>
                            <a:schemeClr val="bg1"/>
                          </a:solidFill>
                          <a:latin typeface="Calibri"/>
                        </a:defRPr>
                      </a:lvl6pPr>
                      <a:lvl7pPr marL="2743200">
                        <a:defRPr b="1">
                          <a:solidFill>
                            <a:schemeClr val="bg1"/>
                          </a:solidFill>
                          <a:latin typeface="Calibri"/>
                        </a:defRPr>
                      </a:lvl7pPr>
                      <a:lvl8pPr marL="3200400">
                        <a:defRPr b="1">
                          <a:solidFill>
                            <a:schemeClr val="bg1"/>
                          </a:solidFill>
                          <a:latin typeface="Calibri"/>
                        </a:defRPr>
                      </a:lvl8pPr>
                      <a:lvl9pPr marL="3657600">
                        <a:defRPr b="1">
                          <a:solidFill>
                            <a:schemeClr val="bg1"/>
                          </a:solidFill>
                          <a:latin typeface="Calibri"/>
                        </a:defRPr>
                      </a:lvl9p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Zona</a:t>
                      </a:r>
                      <a:r>
                        <a:rPr lang="es-CO" sz="1000" kern="1200" baseline="0" dirty="0" smtClean="0">
                          <a:latin typeface="Arial Narrow" panose="020B0606020202030204" pitchFamily="34" charset="0"/>
                        </a:rPr>
                        <a:t> Hidrografica</a:t>
                      </a:r>
                      <a:endParaRPr lang="es-CO" sz="1000" b="1" kern="1200" dirty="0" smtClean="0">
                        <a:solidFill>
                          <a:schemeClr val="tx1"/>
                        </a:solidFill>
                        <a:latin typeface="Arial Narrow" panose="020B0606020202030204" pitchFamily="34" charset="0"/>
                        <a:ea typeface="+mn-ea"/>
                        <a:cs typeface="+mn-cs"/>
                      </a:endParaRPr>
                    </a:p>
                  </a:txBody>
                  <a:tcPr anchor="ctr">
                    <a:lnL>
                      <a:noFill/>
                    </a:lnL>
                    <a:lnR>
                      <a:noFill/>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defRPr b="1">
                          <a:solidFill>
                            <a:schemeClr val="bg1"/>
                          </a:solidFill>
                          <a:latin typeface="Calibri"/>
                        </a:defRPr>
                      </a:lvl1pPr>
                      <a:lvl2pPr marL="457200">
                        <a:defRPr b="1">
                          <a:solidFill>
                            <a:schemeClr val="bg1"/>
                          </a:solidFill>
                          <a:latin typeface="Calibri"/>
                        </a:defRPr>
                      </a:lvl2pPr>
                      <a:lvl3pPr marL="914400">
                        <a:defRPr b="1">
                          <a:solidFill>
                            <a:schemeClr val="bg1"/>
                          </a:solidFill>
                          <a:latin typeface="Calibri"/>
                        </a:defRPr>
                      </a:lvl3pPr>
                      <a:lvl4pPr marL="1371600">
                        <a:defRPr b="1">
                          <a:solidFill>
                            <a:schemeClr val="bg1"/>
                          </a:solidFill>
                          <a:latin typeface="Calibri"/>
                        </a:defRPr>
                      </a:lvl4pPr>
                      <a:lvl5pPr marL="1828800">
                        <a:defRPr b="1">
                          <a:solidFill>
                            <a:schemeClr val="bg1"/>
                          </a:solidFill>
                          <a:latin typeface="Calibri"/>
                        </a:defRPr>
                      </a:lvl5pPr>
                      <a:lvl6pPr marL="2286000">
                        <a:defRPr b="1">
                          <a:solidFill>
                            <a:schemeClr val="bg1"/>
                          </a:solidFill>
                          <a:latin typeface="Calibri"/>
                        </a:defRPr>
                      </a:lvl6pPr>
                      <a:lvl7pPr marL="2743200">
                        <a:defRPr b="1">
                          <a:solidFill>
                            <a:schemeClr val="bg1"/>
                          </a:solidFill>
                          <a:latin typeface="Calibri"/>
                        </a:defRPr>
                      </a:lvl7pPr>
                      <a:lvl8pPr marL="3200400">
                        <a:defRPr b="1">
                          <a:solidFill>
                            <a:schemeClr val="bg1"/>
                          </a:solidFill>
                          <a:latin typeface="Calibri"/>
                        </a:defRPr>
                      </a:lvl8pPr>
                      <a:lvl9pPr marL="3657600">
                        <a:defRPr b="1">
                          <a:solidFill>
                            <a:schemeClr val="bg1"/>
                          </a:solidFill>
                          <a:latin typeface="Calibri"/>
                        </a:defRPr>
                      </a:lvl9p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smtClean="0">
                          <a:latin typeface="Arial Narrow" panose="020B0606020202030204" pitchFamily="34" charset="0"/>
                        </a:rPr>
                        <a:t>Cuenca Hidrografica</a:t>
                      </a:r>
                      <a:endParaRPr lang="es-CO" sz="1000" b="1" kern="1200" dirty="0" smtClean="0">
                        <a:solidFill>
                          <a:schemeClr val="tx1"/>
                        </a:solidFill>
                        <a:latin typeface="Arial Narrow" panose="020B0606020202030204" pitchFamily="34" charset="0"/>
                        <a:ea typeface="+mn-ea"/>
                        <a:cs typeface="+mn-cs"/>
                      </a:endParaRPr>
                    </a:p>
                  </a:txBody>
                  <a:tcPr anchor="ctr">
                    <a:lnL>
                      <a:noFill/>
                    </a:lnL>
                    <a:lnR>
                      <a:noFill/>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4472C4"/>
                    </a:solidFill>
                  </a:tcPr>
                </a:tc>
                <a:tc>
                  <a:txBody>
                    <a:bodyPr/>
                    <a:lstStyle>
                      <a:lvl1pPr marL="0">
                        <a:defRPr b="1">
                          <a:solidFill>
                            <a:schemeClr val="bg1"/>
                          </a:solidFill>
                          <a:latin typeface="Calibri"/>
                        </a:defRPr>
                      </a:lvl1pPr>
                      <a:lvl2pPr marL="457200">
                        <a:defRPr b="1">
                          <a:solidFill>
                            <a:schemeClr val="bg1"/>
                          </a:solidFill>
                          <a:latin typeface="Calibri"/>
                        </a:defRPr>
                      </a:lvl2pPr>
                      <a:lvl3pPr marL="914400">
                        <a:defRPr b="1">
                          <a:solidFill>
                            <a:schemeClr val="bg1"/>
                          </a:solidFill>
                          <a:latin typeface="Calibri"/>
                        </a:defRPr>
                      </a:lvl3pPr>
                      <a:lvl4pPr marL="1371600">
                        <a:defRPr b="1">
                          <a:solidFill>
                            <a:schemeClr val="bg1"/>
                          </a:solidFill>
                          <a:latin typeface="Calibri"/>
                        </a:defRPr>
                      </a:lvl4pPr>
                      <a:lvl5pPr marL="1828800">
                        <a:defRPr b="1">
                          <a:solidFill>
                            <a:schemeClr val="bg1"/>
                          </a:solidFill>
                          <a:latin typeface="Calibri"/>
                        </a:defRPr>
                      </a:lvl5pPr>
                      <a:lvl6pPr marL="2286000">
                        <a:defRPr b="1">
                          <a:solidFill>
                            <a:schemeClr val="bg1"/>
                          </a:solidFill>
                          <a:latin typeface="Calibri"/>
                        </a:defRPr>
                      </a:lvl6pPr>
                      <a:lvl7pPr marL="2743200">
                        <a:defRPr b="1">
                          <a:solidFill>
                            <a:schemeClr val="bg1"/>
                          </a:solidFill>
                          <a:latin typeface="Calibri"/>
                        </a:defRPr>
                      </a:lvl7pPr>
                      <a:lvl8pPr marL="3200400">
                        <a:defRPr b="1">
                          <a:solidFill>
                            <a:schemeClr val="bg1"/>
                          </a:solidFill>
                          <a:latin typeface="Calibri"/>
                        </a:defRPr>
                      </a:lvl8pPr>
                      <a:lvl9pPr marL="3657600">
                        <a:defRPr b="1">
                          <a:solidFill>
                            <a:schemeClr val="bg1"/>
                          </a:solidFill>
                          <a:latin typeface="Calibri"/>
                        </a:defRPr>
                      </a:lvl9p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smtClean="0">
                          <a:latin typeface="Arial Narrow" panose="020B0606020202030204" pitchFamily="34" charset="0"/>
                        </a:rPr>
                        <a:t>Descripción de la alerta hidrológica</a:t>
                      </a:r>
                      <a:endParaRPr lang="es-CO" sz="1000" b="1" kern="1200" dirty="0" smtClean="0">
                        <a:solidFill>
                          <a:schemeClr val="tx1"/>
                        </a:solidFill>
                        <a:latin typeface="Arial Narrow" panose="020B0606020202030204" pitchFamily="34" charset="0"/>
                        <a:ea typeface="+mn-ea"/>
                        <a:cs typeface="+mn-cs"/>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xmlns="" val="3937501719"/>
                  </a:ext>
                </a:extLst>
              </a:tr>
              <a:tr h="56654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kern="1200" dirty="0" smtClean="0">
                          <a:effectLst/>
                          <a:latin typeface="Arial Narrow" panose="020B0606020202030204" pitchFamily="34"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Cuencas aportantes al río Cauca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s-ES" sz="1050" u="none" strike="noStrike" kern="1200" baseline="0" dirty="0" smtClean="0">
                          <a:effectLst/>
                          <a:latin typeface="Arial Narrow" panose="020B0606020202030204" pitchFamily="34" charset="0"/>
                        </a:rPr>
                        <a:t>Probabilidad de crecientes súbitas en las cuencas de los ríos Cañas, los Micos, Obando y sus afluentes, aportantes al río Cauca en el departamento de Valle del Cauca.</a:t>
                      </a: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74301179"/>
                  </a:ext>
                </a:extLst>
              </a:tr>
              <a:tr h="56654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San Juan</a:t>
                      </a: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b="0" u="none" strike="noStrike" kern="1200" baseline="0" dirty="0" smtClean="0">
                          <a:effectLst/>
                          <a:latin typeface="Arial Narrow" panose="020B0606020202030204" pitchFamily="34" charset="0"/>
                        </a:rPr>
                        <a:t>Probabilidad de incrementos súbitos en el río San Juan (que drena hacia el río Cauca) entre los municipios de Salgar y Pueblorrico, así como en sus afluentes. Especial atención a los niveles de las Quebradas los Monos y La Linda, a la altura del municipio de Cuidad Bolívar (Antioquia).</a:t>
                      </a:r>
                      <a:endParaRPr lang="es-ES" sz="1050" b="0" u="none" strike="noStrike" kern="1200" baseline="0" dirty="0">
                        <a:effectLst/>
                        <a:latin typeface="Arial Narrow" panose="020B0606020202030204" pitchFamily="34" charset="0"/>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97783448"/>
                  </a:ext>
                </a:extLst>
              </a:tr>
              <a:tr h="588609">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Directos Cauca entre  San Juan - Pto Valdivia</a:t>
                      </a: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b="0" u="none" strike="noStrike" kern="1200" baseline="0" dirty="0" smtClean="0">
                          <a:effectLst/>
                          <a:latin typeface="Arial Narrow" panose="020B0606020202030204" pitchFamily="34" charset="0"/>
                        </a:rPr>
                        <a:t>Alerta Roja puntual debido a la avenida torrencial dada en la quebrada Juan Ramos a la altura del municipio de </a:t>
                      </a:r>
                      <a:r>
                        <a:rPr lang="es-ES" sz="1050" b="0" u="none" strike="noStrike" kern="1200" baseline="0" dirty="0" err="1" smtClean="0">
                          <a:effectLst/>
                          <a:latin typeface="Arial Narrow" panose="020B0606020202030204" pitchFamily="34" charset="0"/>
                        </a:rPr>
                        <a:t>Ebéjico</a:t>
                      </a:r>
                      <a:r>
                        <a:rPr lang="es-ES" sz="1050" b="0" u="none" strike="noStrike" kern="1200" baseline="0" dirty="0" smtClean="0">
                          <a:effectLst/>
                          <a:latin typeface="Arial Narrow" panose="020B0606020202030204" pitchFamily="34" charset="0"/>
                        </a:rPr>
                        <a:t> (Antioquia) (12/10/2020).</a:t>
                      </a:r>
                      <a:endParaRPr lang="es-ES" sz="1050" b="0" u="none" strike="noStrike" kern="1200" baseline="0" dirty="0">
                        <a:effectLst/>
                        <a:latin typeface="Arial Narrow" panose="020B0606020202030204" pitchFamily="34" charset="0"/>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44078572"/>
                  </a:ext>
                </a:extLst>
              </a:tr>
              <a:tr h="756524">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Directos al río Cauca entre  San Juan - Pto Valdivia - Nechí</a:t>
                      </a: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648035" rtl="0" eaLnBrk="1" fontAlgn="auto" latinLnBrk="0" hangingPunct="1">
                        <a:lnSpc>
                          <a:spcPct val="100000"/>
                        </a:lnSpc>
                        <a:spcBef>
                          <a:spcPts val="0"/>
                        </a:spcBef>
                        <a:spcAft>
                          <a:spcPts val="0"/>
                        </a:spcAft>
                        <a:buClrTx/>
                        <a:buSzTx/>
                        <a:buFontTx/>
                        <a:buNone/>
                        <a:tabLst/>
                        <a:defRPr/>
                      </a:pPr>
                      <a:r>
                        <a:rPr lang="es-ES" sz="1050" b="0" u="none" strike="noStrike" kern="1200" baseline="0" dirty="0" smtClean="0">
                          <a:solidFill>
                            <a:schemeClr val="tx1"/>
                          </a:solidFill>
                          <a:effectLst/>
                          <a:latin typeface="Arial Narrow" panose="020B0606020202030204" pitchFamily="34" charset="0"/>
                          <a:ea typeface="+mn-ea"/>
                          <a:cs typeface="+mn-cs"/>
                        </a:rPr>
                        <a:t>Probabilidad de crecientes súbitas en los aportantes directos </a:t>
                      </a:r>
                      <a:r>
                        <a:rPr lang="es-CO" sz="1050" u="none" strike="noStrike" kern="1200" baseline="0" dirty="0" smtClean="0">
                          <a:solidFill>
                            <a:schemeClr val="tx1"/>
                          </a:solidFill>
                          <a:effectLst/>
                          <a:latin typeface="Arial Narrow" panose="020B0606020202030204" pitchFamily="34" charset="0"/>
                          <a:ea typeface="+mn-ea"/>
                          <a:cs typeface="+mn-cs"/>
                        </a:rPr>
                        <a:t>al río Cauca entre el río San Juan - Pto Valdivia, especialmente el río Tonusco en el municipio de Santafé de Antioquia. Similar comportamiento se prevé para </a:t>
                      </a:r>
                      <a:r>
                        <a:rPr lang="es-ES" sz="1050" b="0" u="none" strike="noStrike" kern="1200" baseline="0" dirty="0" smtClean="0">
                          <a:solidFill>
                            <a:schemeClr val="tx1"/>
                          </a:solidFill>
                          <a:effectLst/>
                          <a:latin typeface="Arial Narrow" panose="020B0606020202030204" pitchFamily="34" charset="0"/>
                          <a:ea typeface="+mn-ea"/>
                          <a:cs typeface="+mn-cs"/>
                        </a:rPr>
                        <a:t> los aportantes directos </a:t>
                      </a:r>
                      <a:r>
                        <a:rPr lang="es-CO" sz="1050" u="none" strike="noStrike" kern="1200" baseline="0" dirty="0" smtClean="0">
                          <a:solidFill>
                            <a:schemeClr val="tx1"/>
                          </a:solidFill>
                          <a:effectLst/>
                          <a:latin typeface="Arial Narrow" panose="020B0606020202030204" pitchFamily="34" charset="0"/>
                          <a:ea typeface="+mn-ea"/>
                          <a:cs typeface="+mn-cs"/>
                        </a:rPr>
                        <a:t>al río Cauca entre el río  Pto Valdivia – Nechí, especial atención en Caucasia.</a:t>
                      </a:r>
                      <a:endParaRPr lang="es-ES" sz="1050" b="0" u="none" strike="noStrike" kern="1200" baseline="0" dirty="0" smtClean="0">
                        <a:solidFill>
                          <a:schemeClr val="tx1"/>
                        </a:solidFill>
                        <a:effectLst/>
                        <a:latin typeface="Arial Narrow" panose="020B0606020202030204" pitchFamily="34" charset="0"/>
                        <a:ea typeface="+mn-ea"/>
                        <a:cs typeface="+mn-cs"/>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40788055"/>
                  </a:ext>
                </a:extLst>
              </a:tr>
              <a:tr h="55646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kern="1200" dirty="0" smtClean="0">
                          <a:effectLst/>
                          <a:latin typeface="Arial Narrow" panose="020B0606020202030204" pitchFamily="34"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Taraza-Man</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incrementos súbitos en los niveles de los ríos Tarazá, Man y sus afluentes, a la altura de los municipios de Tarazá y Cáceres (Antioquia).</a:t>
                      </a: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68777221"/>
                  </a:ext>
                </a:extLst>
              </a:tr>
              <a:tr h="55646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kern="1200" dirty="0">
                          <a:effectLst/>
                          <a:latin typeface="Arial Narrow" panose="020B0606020202030204" pitchFamily="34" charset="0"/>
                        </a:rPr>
                        <a:t>Nechí</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a:solidFill>
                            <a:schemeClr val="tx1"/>
                          </a:solidFill>
                          <a:effectLst/>
                          <a:latin typeface="Arial Narrow" panose="020B0606020202030204" pitchFamily="34" charset="0"/>
                          <a:ea typeface="+mn-ea"/>
                          <a:cs typeface="+mn-cs"/>
                        </a:rPr>
                        <a:t>Cuenca </a:t>
                      </a:r>
                      <a:r>
                        <a:rPr lang="es-CO" sz="1050" b="0" u="none" strike="noStrike" kern="1200" baseline="0" dirty="0" smtClean="0">
                          <a:solidFill>
                            <a:schemeClr val="tx1"/>
                          </a:solidFill>
                          <a:effectLst/>
                          <a:latin typeface="Arial Narrow" panose="020B0606020202030204" pitchFamily="34" charset="0"/>
                          <a:ea typeface="+mn-ea"/>
                          <a:cs typeface="+mn-cs"/>
                        </a:rPr>
                        <a:t>alta del río  Nechí</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la cuenca alta del río Nechí y sus afluentes. Especial atención en los municipios de Angostura, Anorí, Campamento y Yarumal </a:t>
                      </a:r>
                      <a:r>
                        <a:rPr lang="es-ES" sz="1050" b="0" u="none" strike="noStrike" kern="1200" baseline="0" dirty="0" smtClean="0">
                          <a:effectLst/>
                          <a:latin typeface="Arial Narrow" panose="020B0606020202030204" pitchFamily="34" charset="0"/>
                        </a:rPr>
                        <a:t>(Antioquia)</a:t>
                      </a:r>
                      <a:r>
                        <a:rPr lang="es-ES" sz="1050" u="none" strike="noStrike" kern="1200" baseline="0" dirty="0" smtClean="0">
                          <a:effectLst/>
                          <a:latin typeface="Arial Narrow" panose="020B0606020202030204" pitchFamily="34" charset="0"/>
                        </a:rPr>
                        <a:t>.</a:t>
                      </a:r>
                      <a:r>
                        <a:rPr lang="es-ES" sz="1050" b="1" u="none" strike="noStrike" kern="1200" baseline="0" dirty="0" smtClean="0">
                          <a:effectLst/>
                          <a:latin typeface="Arial Narrow" panose="020B0606020202030204" pitchFamily="34" charset="0"/>
                        </a:rPr>
                        <a:t> Nota: </a:t>
                      </a:r>
                      <a:r>
                        <a:rPr lang="es-ES" sz="1050" b="0" u="none" strike="noStrike" kern="1200" baseline="0" dirty="0" err="1" smtClean="0">
                          <a:effectLst/>
                          <a:latin typeface="Arial Narrow" panose="020B0606020202030204" pitchFamily="34" charset="0"/>
                        </a:rPr>
                        <a:t>DAPARD</a:t>
                      </a:r>
                      <a:r>
                        <a:rPr lang="es-ES" sz="1050" b="0" u="none" strike="noStrike" kern="1200" baseline="0" dirty="0" smtClean="0">
                          <a:effectLst/>
                          <a:latin typeface="Arial Narrow" panose="020B0606020202030204" pitchFamily="34" charset="0"/>
                        </a:rPr>
                        <a:t> Antioquia emite alerta preventiva por probabilidad de avenida torrencial en los municipios de Campamento y Anorí, tras el movimiento en masa en la cuenca del río San Julián en Yarumal (Antioquia). </a:t>
                      </a:r>
                      <a:endParaRPr lang="es-ES" sz="1050" u="none" strike="noStrike" kern="1200" baseline="0" dirty="0" smtClean="0">
                        <a:effectLst/>
                        <a:latin typeface="Arial Narrow" panose="020B0606020202030204" pitchFamily="34" charset="0"/>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92317940"/>
                  </a:ext>
                </a:extLst>
              </a:tr>
              <a:tr h="55646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kern="1200" dirty="0">
                          <a:effectLst/>
                          <a:latin typeface="Arial Narrow" panose="020B0606020202030204" pitchFamily="34" charset="0"/>
                        </a:rPr>
                        <a:t>Nechí</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mn-ea"/>
                          <a:cs typeface="+mn-cs"/>
                        </a:rPr>
                        <a:t>Cuenca baja </a:t>
                      </a:r>
                      <a:r>
                        <a:rPr lang="es-CO" sz="1050" b="0" u="none" strike="noStrike" kern="1200" baseline="0" dirty="0">
                          <a:solidFill>
                            <a:schemeClr val="tx1"/>
                          </a:solidFill>
                          <a:effectLst/>
                          <a:latin typeface="Arial Narrow" panose="020B0606020202030204" pitchFamily="34" charset="0"/>
                          <a:ea typeface="+mn-ea"/>
                          <a:cs typeface="+mn-cs"/>
                        </a:rPr>
                        <a:t>del río </a:t>
                      </a:r>
                      <a:r>
                        <a:rPr lang="es-CO" sz="1050" b="0" u="none" strike="noStrike" kern="1200" baseline="0" dirty="0" smtClean="0">
                          <a:solidFill>
                            <a:schemeClr val="tx1"/>
                          </a:solidFill>
                          <a:effectLst/>
                          <a:latin typeface="Arial Narrow" panose="020B0606020202030204" pitchFamily="34" charset="0"/>
                          <a:ea typeface="+mn-ea"/>
                          <a:cs typeface="+mn-cs"/>
                        </a:rPr>
                        <a:t>Nechí</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ES" sz="1050" u="none" strike="noStrike" kern="1200" baseline="0" dirty="0" smtClean="0">
                          <a:effectLst/>
                          <a:latin typeface="Arial Narrow" panose="020B0606020202030204" pitchFamily="34" charset="0"/>
                        </a:rPr>
                        <a:t>Niveles altos en la parte </a:t>
                      </a:r>
                      <a:r>
                        <a:rPr lang="es-ES" sz="1050" b="0" u="none" strike="noStrike" kern="1200" baseline="0" dirty="0" smtClean="0">
                          <a:solidFill>
                            <a:schemeClr val="tx1"/>
                          </a:solidFill>
                          <a:effectLst/>
                          <a:latin typeface="Arial Narrow" panose="020B0606020202030204" pitchFamily="34" charset="0"/>
                          <a:ea typeface="+mn-ea"/>
                          <a:cs typeface="+mn-cs"/>
                        </a:rPr>
                        <a:t>baja del río Nechí, con por encima de la cota de afectación. Se recomienda especial atención a la altura del municipio de Nechí, ante posibles afectaciones por desbordamiento e inundaciones en el bajo Nechí.</a:t>
                      </a:r>
                      <a:endParaRPr lang="es-ES" sz="1050" b="0" u="none" strike="noStrike" kern="1200" baseline="0" dirty="0">
                        <a:solidFill>
                          <a:schemeClr val="tx1"/>
                        </a:solidFill>
                        <a:effectLst/>
                        <a:latin typeface="Arial Narrow" panose="020B0606020202030204" pitchFamily="34" charset="0"/>
                        <a:ea typeface="+mn-ea"/>
                        <a:cs typeface="+mn-cs"/>
                      </a:endParaRP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34369746"/>
                  </a:ext>
                </a:extLst>
              </a:tr>
              <a:tr h="556463">
                <a:tc>
                  <a:txBody>
                    <a:bodyPr/>
                    <a:lstStyle/>
                    <a:p>
                      <a:pPr algn="ctr">
                        <a:lnSpc>
                          <a:spcPct val="107000"/>
                        </a:lnSpc>
                        <a:spcAft>
                          <a:spcPts val="0"/>
                        </a:spcAft>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lnL w="6350" cap="flat" cmpd="sng" algn="ctr">
                      <a:solidFill>
                        <a:srgbClr val="4472C4"/>
                      </a:solidFill>
                      <a:prstDash val="solid"/>
                      <a:miter lim="800000"/>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algn="ctr"/>
                      <a:r>
                        <a:rPr lang="es-CO" sz="1050" kern="1200" dirty="0" smtClean="0">
                          <a:effectLst/>
                          <a:latin typeface="Arial Narrow" panose="020B0606020202030204" pitchFamily="34" charset="0"/>
                        </a:rPr>
                        <a:t>Cauca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Porce</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lnL>
                      <a:noFill/>
                    </a:lnL>
                    <a:lnR>
                      <a:noFill/>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crecientes súbitas en el río Porce y las quebradas afluentes del Valle de Aburra, aportantes a dicho río. Especial atención a los niveles del río Medellín y sus aportantes, en los municipios de Rionegro, Caldas, Sabaneta, Itagüí, Copacabana, Bello y La Estrella. </a:t>
                      </a:r>
                    </a:p>
                  </a:txBody>
                  <a:tcPr anchor="ctr">
                    <a:lnL>
                      <a:noFill/>
                    </a:lnL>
                    <a:lnR w="6350" cap="flat" cmpd="sng" algn="ctr">
                      <a:solidFill>
                        <a:srgbClr val="4472C4"/>
                      </a:solidFill>
                      <a:prstDash val="solid"/>
                      <a:miter lim="800000"/>
                    </a:lnR>
                    <a:lnT w="6350" cap="flat" cmpd="sng" algn="ctr">
                      <a:solidFill>
                        <a:srgbClr val="4472C4"/>
                      </a:solidFill>
                      <a:prstDash val="solid"/>
                      <a:miter lim="800000"/>
                      <a:headEnd type="none" w="med" len="med"/>
                      <a:tailEnd type="none" w="med" len="med"/>
                    </a:lnT>
                    <a:lnB w="6350" cap="flat" cmpd="sng" algn="ctr">
                      <a:solidFill>
                        <a:srgbClr val="4472C4"/>
                      </a:solidFill>
                      <a:prstDash val="solid"/>
                      <a:miter lim="800000"/>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66619589"/>
                  </a:ext>
                </a:extLst>
              </a:tr>
            </a:tbl>
          </a:graphicData>
        </a:graphic>
      </p:graphicFrame>
      <p:pic>
        <p:nvPicPr>
          <p:cNvPr id="32"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2216771" y="1397078"/>
            <a:ext cx="356114" cy="363842"/>
          </a:xfrm>
          <a:prstGeom prst="rect">
            <a:avLst/>
          </a:prstGeom>
        </p:spPr>
      </p:pic>
      <p:pic>
        <p:nvPicPr>
          <p:cNvPr id="25"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1748837" y="2920926"/>
            <a:ext cx="356114" cy="363842"/>
          </a:xfrm>
          <a:prstGeom prst="rect">
            <a:avLst/>
          </a:prstGeom>
        </p:spPr>
      </p:pic>
      <p:pic>
        <p:nvPicPr>
          <p:cNvPr id="27"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6241" y="1951035"/>
            <a:ext cx="480952" cy="469853"/>
          </a:xfrm>
          <a:prstGeom prst="rect">
            <a:avLst/>
          </a:prstGeom>
        </p:spPr>
      </p:pic>
      <p:pic>
        <p:nvPicPr>
          <p:cNvPr id="29"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1922465" y="1983742"/>
            <a:ext cx="356114" cy="363842"/>
          </a:xfrm>
          <a:prstGeom prst="rect">
            <a:avLst/>
          </a:prstGeom>
        </p:spPr>
      </p:pic>
      <p:pic>
        <p:nvPicPr>
          <p:cNvPr id="30" name="Picture 1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463" y="1374734"/>
            <a:ext cx="356348" cy="349173"/>
          </a:xfrm>
          <a:prstGeom prst="rect">
            <a:avLst/>
          </a:prstGeom>
        </p:spPr>
      </p:pic>
      <p:pic>
        <p:nvPicPr>
          <p:cNvPr id="38"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2462820" y="1867755"/>
            <a:ext cx="356114" cy="363842"/>
          </a:xfrm>
          <a:prstGeom prst="rect">
            <a:avLst/>
          </a:prstGeom>
        </p:spPr>
      </p:pic>
      <p:pic>
        <p:nvPicPr>
          <p:cNvPr id="40"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871" y="5185322"/>
            <a:ext cx="472179" cy="475926"/>
          </a:xfrm>
          <a:prstGeom prst="rect">
            <a:avLst/>
          </a:prstGeom>
        </p:spPr>
      </p:pic>
      <p:pic>
        <p:nvPicPr>
          <p:cNvPr id="41"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77871" y="4539253"/>
            <a:ext cx="492582" cy="473923"/>
          </a:xfrm>
          <a:prstGeom prst="rect">
            <a:avLst/>
          </a:prstGeom>
        </p:spPr>
      </p:pic>
      <p:pic>
        <p:nvPicPr>
          <p:cNvPr id="34"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66241" y="3895251"/>
            <a:ext cx="480952" cy="469853"/>
          </a:xfrm>
          <a:prstGeom prst="rect">
            <a:avLst/>
          </a:prstGeom>
        </p:spPr>
      </p:pic>
      <p:pic>
        <p:nvPicPr>
          <p:cNvPr id="26"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89501" y="5767459"/>
            <a:ext cx="480952" cy="469853"/>
          </a:xfrm>
          <a:prstGeom prst="rect">
            <a:avLst/>
          </a:prstGeom>
        </p:spPr>
      </p:pic>
      <p:pic>
        <p:nvPicPr>
          <p:cNvPr id="28"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3484" y="3247179"/>
            <a:ext cx="480952" cy="469853"/>
          </a:xfrm>
          <a:prstGeom prst="rect">
            <a:avLst/>
          </a:prstGeom>
        </p:spPr>
      </p:pic>
      <p:pic>
        <p:nvPicPr>
          <p:cNvPr id="31"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8758" y="2555892"/>
            <a:ext cx="472179" cy="475926"/>
          </a:xfrm>
          <a:prstGeom prst="rect">
            <a:avLst/>
          </a:prstGeom>
        </p:spPr>
      </p:pic>
      <p:pic>
        <p:nvPicPr>
          <p:cNvPr id="36"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2206413" y="2988794"/>
            <a:ext cx="356114" cy="363842"/>
          </a:xfrm>
          <a:prstGeom prst="rect">
            <a:avLst/>
          </a:prstGeom>
        </p:spPr>
      </p:pic>
      <p:pic>
        <p:nvPicPr>
          <p:cNvPr id="33"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15260" y="1368584"/>
            <a:ext cx="480952" cy="469853"/>
          </a:xfrm>
          <a:prstGeom prst="rect">
            <a:avLst/>
          </a:prstGeom>
        </p:spPr>
      </p:pic>
      <p:pic>
        <p:nvPicPr>
          <p:cNvPr id="37"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1590211" y="4137165"/>
            <a:ext cx="356114" cy="363842"/>
          </a:xfrm>
          <a:prstGeom prst="rect">
            <a:avLst/>
          </a:prstGeom>
        </p:spPr>
      </p:pic>
      <p:pic>
        <p:nvPicPr>
          <p:cNvPr id="42" name="Picture 9" descr="Recurso 31.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865938" y="2522171"/>
            <a:ext cx="387537" cy="351175"/>
          </a:xfrm>
          <a:prstGeom prst="rect">
            <a:avLst/>
          </a:prstGeom>
        </p:spPr>
      </p:pic>
      <p:pic>
        <p:nvPicPr>
          <p:cNvPr id="43"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2255862" y="2377203"/>
            <a:ext cx="356114" cy="363842"/>
          </a:xfrm>
          <a:prstGeom prst="rect">
            <a:avLst/>
          </a:prstGeom>
        </p:spPr>
      </p:pic>
    </p:spTree>
    <p:extLst>
      <p:ext uri="{BB962C8B-B14F-4D97-AF65-F5344CB8AC3E}">
        <p14:creationId xmlns:p14="http://schemas.microsoft.com/office/powerpoint/2010/main" val="3112640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33678" y="1037273"/>
            <a:ext cx="4239490" cy="5486398"/>
          </a:xfrm>
          <a:prstGeom prst="rect">
            <a:avLst/>
          </a:prstGeom>
        </p:spPr>
      </p:pic>
      <p:pic>
        <p:nvPicPr>
          <p:cNvPr id="39"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4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41"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42"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3"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4"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480" y="3992993"/>
            <a:ext cx="423346" cy="349151"/>
          </a:xfrm>
          <a:prstGeom prst="rect">
            <a:avLst/>
          </a:prstGeom>
        </p:spPr>
      </p:pic>
      <p:pic>
        <p:nvPicPr>
          <p:cNvPr id="45"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6"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7"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19"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21" name="Tabla 20"/>
          <p:cNvGraphicFramePr>
            <a:graphicFrameLocks noGrp="1"/>
          </p:cNvGraphicFramePr>
          <p:nvPr>
            <p:extLst/>
          </p:nvPr>
        </p:nvGraphicFramePr>
        <p:xfrm>
          <a:off x="4399506" y="1340768"/>
          <a:ext cx="7620915" cy="4760460"/>
        </p:xfrm>
        <a:graphic>
          <a:graphicData uri="http://schemas.openxmlformats.org/drawingml/2006/table">
            <a:tbl>
              <a:tblPr firstRow="1" bandRow="1">
                <a:tableStyleId>{69012ECD-51FC-41F1-AA8D-1B2483CD663E}</a:tableStyleId>
              </a:tblPr>
              <a:tblGrid>
                <a:gridCol w="655146">
                  <a:extLst>
                    <a:ext uri="{9D8B030D-6E8A-4147-A177-3AD203B41FA5}">
                      <a16:colId xmlns:a16="http://schemas.microsoft.com/office/drawing/2014/main" xmlns="" val="3246244252"/>
                    </a:ext>
                  </a:extLst>
                </a:gridCol>
                <a:gridCol w="835490">
                  <a:extLst>
                    <a:ext uri="{9D8B030D-6E8A-4147-A177-3AD203B41FA5}">
                      <a16:colId xmlns:a16="http://schemas.microsoft.com/office/drawing/2014/main" xmlns="" val="1669096377"/>
                    </a:ext>
                  </a:extLst>
                </a:gridCol>
                <a:gridCol w="1106021">
                  <a:extLst>
                    <a:ext uri="{9D8B030D-6E8A-4147-A177-3AD203B41FA5}">
                      <a16:colId xmlns:a16="http://schemas.microsoft.com/office/drawing/2014/main" xmlns="" val="2459138479"/>
                    </a:ext>
                  </a:extLst>
                </a:gridCol>
                <a:gridCol w="5024258">
                  <a:extLst>
                    <a:ext uri="{9D8B030D-6E8A-4147-A177-3AD203B41FA5}">
                      <a16:colId xmlns:a16="http://schemas.microsoft.com/office/drawing/2014/main" xmlns="" val="3090336706"/>
                    </a:ext>
                  </a:extLst>
                </a:gridCol>
              </a:tblGrid>
              <a:tr h="49212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1458854953"/>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b="1"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kern="1200" dirty="0" smtClean="0">
                          <a:effectLst/>
                          <a:latin typeface="Arial Narrow" panose="020B0606020202030204" pitchFamily="34" charset="0"/>
                        </a:rPr>
                        <a:t>Bajo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alta del río San Jorge</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b="0" u="none" strike="noStrike" kern="1200" baseline="0" dirty="0" smtClean="0">
                          <a:solidFill>
                            <a:schemeClr val="tx1"/>
                          </a:solidFill>
                          <a:effectLst/>
                          <a:latin typeface="Arial Narrow" panose="020B0606020202030204" pitchFamily="34" charset="0"/>
                          <a:ea typeface="+mn-ea"/>
                          <a:cs typeface="+mn-cs"/>
                        </a:rPr>
                        <a:t>Probabilidad de crecientes súbitas en la parte alta del río San Jorge y sus afluentes. Se recomienda especial atención en los municipios de Puerto Libertador, Montelíbano (Córdoba).</a:t>
                      </a:r>
                    </a:p>
                  </a:txBody>
                  <a:tcPr anchor="ctr"/>
                </a:tc>
                <a:extLst>
                  <a:ext uri="{0D108BD9-81ED-4DB2-BD59-A6C34878D82A}">
                    <a16:rowId xmlns:a16="http://schemas.microsoft.com/office/drawing/2014/main" xmlns="" val="2852666941"/>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b="1"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r>
                        <a:rPr lang="es-CO" sz="1050" kern="1200" dirty="0" smtClean="0">
                          <a:effectLst/>
                          <a:latin typeface="Arial Narrow" panose="020B0606020202030204" pitchFamily="34" charset="0"/>
                        </a:rPr>
                        <a:t>Bajo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Bajo San Jorge – La Mojana</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457200" rtl="0" eaLnBrk="1" fontAlgn="auto" latinLnBrk="0" hangingPunct="1">
                        <a:lnSpc>
                          <a:spcPct val="100000"/>
                        </a:lnSpc>
                        <a:spcBef>
                          <a:spcPts val="0"/>
                        </a:spcBef>
                        <a:spcAft>
                          <a:spcPts val="100"/>
                        </a:spcAft>
                        <a:buClrTx/>
                        <a:buSzPct val="75000"/>
                        <a:buFont typeface="Arial" panose="020B0604020202020204" pitchFamily="34" charset="0"/>
                        <a:buNone/>
                        <a:tabLst/>
                        <a:defRPr/>
                      </a:pPr>
                      <a:r>
                        <a:rPr lang="es-ES" sz="1050" b="0" u="none" strike="noStrike" kern="1200" baseline="0" dirty="0" smtClean="0">
                          <a:effectLst/>
                          <a:latin typeface="Arial Narrow" panose="020B0606020202030204" pitchFamily="34" charset="0"/>
                        </a:rPr>
                        <a:t>Niveles altos del río San Jorge con valores que superan la cota de afectación a la altura de los  municipios de Ayapel (Córdoba) y Caimito (Sucre) y . </a:t>
                      </a:r>
                      <a:r>
                        <a:rPr lang="es-ES" sz="1050" b="1" u="none" strike="noStrike" kern="1200" baseline="0" dirty="0" smtClean="0">
                          <a:effectLst/>
                          <a:latin typeface="Arial Narrow" panose="020B0606020202030204" pitchFamily="34" charset="0"/>
                        </a:rPr>
                        <a:t>Nota</a:t>
                      </a:r>
                      <a:r>
                        <a:rPr lang="es-ES" sz="1050" b="0" u="none" strike="noStrike" kern="1200" baseline="0" dirty="0" smtClean="0">
                          <a:effectLst/>
                          <a:latin typeface="Arial Narrow" panose="020B0606020202030204" pitchFamily="34" charset="0"/>
                        </a:rPr>
                        <a:t>:</a:t>
                      </a:r>
                      <a:r>
                        <a:rPr lang="es-ES" sz="1050" u="none" strike="noStrike" kern="1200" baseline="0" dirty="0" smtClean="0">
                          <a:effectLst/>
                          <a:latin typeface="Arial Narrow" panose="020B0606020202030204" pitchFamily="34" charset="0"/>
                        </a:rPr>
                        <a:t> La UNGRD informa sobre inundaciones por desbordamiento del río San Jorge en algunos puntos e incremento de los niveles las ciénagas aledañas, dejando una vivienda y cultivos afectados en la vereda del municipio de Caimito (30-09.2020).</a:t>
                      </a:r>
                    </a:p>
                    <a:p>
                      <a:pPr marL="0" marR="0" lvl="0" indent="0" algn="just" defTabSz="457200" rtl="0" eaLnBrk="1" fontAlgn="auto" latinLnBrk="0" hangingPunct="1">
                        <a:lnSpc>
                          <a:spcPct val="100000"/>
                        </a:lnSpc>
                        <a:spcBef>
                          <a:spcPts val="0"/>
                        </a:spcBef>
                        <a:spcAft>
                          <a:spcPts val="100"/>
                        </a:spcAft>
                        <a:buClrTx/>
                        <a:buSzPct val="75000"/>
                        <a:buFont typeface="Arial" panose="020B0604020202020204" pitchFamily="34" charset="0"/>
                        <a:buNone/>
                        <a:tabLst/>
                        <a:defRPr/>
                      </a:pPr>
                      <a:endParaRPr lang="es-ES" sz="1050" b="0" u="none" strike="noStrike" kern="1200" baseline="0" dirty="0" smtClean="0">
                        <a:effectLst/>
                        <a:latin typeface="Arial Narrow" panose="020B0606020202030204" pitchFamily="34" charset="0"/>
                      </a:endParaRPr>
                    </a:p>
                    <a:p>
                      <a:pPr marL="0" marR="0" lvl="0" indent="0" algn="just" defTabSz="457200" rtl="0" eaLnBrk="1" fontAlgn="auto" latinLnBrk="0" hangingPunct="1">
                        <a:lnSpc>
                          <a:spcPct val="100000"/>
                        </a:lnSpc>
                        <a:spcBef>
                          <a:spcPts val="0"/>
                        </a:spcBef>
                        <a:spcAft>
                          <a:spcPts val="100"/>
                        </a:spcAft>
                        <a:buClrTx/>
                        <a:buSzPct val="75000"/>
                        <a:buFont typeface="Arial" panose="020B0604020202020204" pitchFamily="34" charset="0"/>
                        <a:buNone/>
                        <a:tabLst/>
                        <a:defRPr/>
                      </a:pPr>
                      <a:r>
                        <a:rPr lang="es-ES" sz="1050" b="0" u="none" strike="noStrike" kern="1200" baseline="0" dirty="0" smtClean="0">
                          <a:effectLst/>
                          <a:latin typeface="Arial Narrow" panose="020B0606020202030204" pitchFamily="34" charset="0"/>
                        </a:rPr>
                        <a:t>Inundaciones a altura del municipio de San Pedro, Galeras y San Luis de Sincé (Sucre). </a:t>
                      </a:r>
                      <a:r>
                        <a:rPr lang="es-ES" sz="1050" b="1" u="none" strike="noStrike" kern="1200" baseline="0" dirty="0" smtClean="0">
                          <a:effectLst/>
                          <a:latin typeface="Arial Narrow" panose="020B0606020202030204" pitchFamily="34" charset="0"/>
                        </a:rPr>
                        <a:t>Nota</a:t>
                      </a:r>
                      <a:r>
                        <a:rPr lang="es-ES" sz="1050" b="0" u="none" strike="noStrike" kern="1200" baseline="0" dirty="0" smtClean="0">
                          <a:effectLst/>
                          <a:latin typeface="Arial Narrow" panose="020B0606020202030204" pitchFamily="34" charset="0"/>
                        </a:rPr>
                        <a:t>:</a:t>
                      </a:r>
                      <a:r>
                        <a:rPr lang="es-ES" sz="1050" u="none" strike="noStrike" kern="1200" baseline="0" dirty="0" smtClean="0">
                          <a:effectLst/>
                          <a:latin typeface="Arial Narrow" panose="020B0606020202030204" pitchFamily="34" charset="0"/>
                        </a:rPr>
                        <a:t> La UNGRD informa sobre inundaciones por desbordamiento del arroyo Charco Viejo, dejando 20 viviendas afectados en el municipio de San Pedro (30-09.2020). </a:t>
                      </a:r>
                      <a:r>
                        <a:rPr lang="es-ES" sz="1050" b="1" u="none" strike="noStrike" kern="1200" baseline="0" dirty="0" smtClean="0">
                          <a:effectLst/>
                          <a:latin typeface="Arial Narrow" panose="020B0606020202030204" pitchFamily="34" charset="0"/>
                        </a:rPr>
                        <a:t>Nota</a:t>
                      </a:r>
                      <a:r>
                        <a:rPr lang="es-ES" sz="1050" b="0" u="none" strike="noStrike" kern="1200" baseline="0" dirty="0" smtClean="0">
                          <a:effectLst/>
                          <a:latin typeface="Arial Narrow" panose="020B0606020202030204" pitchFamily="34" charset="0"/>
                        </a:rPr>
                        <a:t>:</a:t>
                      </a:r>
                      <a:r>
                        <a:rPr lang="es-ES" sz="1050" u="none" strike="noStrike" kern="1200" baseline="0" dirty="0" smtClean="0">
                          <a:effectLst/>
                          <a:latin typeface="Arial Narrow" panose="020B0606020202030204" pitchFamily="34" charset="0"/>
                        </a:rPr>
                        <a:t> La UNGRD informa sobre inundaciones por fuertes lluvias, dejando 12 viviendas afectados en el municipio de Galeras (30-09.2020). </a:t>
                      </a:r>
                      <a:r>
                        <a:rPr lang="es-ES" sz="1050" b="1" u="none" strike="noStrike" kern="1200" baseline="0" dirty="0" smtClean="0">
                          <a:effectLst/>
                          <a:latin typeface="Arial Narrow" panose="020B0606020202030204" pitchFamily="34" charset="0"/>
                        </a:rPr>
                        <a:t>Nota</a:t>
                      </a:r>
                      <a:r>
                        <a:rPr lang="es-ES" sz="1050" b="0" u="none" strike="noStrike" kern="1200" baseline="0" dirty="0" smtClean="0">
                          <a:effectLst/>
                          <a:latin typeface="Arial Narrow" panose="020B0606020202030204" pitchFamily="34" charset="0"/>
                        </a:rPr>
                        <a:t>:</a:t>
                      </a:r>
                      <a:r>
                        <a:rPr lang="es-ES" sz="1050" u="none" strike="noStrike" kern="1200" baseline="0" dirty="0" smtClean="0">
                          <a:effectLst/>
                          <a:latin typeface="Arial Narrow" panose="020B0606020202030204" pitchFamily="34" charset="0"/>
                        </a:rPr>
                        <a:t> La UNGRD informa sobre inundaciones por desbordamiento del arroyo Bodega y Chupundum, dejando 27 viviendas afectados en el municipio de San Pedro (30-09.2020).</a:t>
                      </a:r>
                      <a:r>
                        <a:rPr lang="es-ES" sz="1050" b="1" u="none" strike="noStrike" kern="1200" baseline="0" dirty="0" smtClean="0">
                          <a:effectLst/>
                          <a:latin typeface="Arial Narrow" panose="020B0606020202030204" pitchFamily="34" charset="0"/>
                        </a:rPr>
                        <a:t> Nota:</a:t>
                      </a:r>
                      <a:r>
                        <a:rPr lang="es-ES" sz="1050" u="none" strike="noStrike" kern="1200" baseline="0" dirty="0" smtClean="0">
                          <a:effectLst/>
                          <a:latin typeface="Arial Narrow" panose="020B0606020202030204" pitchFamily="34" charset="0"/>
                        </a:rPr>
                        <a:t> Inundaciones en los Barrios </a:t>
                      </a:r>
                      <a:r>
                        <a:rPr lang="es-ES" sz="1050" u="none" strike="noStrike" kern="1200" baseline="0" dirty="0" err="1" smtClean="0">
                          <a:effectLst/>
                          <a:latin typeface="Arial Narrow" panose="020B0606020202030204" pitchFamily="34" charset="0"/>
                        </a:rPr>
                        <a:t>Pelinkú</a:t>
                      </a:r>
                      <a:r>
                        <a:rPr lang="es-ES" sz="1050" u="none" strike="noStrike" kern="1200" baseline="0" dirty="0" smtClean="0">
                          <a:effectLst/>
                          <a:latin typeface="Arial Narrow" panose="020B0606020202030204" pitchFamily="34" charset="0"/>
                        </a:rPr>
                        <a:t>, Arroyito, Pueblito Español, San Carlos del municipio Galeras (16-09-2020). </a:t>
                      </a:r>
                      <a:r>
                        <a:rPr lang="es-ES" sz="1050" b="1" u="none" strike="noStrike" kern="1200" baseline="0" dirty="0" smtClean="0">
                          <a:effectLst/>
                          <a:latin typeface="Arial Narrow" panose="020B0606020202030204" pitchFamily="34" charset="0"/>
                        </a:rPr>
                        <a:t>Nota: </a:t>
                      </a:r>
                      <a:r>
                        <a:rPr lang="es-ES" sz="1050" u="none" strike="noStrike" kern="1200" baseline="0" dirty="0" smtClean="0">
                          <a:effectLst/>
                          <a:latin typeface="Arial Narrow" panose="020B0606020202030204" pitchFamily="34" charset="0"/>
                        </a:rPr>
                        <a:t>Inundaciones en sectores del Pueblito Español, San Judas, Calle Cauca, </a:t>
                      </a:r>
                      <a:r>
                        <a:rPr lang="es-ES" sz="1050" u="none" strike="noStrike" kern="1200" baseline="0" dirty="0" err="1" smtClean="0">
                          <a:effectLst/>
                          <a:latin typeface="Arial Narrow" panose="020B0606020202030204" pitchFamily="34" charset="0"/>
                        </a:rPr>
                        <a:t>Pelinkú</a:t>
                      </a:r>
                      <a:r>
                        <a:rPr lang="es-ES" sz="1050" u="none" strike="noStrike" kern="1200" baseline="0" dirty="0" smtClean="0">
                          <a:effectLst/>
                          <a:latin typeface="Arial Narrow" panose="020B0606020202030204" pitchFamily="34" charset="0"/>
                        </a:rPr>
                        <a:t> del municipio Galeras (30-09-2020).</a:t>
                      </a:r>
                    </a:p>
                  </a:txBody>
                  <a:tcPr anchor="ctr"/>
                </a:tc>
                <a:extLst>
                  <a:ext uri="{0D108BD9-81ED-4DB2-BD59-A6C34878D82A}">
                    <a16:rowId xmlns:a16="http://schemas.microsoft.com/office/drawing/2014/main" xmlns="" val="4151997982"/>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u="none" strike="noStrike" kern="1200" baseline="0" dirty="0" smtClean="0">
                          <a:solidFill>
                            <a:schemeClr val="tx1"/>
                          </a:solidFill>
                          <a:effectLst/>
                          <a:latin typeface="Arial Narrow" panose="020B0606020202030204" pitchFamily="34" charset="0"/>
                          <a:ea typeface="+mn-ea"/>
                          <a:cs typeface="+mn-cs"/>
                        </a:rPr>
                        <a:t>Bajo Magdalena</a:t>
                      </a: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Directos Bajo Cauca – Magdalena. Ciénaga La Raya entre río Nechí y Brazo de Loba</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b="0" u="none" strike="noStrike" kern="1200" baseline="0" dirty="0" smtClean="0">
                          <a:solidFill>
                            <a:schemeClr val="tx1"/>
                          </a:solidFill>
                          <a:effectLst/>
                          <a:latin typeface="Arial Narrow" panose="020B0606020202030204" pitchFamily="34" charset="0"/>
                          <a:ea typeface="+mn-ea"/>
                          <a:cs typeface="+mn-cs"/>
                        </a:rPr>
                        <a:t>Niveles altos en el río Cauca entre los municipios de Nechí y Guaranda. Especial atención en los municipios de San Jacinto de Cauca, Montecristo y en las poblaciones de Puerto Guamo, Villa Uribe y Puerto Regencia. </a:t>
                      </a:r>
                      <a:endParaRPr lang="es-ES" sz="1050" b="0" u="none" strike="noStrik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4051750623"/>
                  </a:ext>
                </a:extLst>
              </a:tr>
            </a:tbl>
          </a:graphicData>
        </a:graphic>
      </p:graphicFrame>
      <p:pic>
        <p:nvPicPr>
          <p:cNvPr id="1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36636" y="1164962"/>
            <a:ext cx="356114" cy="363842"/>
          </a:xfrm>
          <a:prstGeom prst="rect">
            <a:avLst/>
          </a:prstGeom>
        </p:spPr>
      </p:pic>
      <p:pic>
        <p:nvPicPr>
          <p:cNvPr id="17" name="Imagen 16"/>
          <p:cNvPicPr>
            <a:picLocks noChangeAspect="1"/>
          </p:cNvPicPr>
          <p:nvPr/>
        </p:nvPicPr>
        <p:blipFill>
          <a:blip r:embed="rId16" cstate="print"/>
          <a:stretch>
            <a:fillRect/>
          </a:stretch>
        </p:blipFill>
        <p:spPr>
          <a:xfrm>
            <a:off x="-650376" y="6936096"/>
            <a:ext cx="504377" cy="534826"/>
          </a:xfrm>
          <a:prstGeom prst="rect">
            <a:avLst/>
          </a:prstGeom>
        </p:spPr>
      </p:pic>
      <p:pic>
        <p:nvPicPr>
          <p:cNvPr id="37"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7600" y="4641996"/>
            <a:ext cx="356348" cy="349173"/>
          </a:xfrm>
          <a:prstGeom prst="rect">
            <a:avLst/>
          </a:prstGeom>
        </p:spPr>
      </p:pic>
      <p:pic>
        <p:nvPicPr>
          <p:cNvPr id="38"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3492" y="4620463"/>
            <a:ext cx="356348" cy="349173"/>
          </a:xfrm>
          <a:prstGeom prst="rect">
            <a:avLst/>
          </a:prstGeom>
        </p:spPr>
      </p:pic>
      <p:pic>
        <p:nvPicPr>
          <p:cNvPr id="34"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25398" y="4218825"/>
            <a:ext cx="356348" cy="349173"/>
          </a:xfrm>
          <a:prstGeom prst="rect">
            <a:avLst/>
          </a:prstGeom>
        </p:spPr>
      </p:pic>
      <p:pic>
        <p:nvPicPr>
          <p:cNvPr id="52"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8856" y="3250420"/>
            <a:ext cx="356348" cy="349173"/>
          </a:xfrm>
          <a:prstGeom prst="rect">
            <a:avLst/>
          </a:prstGeom>
        </p:spPr>
      </p:pic>
      <p:pic>
        <p:nvPicPr>
          <p:cNvPr id="36"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97731" y="3818417"/>
            <a:ext cx="423346" cy="349151"/>
          </a:xfrm>
          <a:prstGeom prst="rect">
            <a:avLst/>
          </a:prstGeom>
        </p:spPr>
      </p:pic>
      <p:pic>
        <p:nvPicPr>
          <p:cNvPr id="48"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97731" y="3354052"/>
            <a:ext cx="423346" cy="349151"/>
          </a:xfrm>
          <a:prstGeom prst="rect">
            <a:avLst/>
          </a:prstGeom>
        </p:spPr>
      </p:pic>
      <p:pic>
        <p:nvPicPr>
          <p:cNvPr id="51"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6732" y="3483035"/>
            <a:ext cx="472179" cy="475926"/>
          </a:xfrm>
          <a:prstGeom prst="rect">
            <a:avLst/>
          </a:prstGeom>
        </p:spPr>
      </p:pic>
      <p:pic>
        <p:nvPicPr>
          <p:cNvPr id="27"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479376" y="5117891"/>
            <a:ext cx="356114" cy="363842"/>
          </a:xfrm>
          <a:prstGeom prst="rect">
            <a:avLst/>
          </a:prstGeom>
        </p:spPr>
      </p:pic>
      <p:pic>
        <p:nvPicPr>
          <p:cNvPr id="26"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61002" y="5257330"/>
            <a:ext cx="472179" cy="475926"/>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2346" y="1931135"/>
            <a:ext cx="480952" cy="469853"/>
          </a:xfrm>
          <a:prstGeom prst="rect">
            <a:avLst/>
          </a:prstGeom>
        </p:spPr>
      </p:pic>
    </p:spTree>
    <p:extLst>
      <p:ext uri="{BB962C8B-B14F-4D97-AF65-F5344CB8AC3E}">
        <p14:creationId xmlns:p14="http://schemas.microsoft.com/office/powerpoint/2010/main" val="34132708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33678" y="1037273"/>
            <a:ext cx="4239490" cy="5486398"/>
          </a:xfrm>
          <a:prstGeom prst="rect">
            <a:avLst/>
          </a:prstGeom>
        </p:spPr>
      </p:pic>
      <p:pic>
        <p:nvPicPr>
          <p:cNvPr id="39"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4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41"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42"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3"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4"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480" y="3992993"/>
            <a:ext cx="423346" cy="349151"/>
          </a:xfrm>
          <a:prstGeom prst="rect">
            <a:avLst/>
          </a:prstGeom>
        </p:spPr>
      </p:pic>
      <p:pic>
        <p:nvPicPr>
          <p:cNvPr id="45"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6"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7"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19"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21" name="Tabla 20"/>
          <p:cNvGraphicFramePr>
            <a:graphicFrameLocks noGrp="1"/>
          </p:cNvGraphicFramePr>
          <p:nvPr>
            <p:extLst/>
          </p:nvPr>
        </p:nvGraphicFramePr>
        <p:xfrm>
          <a:off x="4380630" y="2232288"/>
          <a:ext cx="7620915" cy="2852896"/>
        </p:xfrm>
        <a:graphic>
          <a:graphicData uri="http://schemas.openxmlformats.org/drawingml/2006/table">
            <a:tbl>
              <a:tblPr firstRow="1" bandRow="1">
                <a:tableStyleId>{69012ECD-51FC-41F1-AA8D-1B2483CD663E}</a:tableStyleId>
              </a:tblPr>
              <a:tblGrid>
                <a:gridCol w="655146">
                  <a:extLst>
                    <a:ext uri="{9D8B030D-6E8A-4147-A177-3AD203B41FA5}">
                      <a16:colId xmlns:a16="http://schemas.microsoft.com/office/drawing/2014/main" xmlns="" val="3246244252"/>
                    </a:ext>
                  </a:extLst>
                </a:gridCol>
                <a:gridCol w="835490">
                  <a:extLst>
                    <a:ext uri="{9D8B030D-6E8A-4147-A177-3AD203B41FA5}">
                      <a16:colId xmlns:a16="http://schemas.microsoft.com/office/drawing/2014/main" xmlns="" val="1669096377"/>
                    </a:ext>
                  </a:extLst>
                </a:gridCol>
                <a:gridCol w="1106021">
                  <a:extLst>
                    <a:ext uri="{9D8B030D-6E8A-4147-A177-3AD203B41FA5}">
                      <a16:colId xmlns:a16="http://schemas.microsoft.com/office/drawing/2014/main" xmlns="" val="2459138479"/>
                    </a:ext>
                  </a:extLst>
                </a:gridCol>
                <a:gridCol w="5024258">
                  <a:extLst>
                    <a:ext uri="{9D8B030D-6E8A-4147-A177-3AD203B41FA5}">
                      <a16:colId xmlns:a16="http://schemas.microsoft.com/office/drawing/2014/main" xmlns="" val="3090336706"/>
                    </a:ext>
                  </a:extLst>
                </a:gridCol>
              </a:tblGrid>
              <a:tr h="49212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1458854953"/>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kern="1200" dirty="0" smtClean="0">
                          <a:effectLst/>
                          <a:latin typeface="Arial Narrow" panose="020B0606020202030204" pitchFamily="34" charset="0"/>
                        </a:rPr>
                        <a:t>Cesar</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a:t>
                      </a:r>
                      <a:r>
                        <a:rPr lang="es-CO" sz="1050" u="none" strike="noStrike" kern="1200" baseline="0" dirty="0" smtClean="0">
                          <a:effectLst/>
                          <a:latin typeface="Arial Narrow" panose="020B0606020202030204" pitchFamily="34" charset="0"/>
                        </a:rPr>
                        <a:t>alta </a:t>
                      </a:r>
                      <a:r>
                        <a:rPr lang="es-CO" sz="1050" u="none" strike="noStrike" kern="1200" baseline="0" dirty="0">
                          <a:effectLst/>
                          <a:latin typeface="Arial Narrow" panose="020B0606020202030204" pitchFamily="34" charset="0"/>
                        </a:rPr>
                        <a:t>del río Cesar</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incrementos súbitos en los niveles de la parte alta del río Cesar y sus afluentes. Se recomienda especial atención en el río Guatapurí, a la altura del municipio del corregimiento de Chemesquemena (Valledupar-Cesar). </a:t>
                      </a:r>
                    </a:p>
                  </a:txBody>
                  <a:tcPr anchor="ctr"/>
                </a:tc>
                <a:extLst>
                  <a:ext uri="{0D108BD9-81ED-4DB2-BD59-A6C34878D82A}">
                    <a16:rowId xmlns:a16="http://schemas.microsoft.com/office/drawing/2014/main" xmlns="" val="2783741280"/>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Cesar</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del río Ariguaní </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a:effectLst/>
                          <a:latin typeface="Arial Narrow" panose="020B0606020202030204" pitchFamily="34" charset="0"/>
                        </a:rPr>
                        <a:t>Probabilidad de incrementos súbitos río Ariguaní y sus afluentes. Especial atención en los municipios de Pueblo Bello, El Copey y Ariguaní.</a:t>
                      </a:r>
                    </a:p>
                  </a:txBody>
                  <a:tcPr anchor="ctr"/>
                </a:tc>
                <a:extLst>
                  <a:ext uri="{0D108BD9-81ED-4DB2-BD59-A6C34878D82A}">
                    <a16:rowId xmlns:a16="http://schemas.microsoft.com/office/drawing/2014/main" xmlns="" val="2865207305"/>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r>
                        <a:rPr lang="es-CO" sz="1050" kern="1200" dirty="0" smtClean="0">
                          <a:effectLst/>
                          <a:latin typeface="Arial Narrow" panose="020B0606020202030204" pitchFamily="34" charset="0"/>
                        </a:rPr>
                        <a:t>Cesar</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a:t>
                      </a:r>
                      <a:r>
                        <a:rPr lang="es-CO" sz="1050" u="none" strike="noStrike" kern="1200" baseline="0" dirty="0" smtClean="0">
                          <a:effectLst/>
                          <a:latin typeface="Arial Narrow" panose="020B0606020202030204" pitchFamily="34" charset="0"/>
                        </a:rPr>
                        <a:t>media del </a:t>
                      </a:r>
                      <a:r>
                        <a:rPr lang="es-CO" sz="1050" u="none" strike="noStrike" kern="1200" baseline="0" dirty="0">
                          <a:effectLst/>
                          <a:latin typeface="Arial Narrow" panose="020B0606020202030204" pitchFamily="34" charset="0"/>
                        </a:rPr>
                        <a:t>río Cesar</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creciente súbita en la parte media del río Cesar y sus aportantes. Especial atención en los municipios de Valledupar y Agustín Codazzi.</a:t>
                      </a:r>
                    </a:p>
                  </a:txBody>
                  <a:tcPr anchor="ctr"/>
                </a:tc>
                <a:extLst>
                  <a:ext uri="{0D108BD9-81ED-4DB2-BD59-A6C34878D82A}">
                    <a16:rowId xmlns:a16="http://schemas.microsoft.com/office/drawing/2014/main" xmlns="" val="2060752887"/>
                  </a:ext>
                </a:extLst>
              </a:tr>
              <a:tr h="576064">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algn="ctr">
                        <a:lnSpc>
                          <a:spcPct val="107000"/>
                        </a:lnSpc>
                        <a:spcAft>
                          <a:spcPts val="0"/>
                        </a:spcAft>
                      </a:pPr>
                      <a:r>
                        <a:rPr lang="es-CO" sz="1050" kern="1200" dirty="0" smtClean="0">
                          <a:effectLst/>
                          <a:latin typeface="Arial Narrow" panose="020B0606020202030204" pitchFamily="34" charset="0"/>
                        </a:rPr>
                        <a:t>Cesar</a:t>
                      </a: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a:t>
                      </a:r>
                      <a:r>
                        <a:rPr lang="es-CO" sz="1050" u="none" strike="noStrike" kern="1200" baseline="0" dirty="0" smtClean="0">
                          <a:effectLst/>
                          <a:latin typeface="Arial Narrow" panose="020B0606020202030204" pitchFamily="34" charset="0"/>
                        </a:rPr>
                        <a:t>baja </a:t>
                      </a:r>
                      <a:r>
                        <a:rPr lang="es-CO" sz="1050" u="none" strike="noStrike" kern="1200" baseline="0" dirty="0">
                          <a:effectLst/>
                          <a:latin typeface="Arial Narrow" panose="020B0606020202030204" pitchFamily="34" charset="0"/>
                        </a:rPr>
                        <a:t>del río Cesar</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effectLst/>
                          <a:latin typeface="Arial Narrow" panose="020B0606020202030204" pitchFamily="34" charset="0"/>
                        </a:rPr>
                        <a:t>Probabilidad de incrementos súbitos en los niveles del río Cesar y sus afluentes en la cuenca baja, se recomienda especial atención en los municipios de La Jagua de Ibirico, Chiriguaná, Curumaní y Chimichagua.</a:t>
                      </a:r>
                    </a:p>
                  </a:txBody>
                  <a:tcPr anchor="ctr"/>
                </a:tc>
                <a:extLst>
                  <a:ext uri="{0D108BD9-81ED-4DB2-BD59-A6C34878D82A}">
                    <a16:rowId xmlns:a16="http://schemas.microsoft.com/office/drawing/2014/main" xmlns="" val="3930803740"/>
                  </a:ext>
                </a:extLst>
              </a:tr>
            </a:tbl>
          </a:graphicData>
        </a:graphic>
      </p:graphicFrame>
      <p:pic>
        <p:nvPicPr>
          <p:cNvPr id="1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36636" y="1164962"/>
            <a:ext cx="356114" cy="363842"/>
          </a:xfrm>
          <a:prstGeom prst="rect">
            <a:avLst/>
          </a:prstGeom>
        </p:spPr>
      </p:pic>
      <p:pic>
        <p:nvPicPr>
          <p:cNvPr id="17" name="Imagen 16"/>
          <p:cNvPicPr>
            <a:picLocks noChangeAspect="1"/>
          </p:cNvPicPr>
          <p:nvPr/>
        </p:nvPicPr>
        <p:blipFill>
          <a:blip r:embed="rId16" cstate="print"/>
          <a:stretch>
            <a:fillRect/>
          </a:stretch>
        </p:blipFill>
        <p:spPr>
          <a:xfrm>
            <a:off x="-650376" y="6936096"/>
            <a:ext cx="504377" cy="534826"/>
          </a:xfrm>
          <a:prstGeom prst="rect">
            <a:avLst/>
          </a:prstGeom>
        </p:spPr>
      </p:pic>
      <p:pic>
        <p:nvPicPr>
          <p:cNvPr id="25"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3287688" y="1899528"/>
            <a:ext cx="356114" cy="363842"/>
          </a:xfrm>
          <a:prstGeom prst="rect">
            <a:avLst/>
          </a:prstGeom>
        </p:spPr>
      </p:pic>
      <p:pic>
        <p:nvPicPr>
          <p:cNvPr id="3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3186741" y="2607106"/>
            <a:ext cx="356114" cy="363842"/>
          </a:xfrm>
          <a:prstGeom prst="rect">
            <a:avLst/>
          </a:prstGeom>
        </p:spPr>
      </p:pic>
      <p:pic>
        <p:nvPicPr>
          <p:cNvPr id="3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931574" y="3533180"/>
            <a:ext cx="356114" cy="363842"/>
          </a:xfrm>
          <a:prstGeom prst="rect">
            <a:avLst/>
          </a:prstGeom>
        </p:spPr>
      </p:pic>
      <p:pic>
        <p:nvPicPr>
          <p:cNvPr id="3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523032" y="2674813"/>
            <a:ext cx="356114" cy="363842"/>
          </a:xfrm>
          <a:prstGeom prst="rect">
            <a:avLst/>
          </a:prstGeom>
        </p:spPr>
      </p:pic>
      <p:pic>
        <p:nvPicPr>
          <p:cNvPr id="4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368" y="4581128"/>
            <a:ext cx="480952" cy="469853"/>
          </a:xfrm>
          <a:prstGeom prst="rect">
            <a:avLst/>
          </a:prstGeom>
        </p:spPr>
      </p:pic>
      <p:pic>
        <p:nvPicPr>
          <p:cNvPr id="27"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368" y="2815131"/>
            <a:ext cx="480952" cy="469853"/>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368" y="4005064"/>
            <a:ext cx="480952" cy="469853"/>
          </a:xfrm>
          <a:prstGeom prst="rect">
            <a:avLst/>
          </a:prstGeom>
        </p:spPr>
      </p:pic>
      <p:pic>
        <p:nvPicPr>
          <p:cNvPr id="2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7368" y="3391195"/>
            <a:ext cx="480952" cy="469853"/>
          </a:xfrm>
          <a:prstGeom prst="rect">
            <a:avLst/>
          </a:prstGeom>
        </p:spPr>
      </p:pic>
    </p:spTree>
    <p:extLst>
      <p:ext uri="{BB962C8B-B14F-4D97-AF65-F5344CB8AC3E}">
        <p14:creationId xmlns:p14="http://schemas.microsoft.com/office/powerpoint/2010/main" val="29423256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33678" y="1037273"/>
            <a:ext cx="4239490" cy="5486398"/>
          </a:xfrm>
          <a:prstGeom prst="rect">
            <a:avLst/>
          </a:prstGeom>
        </p:spPr>
      </p:pic>
      <p:pic>
        <p:nvPicPr>
          <p:cNvPr id="39"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4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pic>
        <p:nvPicPr>
          <p:cNvPr id="41"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42" name="Pictur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3" name="Picture 1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4"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7480" y="3992993"/>
            <a:ext cx="423346" cy="349151"/>
          </a:xfrm>
          <a:prstGeom prst="rect">
            <a:avLst/>
          </a:prstGeom>
        </p:spPr>
      </p:pic>
      <p:pic>
        <p:nvPicPr>
          <p:cNvPr id="45" name="Picture 8" descr="Recurso 32.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6" name="Picture 52"/>
          <p:cNvPicPr>
            <a:picLocks noChangeAspect="1"/>
          </p:cNvPicPr>
          <p:nvPr/>
        </p:nvPicPr>
        <p:blipFill rotWithShape="1">
          <a:blip r:embed="rId12"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7" name="Picture 9" descr="Recurso 31.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19" name="Picture 3" descr="Recurso 39.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graphicFrame>
        <p:nvGraphicFramePr>
          <p:cNvPr id="21" name="Tabla 20"/>
          <p:cNvGraphicFramePr>
            <a:graphicFrameLocks noGrp="1"/>
          </p:cNvGraphicFramePr>
          <p:nvPr>
            <p:extLst/>
          </p:nvPr>
        </p:nvGraphicFramePr>
        <p:xfrm>
          <a:off x="4302742" y="1660772"/>
          <a:ext cx="7815600" cy="4000476"/>
        </p:xfrm>
        <a:graphic>
          <a:graphicData uri="http://schemas.openxmlformats.org/drawingml/2006/table">
            <a:tbl>
              <a:tblPr firstRow="1" bandRow="1">
                <a:tableStyleId>{69012ECD-51FC-41F1-AA8D-1B2483CD663E}</a:tableStyleId>
              </a:tblPr>
              <a:tblGrid>
                <a:gridCol w="714257">
                  <a:extLst>
                    <a:ext uri="{9D8B030D-6E8A-4147-A177-3AD203B41FA5}">
                      <a16:colId xmlns:a16="http://schemas.microsoft.com/office/drawing/2014/main" xmlns="" val="3246244252"/>
                    </a:ext>
                  </a:extLst>
                </a:gridCol>
                <a:gridCol w="910873">
                  <a:extLst>
                    <a:ext uri="{9D8B030D-6E8A-4147-A177-3AD203B41FA5}">
                      <a16:colId xmlns:a16="http://schemas.microsoft.com/office/drawing/2014/main" xmlns="" val="1669096377"/>
                    </a:ext>
                  </a:extLst>
                </a:gridCol>
                <a:gridCol w="1066107">
                  <a:extLst>
                    <a:ext uri="{9D8B030D-6E8A-4147-A177-3AD203B41FA5}">
                      <a16:colId xmlns:a16="http://schemas.microsoft.com/office/drawing/2014/main" xmlns="" val="2459138479"/>
                    </a:ext>
                  </a:extLst>
                </a:gridCol>
                <a:gridCol w="5124363">
                  <a:extLst>
                    <a:ext uri="{9D8B030D-6E8A-4147-A177-3AD203B41FA5}">
                      <a16:colId xmlns:a16="http://schemas.microsoft.com/office/drawing/2014/main" xmlns="" val="3090336706"/>
                    </a:ext>
                  </a:extLst>
                </a:gridCol>
              </a:tblGrid>
              <a:tr h="492122">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1458854953"/>
                  </a:ext>
                </a:extLst>
              </a:tr>
              <a:tr h="576064">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Bajo</a:t>
                      </a:r>
                      <a:r>
                        <a:rPr lang="es-CO" sz="1050" b="0" kern="1200" baseline="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Magdalena</a:t>
                      </a:r>
                      <a:endPar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Canal del Dique</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incrementos en los niveles de arroyos y caños de la cuenca del Canal del Dique. Especial atención en los municipios de Mahates, Arjona, Arroyohondo, Sabanalarga y María La Baja.</a:t>
                      </a:r>
                    </a:p>
                  </a:txBody>
                  <a:tcPr anchor="ctr"/>
                </a:tc>
                <a:extLst>
                  <a:ext uri="{0D108BD9-81ED-4DB2-BD59-A6C34878D82A}">
                    <a16:rowId xmlns:a16="http://schemas.microsoft.com/office/drawing/2014/main" xmlns="" val="4155597797"/>
                  </a:ext>
                </a:extLst>
              </a:tr>
              <a:tr h="576064">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050" kern="1200" dirty="0" smtClean="0">
                          <a:effectLst/>
                          <a:latin typeface="Arial Narrow" panose="020B0606020202030204" pitchFamily="34" charset="0"/>
                        </a:rPr>
                        <a:t>Bajo Magdalena</a:t>
                      </a:r>
                      <a:endParaRPr lang="es-CO" sz="1050" b="0" kern="1200" dirty="0" smtClean="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ea typeface="+mn-ea"/>
                          <a:cs typeface="+mn-cs"/>
                        </a:rPr>
                        <a:t>Cuenca del río de la Ciénaga Mallorquín y afluentes Mar Caribe</a:t>
                      </a: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incrementos súbitos de arroyos en la cuidad de Barranquilla y Soledad (Atlántico). De igual forma, se recomienda estar atentos a los niveles de los ríos de la Ciénaga Mallorquín y los directos al río Magdalena entre Calamar y desembocadura del mar Caribe.</a:t>
                      </a:r>
                    </a:p>
                  </a:txBody>
                  <a:tcPr anchor="ctr"/>
                </a:tc>
                <a:extLst>
                  <a:ext uri="{0D108BD9-81ED-4DB2-BD59-A6C34878D82A}">
                    <a16:rowId xmlns:a16="http://schemas.microsoft.com/office/drawing/2014/main" xmlns="" val="2001353878"/>
                  </a:ext>
                </a:extLst>
              </a:tr>
              <a:tr h="576064">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Bajo Magdalena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Ciénaga Grande de Santa Marta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1078080" rtl="0" eaLnBrk="1" fontAlgn="auto" latinLnBrk="0" hangingPunct="1">
                        <a:lnSpc>
                          <a:spcPct val="100000"/>
                        </a:lnSpc>
                        <a:spcBef>
                          <a:spcPts val="0"/>
                        </a:spcBef>
                        <a:spcAft>
                          <a:spcPts val="0"/>
                        </a:spcAft>
                        <a:buClrTx/>
                        <a:buSzTx/>
                        <a:buFontTx/>
                        <a:buNone/>
                        <a:tabLst/>
                        <a:defRPr/>
                      </a:pPr>
                      <a:r>
                        <a:rPr lang="es-ES" sz="1050" u="none" strike="noStrike" kern="1200" baseline="0" dirty="0" smtClean="0">
                          <a:effectLst/>
                          <a:latin typeface="Arial Narrow" panose="020B0606020202030204" pitchFamily="34" charset="0"/>
                        </a:rPr>
                        <a:t>Probabilidad de incrementos de nivel en los ríos que descienden de la Sierra Nevada y descargan sus aguas en la Ciénaga Grande de Santa Marta, tales como los ríos </a:t>
                      </a:r>
                      <a:r>
                        <a:rPr lang="es-ES" sz="1050" u="none" strike="noStrike" kern="1200" baseline="0" dirty="0" smtClean="0">
                          <a:solidFill>
                            <a:schemeClr val="tx1"/>
                          </a:solidFill>
                          <a:effectLst/>
                          <a:latin typeface="Arial Narrow" panose="020B0606020202030204" pitchFamily="34" charset="0"/>
                        </a:rPr>
                        <a:t>Frío, Sevilla, Tucurinca, Aracataca, Fundación </a:t>
                      </a:r>
                      <a:r>
                        <a:rPr lang="es-ES" sz="1050" u="none" strike="noStrike" kern="1200" baseline="0" dirty="0" smtClean="0">
                          <a:effectLst/>
                          <a:latin typeface="Arial Narrow" panose="020B0606020202030204" pitchFamily="34" charset="0"/>
                        </a:rPr>
                        <a:t>y sus afluentes.</a:t>
                      </a:r>
                      <a:endParaRPr lang="es-ES" sz="1050" u="none" strike="noStrike" kern="1200" baseline="0" dirty="0">
                        <a:effectLst/>
                        <a:latin typeface="Arial Narrow" panose="020B0606020202030204" pitchFamily="34" charset="0"/>
                      </a:endParaRPr>
                    </a:p>
                  </a:txBody>
                  <a:tcPr anchor="ctr"/>
                </a:tc>
                <a:extLst>
                  <a:ext uri="{0D108BD9-81ED-4DB2-BD59-A6C34878D82A}">
                    <a16:rowId xmlns:a16="http://schemas.microsoft.com/office/drawing/2014/main" xmlns="" val="1674275250"/>
                  </a:ext>
                </a:extLst>
              </a:tr>
              <a:tr h="576064">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u="none" strike="noStrike" kern="1200" baseline="0" dirty="0" smtClean="0">
                          <a:solidFill>
                            <a:schemeClr val="tx1"/>
                          </a:solidFill>
                          <a:effectLst/>
                          <a:latin typeface="Arial Narrow" panose="020B0606020202030204" pitchFamily="34" charset="0"/>
                          <a:ea typeface="+mn-ea"/>
                          <a:cs typeface="+mn-cs"/>
                        </a:rPr>
                        <a:t>Bajo Magdalena</a:t>
                      </a:r>
                      <a:endParaRPr lang="es-CO" sz="1050" u="none" strike="noStrike" kern="1200" baseline="0" dirty="0">
                        <a:solidFill>
                          <a:schemeClr val="tx1"/>
                        </a:solidFill>
                        <a:effectLst/>
                        <a:latin typeface="Arial Narrow" panose="020B0606020202030204" pitchFamily="34" charset="0"/>
                        <a:ea typeface="+mn-ea"/>
                        <a:cs typeface="+mn-cs"/>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Directos al bajo Magdalena entre el Plato y Calamar</a:t>
                      </a:r>
                    </a:p>
                  </a:txBody>
                  <a:tcPr anchor="ct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50" u="none" strike="noStrike" kern="1200" baseline="0" dirty="0" smtClean="0">
                          <a:solidFill>
                            <a:schemeClr val="tx1"/>
                          </a:solidFill>
                          <a:effectLst/>
                          <a:latin typeface="Arial Narrow" panose="020B0606020202030204" pitchFamily="34" charset="0"/>
                        </a:rPr>
                        <a:t>Probabilidad de incrementos en los niveles </a:t>
                      </a:r>
                      <a:r>
                        <a:rPr lang="es-ES" sz="1050" u="none" strike="noStrike" kern="1200" baseline="0" dirty="0" smtClean="0">
                          <a:solidFill>
                            <a:schemeClr val="tx1"/>
                          </a:solidFill>
                          <a:effectLst/>
                          <a:latin typeface="Arial Narrow" panose="020B0606020202030204" pitchFamily="34" charset="0"/>
                          <a:ea typeface="+mn-ea"/>
                          <a:cs typeface="+mn-cs"/>
                        </a:rPr>
                        <a:t>de los aportantes al Bajo Magdalena entre el Plato y Calamar. </a:t>
                      </a:r>
                    </a:p>
                  </a:txBody>
                  <a:tcPr anchor="ctr"/>
                </a:tc>
                <a:extLst>
                  <a:ext uri="{0D108BD9-81ED-4DB2-BD59-A6C34878D82A}">
                    <a16:rowId xmlns:a16="http://schemas.microsoft.com/office/drawing/2014/main" xmlns="" val="70716986"/>
                  </a:ext>
                </a:extLst>
              </a:tr>
              <a:tr h="576064">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s-CO" sz="1050" u="none" strike="noStrike" kern="1200" baseline="0" dirty="0" smtClean="0">
                          <a:solidFill>
                            <a:schemeClr val="tx1"/>
                          </a:solidFill>
                          <a:effectLst/>
                          <a:latin typeface="Arial Narrow" panose="020B0606020202030204" pitchFamily="34" charset="0"/>
                          <a:ea typeface="+mn-ea"/>
                          <a:cs typeface="+mn-cs"/>
                        </a:rPr>
                        <a:t>Bajo Magdalena</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Directos al bajo Magdalena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ea typeface="+mn-ea"/>
                          <a:cs typeface="+mn-cs"/>
                        </a:rPr>
                        <a:t>Probabilidad de incrementos en los niveles en las cuencas de los ríos Chimicuica y Corozal, </a:t>
                      </a:r>
                      <a:r>
                        <a:rPr lang="es-CO" sz="1050" u="none" strike="noStrike" kern="1200" baseline="0" dirty="0" smtClean="0">
                          <a:solidFill>
                            <a:schemeClr val="tx1"/>
                          </a:solidFill>
                          <a:effectLst/>
                          <a:latin typeface="Arial Narrow" panose="020B0606020202030204" pitchFamily="34" charset="0"/>
                          <a:ea typeface="+mn-ea"/>
                          <a:cs typeface="+mn-cs"/>
                        </a:rPr>
                        <a:t>directos</a:t>
                      </a:r>
                      <a:r>
                        <a:rPr lang="es-CO" sz="1050" u="none" strike="noStrike" kern="1200" baseline="0" dirty="0" smtClean="0">
                          <a:effectLst/>
                          <a:latin typeface="Arial Narrow" panose="020B0606020202030204" pitchFamily="34" charset="0"/>
                        </a:rPr>
                        <a:t> al bajo Magdalena.</a:t>
                      </a:r>
                      <a:endParaRPr lang="es-ES" sz="1050" u="none" strike="noStrike" kern="1200" baseline="0" dirty="0" smtClean="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4242109173"/>
                  </a:ext>
                </a:extLst>
              </a:tr>
            </a:tbl>
          </a:graphicData>
        </a:graphic>
      </p:graphicFrame>
      <p:pic>
        <p:nvPicPr>
          <p:cNvPr id="16"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36636" y="1164962"/>
            <a:ext cx="356114" cy="363842"/>
          </a:xfrm>
          <a:prstGeom prst="rect">
            <a:avLst/>
          </a:prstGeom>
        </p:spPr>
      </p:pic>
      <p:pic>
        <p:nvPicPr>
          <p:cNvPr id="17" name="Imagen 16"/>
          <p:cNvPicPr>
            <a:picLocks noChangeAspect="1"/>
          </p:cNvPicPr>
          <p:nvPr/>
        </p:nvPicPr>
        <p:blipFill>
          <a:blip r:embed="rId16" cstate="print"/>
          <a:stretch>
            <a:fillRect/>
          </a:stretch>
        </p:blipFill>
        <p:spPr>
          <a:xfrm>
            <a:off x="-650376" y="6936096"/>
            <a:ext cx="504377" cy="534826"/>
          </a:xfrm>
          <a:prstGeom prst="rect">
            <a:avLst/>
          </a:prstGeom>
        </p:spPr>
      </p:pic>
      <p:pic>
        <p:nvPicPr>
          <p:cNvPr id="3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205184" y="1892457"/>
            <a:ext cx="356114" cy="363842"/>
          </a:xfrm>
          <a:prstGeom prst="rect">
            <a:avLst/>
          </a:prstGeom>
        </p:spPr>
      </p:pic>
      <p:pic>
        <p:nvPicPr>
          <p:cNvPr id="26"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1525" y="2249484"/>
            <a:ext cx="480952" cy="469853"/>
          </a:xfrm>
          <a:prstGeom prst="rect">
            <a:avLst/>
          </a:prstGeom>
        </p:spPr>
      </p:pic>
      <p:pic>
        <p:nvPicPr>
          <p:cNvPr id="27"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107555" y="2384701"/>
            <a:ext cx="356114" cy="363842"/>
          </a:xfrm>
          <a:prstGeom prst="rect">
            <a:avLst/>
          </a:prstGeom>
        </p:spPr>
      </p:pic>
      <p:pic>
        <p:nvPicPr>
          <p:cNvPr id="31"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563913" y="1830854"/>
            <a:ext cx="356114" cy="363842"/>
          </a:xfrm>
          <a:prstGeom prst="rect">
            <a:avLst/>
          </a:prstGeom>
        </p:spPr>
      </p:pic>
      <p:pic>
        <p:nvPicPr>
          <p:cNvPr id="2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561562" y="2534675"/>
            <a:ext cx="356114" cy="363842"/>
          </a:xfrm>
          <a:prstGeom prst="rect">
            <a:avLst/>
          </a:prstGeom>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510" y="4445985"/>
            <a:ext cx="480952" cy="469853"/>
          </a:xfrm>
          <a:prstGeom prst="rect">
            <a:avLst/>
          </a:prstGeom>
        </p:spPr>
      </p:pic>
      <p:pic>
        <p:nvPicPr>
          <p:cNvPr id="3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023617" y="2929562"/>
            <a:ext cx="356114" cy="363842"/>
          </a:xfrm>
          <a:prstGeom prst="rect">
            <a:avLst/>
          </a:prstGeom>
        </p:spPr>
      </p:pic>
      <p:pic>
        <p:nvPicPr>
          <p:cNvPr id="33"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2346" y="5127122"/>
            <a:ext cx="480952" cy="469853"/>
          </a:xfrm>
          <a:prstGeom prst="rect">
            <a:avLst/>
          </a:prstGeom>
        </p:spPr>
      </p:pic>
      <p:pic>
        <p:nvPicPr>
          <p:cNvPr id="38"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4094" y="3026866"/>
            <a:ext cx="480952" cy="469853"/>
          </a:xfrm>
          <a:prstGeom prst="rect">
            <a:avLst/>
          </a:prstGeom>
        </p:spPr>
      </p:pic>
      <p:pic>
        <p:nvPicPr>
          <p:cNvPr id="48"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61002" y="3804248"/>
            <a:ext cx="480952" cy="469853"/>
          </a:xfrm>
          <a:prstGeom prst="rect">
            <a:avLst/>
          </a:prstGeom>
        </p:spPr>
      </p:pic>
    </p:spTree>
    <p:extLst>
      <p:ext uri="{BB962C8B-B14F-4D97-AF65-F5344CB8AC3E}">
        <p14:creationId xmlns:p14="http://schemas.microsoft.com/office/powerpoint/2010/main" val="220618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71589" y="1441064"/>
            <a:ext cx="5324302" cy="4114800"/>
          </a:xfrm>
          <a:prstGeom prst="rect">
            <a:avLst/>
          </a:prstGeom>
        </p:spPr>
      </p:pic>
      <p:pic>
        <p:nvPicPr>
          <p:cNvPr id="55"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376" y="5318902"/>
            <a:ext cx="492582" cy="473923"/>
          </a:xfrm>
          <a:prstGeom prst="rect">
            <a:avLst/>
          </a:prstGeom>
        </p:spPr>
      </p:pic>
      <p:pic>
        <p:nvPicPr>
          <p:cNvPr id="56"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7"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8"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59"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0" name="Picture 8" descr="Recurso 32.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1" name="Picture 52"/>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2"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18" name="Picture 3" descr="Recurso 39.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17" name="Picture 8" descr="Recurso 2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1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0" name="Imagen 19"/>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41" name="Tabla 40"/>
          <p:cNvGraphicFramePr>
            <a:graphicFrameLocks noGrp="1"/>
          </p:cNvGraphicFramePr>
          <p:nvPr>
            <p:extLst/>
          </p:nvPr>
        </p:nvGraphicFramePr>
        <p:xfrm>
          <a:off x="5395891" y="980728"/>
          <a:ext cx="6696744" cy="4863728"/>
        </p:xfrm>
        <a:graphic>
          <a:graphicData uri="http://schemas.openxmlformats.org/drawingml/2006/table">
            <a:tbl>
              <a:tblPr firstRow="1" bandRow="1">
                <a:tableStyleId>{69012ECD-51FC-41F1-AA8D-1B2483CD663E}</a:tableStyleId>
              </a:tblPr>
              <a:tblGrid>
                <a:gridCol w="604866">
                  <a:extLst>
                    <a:ext uri="{9D8B030D-6E8A-4147-A177-3AD203B41FA5}">
                      <a16:colId xmlns:a16="http://schemas.microsoft.com/office/drawing/2014/main" xmlns="" val="2468665509"/>
                    </a:ext>
                  </a:extLst>
                </a:gridCol>
                <a:gridCol w="835294">
                  <a:extLst>
                    <a:ext uri="{9D8B030D-6E8A-4147-A177-3AD203B41FA5}">
                      <a16:colId xmlns:a16="http://schemas.microsoft.com/office/drawing/2014/main" xmlns="" val="4119574476"/>
                    </a:ext>
                  </a:extLst>
                </a:gridCol>
                <a:gridCol w="988141">
                  <a:extLst>
                    <a:ext uri="{9D8B030D-6E8A-4147-A177-3AD203B41FA5}">
                      <a16:colId xmlns:a16="http://schemas.microsoft.com/office/drawing/2014/main" xmlns="" val="20002"/>
                    </a:ext>
                  </a:extLst>
                </a:gridCol>
                <a:gridCol w="4268443">
                  <a:extLst>
                    <a:ext uri="{9D8B030D-6E8A-4147-A177-3AD203B41FA5}">
                      <a16:colId xmlns:a16="http://schemas.microsoft.com/office/drawing/2014/main" xmlns="" val="20003"/>
                    </a:ext>
                  </a:extLst>
                </a:gridCol>
              </a:tblGrid>
              <a:tr h="53688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23700">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Guaviare</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 del río </a:t>
                      </a:r>
                      <a:r>
                        <a:rPr lang="es-CO" sz="1050" u="none" strike="noStrike" kern="1200" baseline="0" dirty="0" smtClean="0">
                          <a:effectLst/>
                          <a:latin typeface="Arial Narrow" panose="020B0606020202030204" pitchFamily="34" charset="0"/>
                        </a:rPr>
                        <a:t>Ariari</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b="0" u="none" strike="noStrike" kern="1200" baseline="0" dirty="0" smtClean="0">
                          <a:solidFill>
                            <a:schemeClr val="tx1"/>
                          </a:solidFill>
                          <a:effectLst/>
                          <a:latin typeface="Arial Narrow" panose="020B0606020202030204" pitchFamily="34" charset="0"/>
                          <a:ea typeface="+mn-ea"/>
                          <a:cs typeface="+mn-cs"/>
                        </a:rPr>
                        <a:t>Probabilidad de crecientes súbitas </a:t>
                      </a: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en la cuenca del río Ariari. Especial atención en los municipios de Cubarral, El Castillo, Granada, Fuente de Oro, Puerto Lleras, Puerto Rico y Puerto Concordia</a:t>
                      </a:r>
                    </a:p>
                  </a:txBody>
                  <a:tcPr anchor="ctr"/>
                </a:tc>
                <a:extLst>
                  <a:ext uri="{0D108BD9-81ED-4DB2-BD59-A6C34878D82A}">
                    <a16:rowId xmlns:a16="http://schemas.microsoft.com/office/drawing/2014/main" xmlns="" val="685845852"/>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Meta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Cuencas </a:t>
                      </a:r>
                      <a:r>
                        <a:rPr lang="es-CO" sz="1050" u="none" strike="noStrike" kern="1200" baseline="0" dirty="0" smtClean="0">
                          <a:effectLst/>
                          <a:latin typeface="Arial Narrow" panose="020B0606020202030204" pitchFamily="34" charset="0"/>
                        </a:rPr>
                        <a:t>de los </a:t>
                      </a:r>
                      <a:r>
                        <a:rPr lang="es-ES" sz="1050" u="none" strike="noStrike" kern="1200" baseline="0" dirty="0" smtClean="0">
                          <a:solidFill>
                            <a:schemeClr val="tx1"/>
                          </a:solidFill>
                          <a:effectLst/>
                          <a:latin typeface="Arial Narrow" panose="020B0606020202030204" pitchFamily="34" charset="0"/>
                        </a:rPr>
                        <a:t>ríos Metica, Guamal y Humadea </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Alerta Puntual por crecientes súbitas sobre el río Acacias. </a:t>
                      </a:r>
                      <a:r>
                        <a:rPr lang="es-ES" sz="1050" b="1" u="none" strike="noStrike" kern="1200" baseline="0" dirty="0" smtClean="0">
                          <a:solidFill>
                            <a:schemeClr val="tx1"/>
                          </a:solidFill>
                          <a:effectLst/>
                          <a:latin typeface="Arial Narrow" panose="020B0606020202030204" pitchFamily="34" charset="0"/>
                        </a:rPr>
                        <a:t>NOTA</a:t>
                      </a:r>
                      <a:r>
                        <a:rPr lang="es-ES" sz="1050" u="none" strike="noStrike" kern="1200" baseline="0" dirty="0" smtClean="0">
                          <a:solidFill>
                            <a:schemeClr val="tx1"/>
                          </a:solidFill>
                          <a:effectLst/>
                          <a:latin typeface="Arial Narrow" panose="020B0606020202030204" pitchFamily="34" charset="0"/>
                        </a:rPr>
                        <a:t>: La CDGRD META y UNGRD reportan evento de creciente a la altura del municipio de Acacias, dejando 4 personas fallecidas y un desaparecido (12/oct/2020).</a:t>
                      </a:r>
                    </a:p>
                  </a:txBody>
                  <a:tcPr anchor="ctr"/>
                </a:tc>
                <a:extLst>
                  <a:ext uri="{0D108BD9-81ED-4DB2-BD59-A6C34878D82A}">
                    <a16:rowId xmlns:a16="http://schemas.microsoft.com/office/drawing/2014/main" xmlns="" val="1072988755"/>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a:effectLst/>
                          <a:latin typeface="Arial Narrow" panose="020B0606020202030204" pitchFamily="34" charset="0"/>
                        </a:rPr>
                        <a:t>Meta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effectLst/>
                          <a:latin typeface="Arial Narrow" panose="020B0606020202030204" pitchFamily="34" charset="0"/>
                        </a:rPr>
                        <a:t>Cuencas </a:t>
                      </a:r>
                      <a:r>
                        <a:rPr lang="es-CO" sz="1050" u="none" strike="noStrike" kern="1200" baseline="0" dirty="0" smtClean="0">
                          <a:effectLst/>
                          <a:latin typeface="Arial Narrow" panose="020B0606020202030204" pitchFamily="34" charset="0"/>
                        </a:rPr>
                        <a:t>de los </a:t>
                      </a:r>
                      <a:r>
                        <a:rPr lang="es-ES" sz="1050" u="none" strike="noStrike" kern="1200" baseline="0" dirty="0" smtClean="0">
                          <a:solidFill>
                            <a:schemeClr val="tx1"/>
                          </a:solidFill>
                          <a:effectLst/>
                          <a:latin typeface="Arial Narrow" panose="020B0606020202030204" pitchFamily="34" charset="0"/>
                        </a:rPr>
                        <a:t>ríos Metica, Guamal y Humadea </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u="none" strike="noStrike" kern="1200" baseline="0" dirty="0" smtClean="0">
                          <a:solidFill>
                            <a:schemeClr val="tx1"/>
                          </a:solidFill>
                          <a:effectLst/>
                          <a:latin typeface="Arial Narrow" panose="020B0606020202030204" pitchFamily="34" charset="0"/>
                        </a:rPr>
                        <a:t>Probabilidad de incrementos súbitos en las cuencas de los ríos Metica, Guamal y Humadea, aportantes a la cuenca alta del río Meta. </a:t>
                      </a:r>
                    </a:p>
                  </a:txBody>
                  <a:tcPr anchor="ctr"/>
                </a:tc>
                <a:extLst>
                  <a:ext uri="{0D108BD9-81ED-4DB2-BD59-A6C34878D82A}">
                    <a16:rowId xmlns:a16="http://schemas.microsoft.com/office/drawing/2014/main" xmlns="" val="3788965902"/>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05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Aportantes al río Meta</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u="none" strike="noStrike" kern="1200" baseline="0" dirty="0" smtClean="0">
                          <a:solidFill>
                            <a:schemeClr val="tx1"/>
                          </a:solidFill>
                          <a:effectLst/>
                          <a:latin typeface="Arial Narrow" panose="020B0606020202030204" pitchFamily="34" charset="0"/>
                        </a:rPr>
                        <a:t>Probabilidad de crecientes súbitas en las cuencas de los ríos Guatiquía, Guacavía, Guayuriba y Negro; aportantes a la cuenca alta del río Meta. Especial atención a la altura del municipio de Villavicencio. Igualmente, en los </a:t>
                      </a:r>
                      <a:r>
                        <a:rPr lang="es-ES" sz="1050" b="0" u="none" strike="noStrike" kern="1200" baseline="0" dirty="0" smtClean="0">
                          <a:solidFill>
                            <a:schemeClr val="tx1"/>
                          </a:solidFill>
                          <a:effectLst/>
                          <a:latin typeface="Arial Narrow" panose="020B0606020202030204" pitchFamily="34" charset="0"/>
                        </a:rPr>
                        <a:t>ríos directos al Meta entre ríos Humea y Upía, especial atención a la altura de los municipios Barranca de Upía y Cabuyaro.</a:t>
                      </a:r>
                    </a:p>
                  </a:txBody>
                  <a:tcPr anchor="ctr"/>
                </a:tc>
                <a:extLst>
                  <a:ext uri="{0D108BD9-81ED-4DB2-BD59-A6C34878D82A}">
                    <a16:rowId xmlns:a16="http://schemas.microsoft.com/office/drawing/2014/main" xmlns="" val="4240445013"/>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05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del río Humea</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u="none" strike="noStrike" kern="1200" baseline="0" dirty="0" smtClean="0">
                          <a:solidFill>
                            <a:schemeClr val="tx1"/>
                          </a:solidFill>
                          <a:effectLst/>
                          <a:latin typeface="Arial Narrow" panose="020B0606020202030204" pitchFamily="34" charset="0"/>
                        </a:rPr>
                        <a:t>Probabilidad de crecientes súbitas en la cuenca del río Humea. Especial atención en Paratebueno y Medina Cundinamarca.</a:t>
                      </a:r>
                      <a:endParaRPr lang="es-ES" sz="1050" b="0" u="none" strike="noStrike" kern="1200" baseline="0" dirty="0" smtClean="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2376086157"/>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algn="ctr"/>
                      <a:r>
                        <a:rPr lang="es-CO" sz="1050" kern="1200" dirty="0" smtClean="0">
                          <a:effectLst/>
                          <a:latin typeface="Arial Narrow" panose="020B0606020202030204" pitchFamily="34" charset="0"/>
                        </a:rPr>
                        <a:t>Meta</a:t>
                      </a:r>
                      <a:endParaRPr lang="es-CO" sz="105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smtClean="0">
                          <a:effectLst/>
                          <a:latin typeface="Arial Narrow" panose="020B0606020202030204" pitchFamily="34" charset="0"/>
                        </a:rPr>
                        <a:t>Cuenca del río Upía</a:t>
                      </a:r>
                      <a:endPar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ES" sz="1050" b="0" u="none" strike="noStrike" kern="1200" baseline="0" dirty="0" smtClean="0">
                          <a:solidFill>
                            <a:schemeClr val="tx1"/>
                          </a:solidFill>
                          <a:effectLst/>
                          <a:latin typeface="Arial Narrow" panose="020B0606020202030204" pitchFamily="34" charset="0"/>
                          <a:ea typeface="+mn-ea"/>
                          <a:cs typeface="+mn-cs"/>
                        </a:rPr>
                        <a:t>Probabilidad de crecientes súbitas en el río Upía y sus afluentes. Especial atención en los municipios de Aquitania, Campohermoso, San Luis de Gaceno (Boyacá), Sabanalarga, Villanueva (Casanare), Barranca de Upía y Cabuyaro (Meta)</a:t>
                      </a:r>
                    </a:p>
                  </a:txBody>
                  <a:tcPr anchor="ctr"/>
                </a:tc>
                <a:extLst>
                  <a:ext uri="{0D108BD9-81ED-4DB2-BD59-A6C34878D82A}">
                    <a16:rowId xmlns:a16="http://schemas.microsoft.com/office/drawing/2014/main" xmlns="" val="4281551453"/>
                  </a:ext>
                </a:extLst>
              </a:tr>
            </a:tbl>
          </a:graphicData>
        </a:graphic>
      </p:graphicFrame>
      <p:pic>
        <p:nvPicPr>
          <p:cNvPr id="25"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0122" y="1588985"/>
            <a:ext cx="480952" cy="469853"/>
          </a:xfrm>
          <a:prstGeom prst="rect">
            <a:avLst/>
          </a:prstGeom>
        </p:spPr>
      </p:pic>
      <p:pic>
        <p:nvPicPr>
          <p:cNvPr id="30"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194160" y="3404160"/>
            <a:ext cx="356114" cy="363842"/>
          </a:xfrm>
          <a:prstGeom prst="rect">
            <a:avLst/>
          </a:prstGeom>
        </p:spPr>
      </p:pic>
      <p:pic>
        <p:nvPicPr>
          <p:cNvPr id="32"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559555" y="4151217"/>
            <a:ext cx="356114" cy="363842"/>
          </a:xfrm>
          <a:prstGeom prst="rect">
            <a:avLst/>
          </a:prstGeom>
        </p:spPr>
      </p:pic>
      <p:pic>
        <p:nvPicPr>
          <p:cNvPr id="23" name="Picture 8" descr="Recurso 2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498895" y="2276872"/>
            <a:ext cx="472179" cy="475926"/>
          </a:xfrm>
          <a:prstGeom prst="rect">
            <a:avLst/>
          </a:prstGeom>
        </p:spPr>
      </p:pic>
      <p:pic>
        <p:nvPicPr>
          <p:cNvPr id="21"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9748" y="3053325"/>
            <a:ext cx="480952" cy="469853"/>
          </a:xfrm>
          <a:prstGeom prst="rect">
            <a:avLst/>
          </a:prstGeom>
        </p:spPr>
      </p:pic>
      <p:pic>
        <p:nvPicPr>
          <p:cNvPr id="22"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291929" y="3800042"/>
            <a:ext cx="387537" cy="351175"/>
          </a:xfrm>
          <a:prstGeom prst="rect">
            <a:avLst/>
          </a:prstGeom>
        </p:spPr>
      </p:pic>
      <p:pic>
        <p:nvPicPr>
          <p:cNvPr id="24"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69748" y="3945592"/>
            <a:ext cx="480952" cy="469853"/>
          </a:xfrm>
          <a:prstGeom prst="rect">
            <a:avLst/>
          </a:prstGeom>
        </p:spPr>
      </p:pic>
      <p:pic>
        <p:nvPicPr>
          <p:cNvPr id="26"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98895" y="5295264"/>
            <a:ext cx="480952" cy="469853"/>
          </a:xfrm>
          <a:prstGeom prst="rect">
            <a:avLst/>
          </a:prstGeom>
        </p:spPr>
      </p:pic>
      <p:pic>
        <p:nvPicPr>
          <p:cNvPr id="28"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78492" y="4678587"/>
            <a:ext cx="492582" cy="473923"/>
          </a:xfrm>
          <a:prstGeom prst="rect">
            <a:avLst/>
          </a:prstGeom>
        </p:spPr>
      </p:pic>
      <p:pic>
        <p:nvPicPr>
          <p:cNvPr id="29"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679466" y="3569874"/>
            <a:ext cx="387537" cy="351175"/>
          </a:xfrm>
          <a:prstGeom prst="rect">
            <a:avLst/>
          </a:prstGeom>
        </p:spPr>
      </p:pic>
      <p:pic>
        <p:nvPicPr>
          <p:cNvPr id="33"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1815030" y="3222239"/>
            <a:ext cx="356114" cy="363842"/>
          </a:xfrm>
          <a:prstGeom prst="rect">
            <a:avLst/>
          </a:prstGeom>
        </p:spPr>
      </p:pic>
    </p:spTree>
    <p:extLst>
      <p:ext uri="{BB962C8B-B14F-4D97-AF65-F5344CB8AC3E}">
        <p14:creationId xmlns:p14="http://schemas.microsoft.com/office/powerpoint/2010/main" val="841207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71589" y="1441064"/>
            <a:ext cx="5324302" cy="4114800"/>
          </a:xfrm>
          <a:prstGeom prst="rect">
            <a:avLst/>
          </a:prstGeom>
        </p:spPr>
      </p:pic>
      <p:pic>
        <p:nvPicPr>
          <p:cNvPr id="55"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376" y="5318902"/>
            <a:ext cx="492582" cy="473923"/>
          </a:xfrm>
          <a:prstGeom prst="rect">
            <a:avLst/>
          </a:prstGeom>
        </p:spPr>
      </p:pic>
      <p:pic>
        <p:nvPicPr>
          <p:cNvPr id="56"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57"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58"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59"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60" name="Picture 8" descr="Recurso 32.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61" name="Picture 52"/>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62"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18" name="Picture 3" descr="Recurso 39.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38647" y="6405431"/>
            <a:ext cx="1599600" cy="449050"/>
          </a:xfrm>
          <a:prstGeom prst="rect">
            <a:avLst/>
          </a:prstGeom>
        </p:spPr>
      </p:pic>
      <p:pic>
        <p:nvPicPr>
          <p:cNvPr id="17" name="Picture 8" descr="Recurso 25.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19"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20" name="Imagen 19"/>
          <p:cNvPicPr>
            <a:picLocks noChangeAspect="1"/>
          </p:cNvPicPr>
          <p:nvPr/>
        </p:nvPicPr>
        <p:blipFill>
          <a:blip r:embed="rId16" cstate="print"/>
          <a:stretch>
            <a:fillRect/>
          </a:stretch>
        </p:blipFill>
        <p:spPr>
          <a:xfrm>
            <a:off x="-650376" y="6936096"/>
            <a:ext cx="504377" cy="534826"/>
          </a:xfrm>
          <a:prstGeom prst="rect">
            <a:avLst/>
          </a:prstGeom>
        </p:spPr>
      </p:pic>
      <p:graphicFrame>
        <p:nvGraphicFramePr>
          <p:cNvPr id="41" name="Tabla 40"/>
          <p:cNvGraphicFramePr>
            <a:graphicFrameLocks noGrp="1"/>
          </p:cNvGraphicFramePr>
          <p:nvPr>
            <p:extLst/>
          </p:nvPr>
        </p:nvGraphicFramePr>
        <p:xfrm>
          <a:off x="5419711" y="2017372"/>
          <a:ext cx="6696744" cy="3043440"/>
        </p:xfrm>
        <a:graphic>
          <a:graphicData uri="http://schemas.openxmlformats.org/drawingml/2006/table">
            <a:tbl>
              <a:tblPr firstRow="1" bandRow="1">
                <a:tableStyleId>{69012ECD-51FC-41F1-AA8D-1B2483CD663E}</a:tableStyleId>
              </a:tblPr>
              <a:tblGrid>
                <a:gridCol w="604866">
                  <a:extLst>
                    <a:ext uri="{9D8B030D-6E8A-4147-A177-3AD203B41FA5}">
                      <a16:colId xmlns:a16="http://schemas.microsoft.com/office/drawing/2014/main" xmlns="" val="2468665509"/>
                    </a:ext>
                  </a:extLst>
                </a:gridCol>
                <a:gridCol w="835294">
                  <a:extLst>
                    <a:ext uri="{9D8B030D-6E8A-4147-A177-3AD203B41FA5}">
                      <a16:colId xmlns:a16="http://schemas.microsoft.com/office/drawing/2014/main" xmlns="" val="4119574476"/>
                    </a:ext>
                  </a:extLst>
                </a:gridCol>
                <a:gridCol w="988141">
                  <a:extLst>
                    <a:ext uri="{9D8B030D-6E8A-4147-A177-3AD203B41FA5}">
                      <a16:colId xmlns:a16="http://schemas.microsoft.com/office/drawing/2014/main" xmlns="" val="20002"/>
                    </a:ext>
                  </a:extLst>
                </a:gridCol>
                <a:gridCol w="4268443">
                  <a:extLst>
                    <a:ext uri="{9D8B030D-6E8A-4147-A177-3AD203B41FA5}">
                      <a16:colId xmlns:a16="http://schemas.microsoft.com/office/drawing/2014/main" xmlns="" val="20003"/>
                    </a:ext>
                  </a:extLst>
                </a:gridCol>
              </a:tblGrid>
              <a:tr h="53688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23700">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rPr>
                        <a:t>Cuenca del río Túa</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b="0" u="none" strike="noStrike" kern="1200" baseline="0" dirty="0" smtClean="0">
                          <a:solidFill>
                            <a:schemeClr val="tx1"/>
                          </a:solidFill>
                          <a:effectLst/>
                          <a:latin typeface="Arial Narrow" panose="020B0606020202030204" pitchFamily="34" charset="0"/>
                        </a:rPr>
                        <a:t>Probabilidad de crecientes súbitas en la cuenca alta del río Túa a la altura del municipio de Monterrey (Casanare). Especial atención sobre los municipios de Tauramena y Villanueva por el tránsito de la creciente.</a:t>
                      </a:r>
                      <a:endParaRPr lang="es-ES" sz="1050" b="0" u="none" strike="noStrike" kern="1200" baseline="0" dirty="0">
                        <a:solidFill>
                          <a:schemeClr val="tx1"/>
                        </a:solidFill>
                        <a:effectLst/>
                        <a:latin typeface="Arial Narrow" panose="020B0606020202030204" pitchFamily="34" charset="0"/>
                      </a:endParaRPr>
                    </a:p>
                  </a:txBody>
                  <a:tcPr anchor="ctr"/>
                </a:tc>
                <a:extLst>
                  <a:ext uri="{0D108BD9-81ED-4DB2-BD59-A6C34878D82A}">
                    <a16:rowId xmlns:a16="http://schemas.microsoft.com/office/drawing/2014/main" xmlns="" val="2520457819"/>
                  </a:ext>
                </a:extLst>
              </a:tr>
              <a:tr h="623700">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b="0" u="none" kern="1200" dirty="0" smtClean="0">
                          <a:solidFill>
                            <a:schemeClr val="tx1"/>
                          </a:solidFill>
                          <a:effectLst/>
                          <a:latin typeface="Arial Narrow" panose="020B0606020202030204" pitchFamily="34" charset="0"/>
                          <a:ea typeface="+mn-ea"/>
                          <a:cs typeface="+mn-cs"/>
                        </a:rPr>
                        <a:t>Meta</a:t>
                      </a:r>
                      <a:endParaRPr lang="es-CO" sz="105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Cuencas directas al bajo Meta</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CO" sz="1050" u="none" kern="1200" baseline="0" dirty="0" smtClean="0">
                          <a:solidFill>
                            <a:schemeClr val="tx1"/>
                          </a:solidFill>
                          <a:effectLst/>
                          <a:latin typeface="Arial Narrow" panose="020B0606020202030204" pitchFamily="34" charset="0"/>
                          <a:ea typeface="+mn-ea"/>
                          <a:cs typeface="+mn-cs"/>
                        </a:rPr>
                        <a:t>Probabilidad de incrementos súbitos en Caño Aguaclarita y en la subzona hidrográfica Directos al Meta entre Pauto y Caño Aguaclarita.</a:t>
                      </a:r>
                      <a:endParaRPr lang="es-CO" sz="1050" u="non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4070767799"/>
                  </a:ext>
                </a:extLst>
              </a:tr>
              <a:tr h="623700">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50" u="none" kern="1200" dirty="0">
                          <a:solidFill>
                            <a:schemeClr val="tx1"/>
                          </a:solidFill>
                          <a:effectLst/>
                          <a:latin typeface="Arial Narrow" panose="020B0606020202030204" pitchFamily="34" charset="0"/>
                        </a:rPr>
                        <a:t>Casanare</a:t>
                      </a:r>
                      <a:endParaRPr lang="es-CO" sz="105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u="none" strike="noStrike" kern="1200" baseline="0" dirty="0">
                          <a:solidFill>
                            <a:schemeClr val="tx1"/>
                          </a:solidFill>
                          <a:effectLst/>
                          <a:latin typeface="Arial Narrow" panose="020B0606020202030204" pitchFamily="34" charset="0"/>
                        </a:rPr>
                        <a:t>Cuenca del río Ariporo</a:t>
                      </a:r>
                      <a:endParaRPr lang="es-CO" sz="1050" b="0" u="none" strike="noStrike" kern="1200" baseline="0" dirty="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914411" rtl="0" eaLnBrk="1" fontAlgn="auto" latinLnBrk="0" hangingPunct="1">
                        <a:lnSpc>
                          <a:spcPct val="100000"/>
                        </a:lnSpc>
                        <a:spcBef>
                          <a:spcPts val="0"/>
                        </a:spcBef>
                        <a:spcAft>
                          <a:spcPts val="0"/>
                        </a:spcAft>
                        <a:buClrTx/>
                        <a:buSzTx/>
                        <a:buFontTx/>
                        <a:buNone/>
                        <a:tabLst/>
                        <a:defRPr/>
                      </a:pPr>
                      <a:r>
                        <a:rPr lang="es-CO" sz="1050" u="none" kern="1200" baseline="0" dirty="0" smtClean="0">
                          <a:solidFill>
                            <a:schemeClr val="tx1"/>
                          </a:solidFill>
                          <a:effectLst/>
                          <a:latin typeface="Arial Narrow" panose="020B0606020202030204" pitchFamily="34" charset="0"/>
                        </a:rPr>
                        <a:t>Niveles altos en el río Ariporo; igual comportamiento se espera en sus aportantes. Especial atención en el municipio de Paz de Ariporo. </a:t>
                      </a:r>
                      <a:endParaRPr lang="es-CO" sz="1050" u="none" kern="1200" baseline="0" dirty="0">
                        <a:solidFill>
                          <a:schemeClr val="tx1"/>
                        </a:solidFill>
                        <a:effectLst/>
                        <a:latin typeface="Arial Narrow" panose="020B0606020202030204" pitchFamily="34" charset="0"/>
                        <a:ea typeface="+mn-ea"/>
                        <a:cs typeface="+mn-cs"/>
                      </a:endParaRPr>
                    </a:p>
                  </a:txBody>
                  <a:tcPr anchor="ctr"/>
                </a:tc>
                <a:extLst>
                  <a:ext uri="{0D108BD9-81ED-4DB2-BD59-A6C34878D82A}">
                    <a16:rowId xmlns:a16="http://schemas.microsoft.com/office/drawing/2014/main" xmlns="" val="3129915463"/>
                  </a:ext>
                </a:extLst>
              </a:tr>
              <a:tr h="623700">
                <a:tc>
                  <a:txBody>
                    <a:bodyPr/>
                    <a:lstStyle/>
                    <a:p>
                      <a:pPr algn="ctr">
                        <a:lnSpc>
                          <a:spcPct val="107000"/>
                        </a:lnSpc>
                        <a:spcAft>
                          <a:spcPts val="0"/>
                        </a:spcAft>
                      </a:pPr>
                      <a:endParaRPr lang="es-CO" sz="10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b="0" u="none" kern="1200" dirty="0" smtClean="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rPr>
                        <a:t>Meta</a:t>
                      </a:r>
                      <a:endParaRPr lang="es-CO" sz="1000" b="0" u="none" kern="1200" dirty="0">
                        <a:solidFill>
                          <a:schemeClr val="tx1"/>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Cuenca baja del río Meta</a:t>
                      </a:r>
                    </a:p>
                  </a:txBody>
                  <a:tcPr anchor="ctr"/>
                </a:tc>
                <a:tc>
                  <a:txBody>
                    <a:bodyPr/>
                    <a:lstStyle/>
                    <a:p>
                      <a:pPr marL="0" marR="0" lvl="0" indent="0" algn="just" defTabSz="457200" rtl="0" eaLnBrk="1" fontAlgn="auto" latinLnBrk="0" hangingPunct="1">
                        <a:lnSpc>
                          <a:spcPct val="100000"/>
                        </a:lnSpc>
                        <a:spcBef>
                          <a:spcPts val="0"/>
                        </a:spcBef>
                        <a:spcAft>
                          <a:spcPts val="0"/>
                        </a:spcAft>
                        <a:buClrTx/>
                        <a:buSzPct val="75000"/>
                        <a:buFont typeface="Arial" panose="020B0604020202020204" pitchFamily="34" charset="0"/>
                        <a:buNone/>
                        <a:tabLst/>
                        <a:defRPr/>
                      </a:pPr>
                      <a:r>
                        <a:rPr lang="es-ES" sz="105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rPr>
                        <a:t>Niveles altos en la parte baja del río Meta a la altura de la vereda La Hermosa (Paz de Ariporo).</a:t>
                      </a:r>
                    </a:p>
                  </a:txBody>
                  <a:tcPr anchor="ctr"/>
                </a:tc>
                <a:extLst>
                  <a:ext uri="{0D108BD9-81ED-4DB2-BD59-A6C34878D82A}">
                    <a16:rowId xmlns:a16="http://schemas.microsoft.com/office/drawing/2014/main" xmlns="" val="3669559006"/>
                  </a:ext>
                </a:extLst>
              </a:tr>
            </a:tbl>
          </a:graphicData>
        </a:graphic>
      </p:graphicFrame>
      <p:pic>
        <p:nvPicPr>
          <p:cNvPr id="36"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08564" y="2536840"/>
            <a:ext cx="356348" cy="349173"/>
          </a:xfrm>
          <a:prstGeom prst="rect">
            <a:avLst/>
          </a:prstGeom>
        </p:spPr>
      </p:pic>
      <p:pic>
        <p:nvPicPr>
          <p:cNvPr id="24"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966961" y="2630846"/>
            <a:ext cx="356114" cy="363842"/>
          </a:xfrm>
          <a:prstGeom prst="rect">
            <a:avLst/>
          </a:prstGeom>
        </p:spPr>
      </p:pic>
      <p:pic>
        <p:nvPicPr>
          <p:cNvPr id="25"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1488" y="2645894"/>
            <a:ext cx="480952" cy="469853"/>
          </a:xfrm>
          <a:prstGeom prst="rect">
            <a:avLst/>
          </a:prstGeom>
        </p:spPr>
      </p:pic>
      <p:pic>
        <p:nvPicPr>
          <p:cNvPr id="44"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966961" y="3090180"/>
            <a:ext cx="356348" cy="349173"/>
          </a:xfrm>
          <a:prstGeom prst="rect">
            <a:avLst/>
          </a:prstGeom>
        </p:spPr>
      </p:pic>
      <p:pic>
        <p:nvPicPr>
          <p:cNvPr id="45"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5673" y="4498869"/>
            <a:ext cx="492582" cy="473923"/>
          </a:xfrm>
          <a:prstGeom prst="rect">
            <a:avLst/>
          </a:prstGeom>
        </p:spPr>
      </p:pic>
      <p:pic>
        <p:nvPicPr>
          <p:cNvPr id="33"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41488" y="3940996"/>
            <a:ext cx="480952" cy="469853"/>
          </a:xfrm>
          <a:prstGeom prst="rect">
            <a:avLst/>
          </a:prstGeom>
        </p:spPr>
      </p:pic>
      <p:pic>
        <p:nvPicPr>
          <p:cNvPr id="22"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35673" y="3281709"/>
            <a:ext cx="480952" cy="469853"/>
          </a:xfrm>
          <a:prstGeom prst="rect">
            <a:avLst/>
          </a:prstGeom>
        </p:spPr>
      </p:pic>
      <p:pic>
        <p:nvPicPr>
          <p:cNvPr id="23" name="Picture 49" descr="Recurso 37.png"/>
          <p:cNvPicPr>
            <a:picLocks noChangeAspect="1"/>
          </p:cNvPicPr>
          <p:nvPr/>
        </p:nvPicPr>
        <p:blipFill rotWithShape="1">
          <a:blip r:embed="rId15" cstate="print">
            <a:extLst>
              <a:ext uri="{28A0092B-C50C-407E-A947-70E740481C1C}">
                <a14:useLocalDpi xmlns:a14="http://schemas.microsoft.com/office/drawing/2010/main" val="0"/>
              </a:ext>
            </a:extLst>
          </a:blip>
          <a:srcRect b="18540"/>
          <a:stretch/>
        </p:blipFill>
        <p:spPr>
          <a:xfrm>
            <a:off x="2049229" y="3250420"/>
            <a:ext cx="356114" cy="363842"/>
          </a:xfrm>
          <a:prstGeom prst="rect">
            <a:avLst/>
          </a:prstGeom>
        </p:spPr>
      </p:pic>
    </p:spTree>
    <p:extLst>
      <p:ext uri="{BB962C8B-B14F-4D97-AF65-F5344CB8AC3E}">
        <p14:creationId xmlns:p14="http://schemas.microsoft.com/office/powerpoint/2010/main" val="3640365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r:link="rId4" cstate="screen">
            <a:extLst>
              <a:ext uri="{28A0092B-C50C-407E-A947-70E740481C1C}">
                <a14:useLocalDpi xmlns:a14="http://schemas.microsoft.com/office/drawing/2010/main"/>
              </a:ext>
            </a:extLst>
          </a:blip>
          <a:stretch>
            <a:fillRect/>
          </a:stretch>
        </p:blipFill>
        <p:spPr>
          <a:xfrm>
            <a:off x="51618" y="1657093"/>
            <a:ext cx="5108278" cy="3947850"/>
          </a:xfrm>
          <a:prstGeom prst="rect">
            <a:avLst/>
          </a:prstGeom>
        </p:spPr>
      </p:pic>
      <p:pic>
        <p:nvPicPr>
          <p:cNvPr id="36"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7679" y="4734829"/>
            <a:ext cx="472179" cy="475926"/>
          </a:xfrm>
          <a:prstGeom prst="rect">
            <a:avLst/>
          </a:prstGeom>
        </p:spPr>
      </p:pic>
      <p:pic>
        <p:nvPicPr>
          <p:cNvPr id="38"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388" y="5867703"/>
            <a:ext cx="480952" cy="469853"/>
          </a:xfrm>
          <a:prstGeom prst="rect">
            <a:avLst/>
          </a:prstGeom>
        </p:spPr>
      </p:pic>
      <p:pic>
        <p:nvPicPr>
          <p:cNvPr id="3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8895" y="1723907"/>
            <a:ext cx="372896" cy="351244"/>
          </a:xfrm>
          <a:prstGeom prst="rect">
            <a:avLst/>
          </a:prstGeom>
        </p:spPr>
      </p:pic>
      <p:pic>
        <p:nvPicPr>
          <p:cNvPr id="40" name="Picture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0504" y="2172998"/>
            <a:ext cx="356348" cy="349173"/>
          </a:xfrm>
          <a:prstGeom prst="rect">
            <a:avLst/>
          </a:prstGeom>
        </p:spPr>
      </p:pic>
      <p:pic>
        <p:nvPicPr>
          <p:cNvPr id="41" name="Picture 2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7024" y="3962590"/>
            <a:ext cx="423346" cy="349151"/>
          </a:xfrm>
          <a:prstGeom prst="rect">
            <a:avLst/>
          </a:prstGeom>
        </p:spPr>
      </p:pic>
      <p:pic>
        <p:nvPicPr>
          <p:cNvPr id="42" name="Picture 8" descr="Recurso 32.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41560" y="3529893"/>
            <a:ext cx="404107" cy="350718"/>
          </a:xfrm>
          <a:prstGeom prst="rect">
            <a:avLst/>
          </a:prstGeom>
        </p:spPr>
      </p:pic>
      <p:pic>
        <p:nvPicPr>
          <p:cNvPr id="43" name="Picture 52"/>
          <p:cNvPicPr>
            <a:picLocks noChangeAspect="1"/>
          </p:cNvPicPr>
          <p:nvPr/>
        </p:nvPicPr>
        <p:blipFill rotWithShape="1">
          <a:blip r:embed="rId11" cstate="screen">
            <a:extLst>
              <a:ext uri="{28A0092B-C50C-407E-A947-70E740481C1C}">
                <a14:useLocalDpi xmlns:a14="http://schemas.microsoft.com/office/drawing/2010/main"/>
              </a:ext>
            </a:extLst>
          </a:blip>
          <a:srcRect l="-1"/>
          <a:stretch/>
        </p:blipFill>
        <p:spPr>
          <a:xfrm>
            <a:off x="-518895" y="3066793"/>
            <a:ext cx="379848" cy="367255"/>
          </a:xfrm>
          <a:prstGeom prst="rect">
            <a:avLst/>
          </a:prstGeom>
        </p:spPr>
      </p:pic>
      <p:pic>
        <p:nvPicPr>
          <p:cNvPr id="44" name="Picture 9" descr="Recurso 31.pn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33536" y="2619773"/>
            <a:ext cx="387537" cy="351175"/>
          </a:xfrm>
          <a:prstGeom prst="rect">
            <a:avLst/>
          </a:prstGeom>
        </p:spPr>
      </p:pic>
      <p:pic>
        <p:nvPicPr>
          <p:cNvPr id="23" name="Picture 3" descr="Recurso 39.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74660" y="6537281"/>
            <a:ext cx="1599600" cy="449050"/>
          </a:xfrm>
          <a:prstGeom prst="rect">
            <a:avLst/>
          </a:prstGeom>
        </p:spPr>
      </p:pic>
      <p:pic>
        <p:nvPicPr>
          <p:cNvPr id="17"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510504" y="1259143"/>
            <a:ext cx="356114" cy="363842"/>
          </a:xfrm>
          <a:prstGeom prst="rect">
            <a:avLst/>
          </a:prstGeom>
        </p:spPr>
      </p:pic>
      <p:pic>
        <p:nvPicPr>
          <p:cNvPr id="18" name="Imagen 17"/>
          <p:cNvPicPr>
            <a:picLocks noChangeAspect="1"/>
          </p:cNvPicPr>
          <p:nvPr/>
        </p:nvPicPr>
        <p:blipFill>
          <a:blip r:embed="rId15" cstate="print"/>
          <a:stretch>
            <a:fillRect/>
          </a:stretch>
        </p:blipFill>
        <p:spPr>
          <a:xfrm>
            <a:off x="-584636" y="7486177"/>
            <a:ext cx="504377" cy="534826"/>
          </a:xfrm>
          <a:prstGeom prst="rect">
            <a:avLst/>
          </a:prstGeom>
        </p:spPr>
      </p:pic>
      <p:pic>
        <p:nvPicPr>
          <p:cNvPr id="22" name="Picture 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616716" y="5299812"/>
            <a:ext cx="492582" cy="473923"/>
          </a:xfrm>
          <a:prstGeom prst="rect">
            <a:avLst/>
          </a:prstGeom>
        </p:spPr>
      </p:pic>
      <p:graphicFrame>
        <p:nvGraphicFramePr>
          <p:cNvPr id="16" name="Tabla 15"/>
          <p:cNvGraphicFramePr>
            <a:graphicFrameLocks noGrp="1"/>
          </p:cNvGraphicFramePr>
          <p:nvPr>
            <p:extLst/>
          </p:nvPr>
        </p:nvGraphicFramePr>
        <p:xfrm>
          <a:off x="5310411" y="2253786"/>
          <a:ext cx="6696744" cy="1249680"/>
        </p:xfrm>
        <a:graphic>
          <a:graphicData uri="http://schemas.openxmlformats.org/drawingml/2006/table">
            <a:tbl>
              <a:tblPr firstRow="1" bandRow="1">
                <a:tableStyleId>{69012ECD-51FC-41F1-AA8D-1B2483CD663E}</a:tableStyleId>
              </a:tblPr>
              <a:tblGrid>
                <a:gridCol w="604866">
                  <a:extLst>
                    <a:ext uri="{9D8B030D-6E8A-4147-A177-3AD203B41FA5}">
                      <a16:colId xmlns:a16="http://schemas.microsoft.com/office/drawing/2014/main" xmlns="" val="2468665509"/>
                    </a:ext>
                  </a:extLst>
                </a:gridCol>
                <a:gridCol w="835294">
                  <a:extLst>
                    <a:ext uri="{9D8B030D-6E8A-4147-A177-3AD203B41FA5}">
                      <a16:colId xmlns:a16="http://schemas.microsoft.com/office/drawing/2014/main" xmlns="" val="4119574476"/>
                    </a:ext>
                  </a:extLst>
                </a:gridCol>
                <a:gridCol w="988141">
                  <a:extLst>
                    <a:ext uri="{9D8B030D-6E8A-4147-A177-3AD203B41FA5}">
                      <a16:colId xmlns:a16="http://schemas.microsoft.com/office/drawing/2014/main" xmlns="" val="20002"/>
                    </a:ext>
                  </a:extLst>
                </a:gridCol>
                <a:gridCol w="4268443">
                  <a:extLst>
                    <a:ext uri="{9D8B030D-6E8A-4147-A177-3AD203B41FA5}">
                      <a16:colId xmlns:a16="http://schemas.microsoft.com/office/drawing/2014/main" xmlns="" val="20003"/>
                    </a:ext>
                  </a:extLst>
                </a:gridCol>
              </a:tblGrid>
              <a:tr h="53688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Alerta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Zona</a:t>
                      </a:r>
                      <a:r>
                        <a:rPr lang="es-CO" sz="1000" kern="1200" baseline="0" dirty="0">
                          <a:latin typeface="Arial Narrow" panose="020B0606020202030204" pitchFamily="34" charset="0"/>
                        </a:rPr>
                        <a:t>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Subzona o </a:t>
                      </a:r>
                    </a:p>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baseline="0" dirty="0">
                          <a:latin typeface="Arial Narrow" panose="020B0606020202030204" pitchFamily="34" charset="0"/>
                        </a:rPr>
                        <a:t>Cuenca Hidrografica</a:t>
                      </a:r>
                      <a:endParaRPr lang="es-CO" sz="1000" b="1" kern="1200" dirty="0">
                        <a:solidFill>
                          <a:schemeClr val="tx1"/>
                        </a:solidFill>
                        <a:latin typeface="Arial Narrow" panose="020B0606020202030204" pitchFamily="34" charset="0"/>
                        <a:ea typeface="+mn-ea"/>
                        <a:cs typeface="+mn-cs"/>
                      </a:endParaRPr>
                    </a:p>
                  </a:txBody>
                  <a:tcPr anchor="ct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1000" kern="1200" dirty="0">
                          <a:latin typeface="Arial Narrow" panose="020B0606020202030204" pitchFamily="34" charset="0"/>
                        </a:rPr>
                        <a:t>Descripción de la alerta hidrológica</a:t>
                      </a:r>
                      <a:endParaRPr lang="es-CO" sz="1000" b="1" kern="1200" dirty="0">
                        <a:solidFill>
                          <a:schemeClr val="tx1"/>
                        </a:solidFill>
                        <a:latin typeface="Arial Narrow" panose="020B0606020202030204" pitchFamily="34" charset="0"/>
                        <a:ea typeface="+mn-ea"/>
                        <a:cs typeface="+mn-cs"/>
                      </a:endParaRPr>
                    </a:p>
                  </a:txBody>
                  <a:tcPr anchor="ctr"/>
                </a:tc>
                <a:extLst>
                  <a:ext uri="{0D108BD9-81ED-4DB2-BD59-A6C34878D82A}">
                    <a16:rowId xmlns:a16="http://schemas.microsoft.com/office/drawing/2014/main" xmlns="" val="3937501719"/>
                  </a:ext>
                </a:extLst>
              </a:tr>
              <a:tr h="623700">
                <a:tc>
                  <a:txBody>
                    <a:bodyPr/>
                    <a:lstStyle/>
                    <a:p>
                      <a:pPr marL="0" marR="0" lvl="0" indent="0" algn="ctr" defTabSz="573192" rtl="0" eaLnBrk="1" fontAlgn="auto" latinLnBrk="0" hangingPunct="1">
                        <a:lnSpc>
                          <a:spcPct val="100000"/>
                        </a:lnSpc>
                        <a:spcBef>
                          <a:spcPts val="0"/>
                        </a:spcBef>
                        <a:spcAft>
                          <a:spcPts val="0"/>
                        </a:spcAft>
                        <a:buClrTx/>
                        <a:buSzTx/>
                        <a:buFontTx/>
                        <a:buNone/>
                        <a:tabLst/>
                        <a:defRPr/>
                      </a:pPr>
                      <a:endParaRPr lang="es-CO" sz="1000" b="1" kern="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000" kern="1200" dirty="0" smtClean="0">
                          <a:effectLst/>
                          <a:latin typeface="Arial Narrow" panose="020B0606020202030204" pitchFamily="34" charset="0"/>
                        </a:rPr>
                        <a:t>Caquetá</a:t>
                      </a:r>
                      <a:endParaRPr lang="es-CO" sz="1000" b="0" kern="1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endParaRPr>
                    </a:p>
                  </a:txBody>
                  <a:tcPr anchor="ct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1000" u="none" strike="noStrike" kern="1200" baseline="0" dirty="0" smtClean="0">
                          <a:effectLst/>
                          <a:latin typeface="Arial Narrow" panose="020B0606020202030204" pitchFamily="34" charset="0"/>
                        </a:rPr>
                        <a:t>Cuenca del río Orteguaza y Pescado</a:t>
                      </a:r>
                      <a:endParaRPr lang="es-CO" sz="1000" b="0" u="none" strike="noStrike" kern="1200" baseline="0" dirty="0" smtClean="0">
                        <a:solidFill>
                          <a:schemeClr val="tx1"/>
                        </a:solidFill>
                        <a:effectLst/>
                        <a:latin typeface="Arial Narrow" panose="020B0606020202030204" pitchFamily="34" charset="0"/>
                        <a:ea typeface="PMingLiU"/>
                        <a:cs typeface="Arial" panose="020B0604020202020204" pitchFamily="34" charset="0"/>
                      </a:endParaRPr>
                    </a:p>
                  </a:txBody>
                  <a:tcPr anchor="ctr"/>
                </a:tc>
                <a:tc>
                  <a:txBody>
                    <a:bodyPr/>
                    <a:lstStyle/>
                    <a:p>
                      <a:pPr marL="0" marR="0" lvl="0" indent="0" algn="just" defTabSz="573192" rtl="0" eaLnBrk="1" fontAlgn="auto" latinLnBrk="0" hangingPunct="1">
                        <a:lnSpc>
                          <a:spcPct val="100000"/>
                        </a:lnSpc>
                        <a:spcBef>
                          <a:spcPts val="0"/>
                        </a:spcBef>
                        <a:spcAft>
                          <a:spcPts val="0"/>
                        </a:spcAft>
                        <a:buClrTx/>
                        <a:buSzTx/>
                        <a:buFont typeface="Symbol" panose="05050102010706020507" pitchFamily="18" charset="2"/>
                        <a:buNone/>
                        <a:tabLst/>
                        <a:defRPr/>
                      </a:pPr>
                      <a:r>
                        <a:rPr lang="es-CO" sz="1000" b="0" i="0" u="none" strike="noStrike" kern="1200" baseline="0" dirty="0" smtClean="0">
                          <a:solidFill>
                            <a:schemeClr val="tx1"/>
                          </a:solidFill>
                          <a:effectLst/>
                          <a:latin typeface="Arial Narrow" panose="020B0606020202030204" pitchFamily="34" charset="0"/>
                          <a:ea typeface="+mn-ea"/>
                          <a:cs typeface="+mn-cs"/>
                        </a:rPr>
                        <a:t>Probabilidad de crecientes súbitas en </a:t>
                      </a:r>
                      <a:r>
                        <a:rPr lang="es-ES" sz="1000" i="0" u="none" strike="noStrike" kern="1200" baseline="0" dirty="0" smtClean="0">
                          <a:solidFill>
                            <a:schemeClr val="tx1"/>
                          </a:solidFill>
                          <a:effectLst/>
                          <a:latin typeface="Arial Narrow" panose="020B0606020202030204" pitchFamily="34" charset="0"/>
                        </a:rPr>
                        <a:t>los ríos Orteguaza, Pescado y sus afluentes, los ríos Caraño y Hacha en el piedemonte caqueteño, a la altura del municipio de Florencia (Caquetá). Se recomienda especial atención en las ciudades de Florencia, Paujil, Doncello, Albania y San José de Fragua.</a:t>
                      </a:r>
                    </a:p>
                  </a:txBody>
                  <a:tcPr anchor="ctr"/>
                </a:tc>
                <a:extLst>
                  <a:ext uri="{0D108BD9-81ED-4DB2-BD59-A6C34878D82A}">
                    <a16:rowId xmlns:a16="http://schemas.microsoft.com/office/drawing/2014/main" xmlns="" val="2520457819"/>
                  </a:ext>
                </a:extLst>
              </a:tr>
            </a:tbl>
          </a:graphicData>
        </a:graphic>
      </p:graphicFrame>
      <p:pic>
        <p:nvPicPr>
          <p:cNvPr id="1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5670" y="2878626"/>
            <a:ext cx="480952" cy="469853"/>
          </a:xfrm>
          <a:prstGeom prst="rect">
            <a:avLst/>
          </a:prstGeom>
        </p:spPr>
      </p:pic>
      <p:pic>
        <p:nvPicPr>
          <p:cNvPr id="21" name="Picture 49" descr="Recurso 37.png"/>
          <p:cNvPicPr>
            <a:picLocks noChangeAspect="1"/>
          </p:cNvPicPr>
          <p:nvPr/>
        </p:nvPicPr>
        <p:blipFill rotWithShape="1">
          <a:blip r:embed="rId14" cstate="print">
            <a:extLst>
              <a:ext uri="{28A0092B-C50C-407E-A947-70E740481C1C}">
                <a14:useLocalDpi xmlns:a14="http://schemas.microsoft.com/office/drawing/2010/main" val="0"/>
              </a:ext>
            </a:extLst>
          </a:blip>
          <a:srcRect b="18540"/>
          <a:stretch/>
        </p:blipFill>
        <p:spPr>
          <a:xfrm>
            <a:off x="1271464" y="2437852"/>
            <a:ext cx="356114" cy="363842"/>
          </a:xfrm>
          <a:prstGeom prst="rect">
            <a:avLst/>
          </a:prstGeom>
        </p:spPr>
      </p:pic>
    </p:spTree>
    <p:extLst>
      <p:ext uri="{BB962C8B-B14F-4D97-AF65-F5344CB8AC3E}">
        <p14:creationId xmlns:p14="http://schemas.microsoft.com/office/powerpoint/2010/main" val="4981548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sp>
        <p:nvSpPr>
          <p:cNvPr id="27" name="Google Shape;27;p5"/>
          <p:cNvSpPr txBox="1"/>
          <p:nvPr/>
        </p:nvSpPr>
        <p:spPr>
          <a:xfrm>
            <a:off x="9052113" y="-1817460"/>
            <a:ext cx="1249060" cy="4904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D4D24"/>
              </a:buClr>
              <a:buSzPts val="2587"/>
              <a:buFont typeface="Calibri"/>
              <a:buNone/>
            </a:pPr>
            <a:r>
              <a:rPr lang="es-ES" sz="2587" b="1" i="0" u="none" strike="noStrike" cap="none">
                <a:solidFill>
                  <a:srgbClr val="6D4D24"/>
                </a:solidFill>
                <a:latin typeface="Calibri"/>
                <a:ea typeface="Calibri"/>
                <a:cs typeface="Calibri"/>
                <a:sym typeface="Calibri"/>
              </a:rPr>
              <a:t>No. 162</a:t>
            </a:r>
            <a:endParaRPr sz="1800" b="0" i="0" u="none" strike="noStrike" cap="none">
              <a:solidFill>
                <a:srgbClr val="000000"/>
              </a:solidFill>
              <a:latin typeface="Calibri"/>
              <a:ea typeface="Calibri"/>
              <a:cs typeface="Calibri"/>
              <a:sym typeface="Calibri"/>
            </a:endParaRPr>
          </a:p>
        </p:txBody>
      </p:sp>
      <p:sp>
        <p:nvSpPr>
          <p:cNvPr id="28" name="Google Shape;28;p5"/>
          <p:cNvSpPr/>
          <p:nvPr/>
        </p:nvSpPr>
        <p:spPr>
          <a:xfrm>
            <a:off x="2996573" y="-853898"/>
            <a:ext cx="6360133" cy="31130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423"/>
              <a:buFont typeface="Calibri"/>
              <a:buNone/>
            </a:pPr>
            <a:r>
              <a:rPr lang="es-ES" sz="1423" b="1" i="0" u="none" strike="noStrike" cap="none">
                <a:solidFill>
                  <a:srgbClr val="FFFFFF"/>
                </a:solidFill>
                <a:latin typeface="Calibri"/>
                <a:ea typeface="Calibri"/>
                <a:cs typeface="Calibri"/>
                <a:sym typeface="Calibri"/>
              </a:rPr>
              <a:t>Martes 11 de Junio de 2019. Hora de actualización 12:30 p.m. </a:t>
            </a:r>
            <a:endParaRPr sz="1800" b="0" i="0" u="none" strike="noStrike" cap="none">
              <a:solidFill>
                <a:srgbClr val="000000"/>
              </a:solidFill>
              <a:latin typeface="Calibri"/>
              <a:ea typeface="Calibri"/>
              <a:cs typeface="Calibri"/>
              <a:sym typeface="Calibri"/>
            </a:endParaRPr>
          </a:p>
        </p:txBody>
      </p:sp>
      <p:sp>
        <p:nvSpPr>
          <p:cNvPr id="29" name="Google Shape;29;p5"/>
          <p:cNvSpPr txBox="1"/>
          <p:nvPr/>
        </p:nvSpPr>
        <p:spPr>
          <a:xfrm>
            <a:off x="1627695" y="2029231"/>
            <a:ext cx="3225300" cy="31392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s-ES" sz="1800" dirty="0" smtClean="0">
                <a:latin typeface="Arial Narrow"/>
                <a:ea typeface="Arial Narrow"/>
                <a:cs typeface="Arial Narrow"/>
                <a:sym typeface="Arial Narrow"/>
              </a:rPr>
              <a:t>Debido a las </a:t>
            </a:r>
            <a:r>
              <a:rPr lang="es-ES" sz="1800" b="0" i="0" u="none" strike="noStrike" cap="none" dirty="0" smtClean="0">
                <a:solidFill>
                  <a:srgbClr val="000000"/>
                </a:solidFill>
                <a:latin typeface="Arial Narrow"/>
                <a:ea typeface="Arial Narrow"/>
                <a:cs typeface="Arial Narrow"/>
                <a:sym typeface="Arial Narrow"/>
              </a:rPr>
              <a:t>precipitaciones de los </a:t>
            </a:r>
            <a:r>
              <a:rPr lang="es-ES" sz="1800" b="0" i="0" u="none" strike="noStrike" cap="none" dirty="0">
                <a:solidFill>
                  <a:srgbClr val="000000"/>
                </a:solidFill>
                <a:latin typeface="Arial Narrow"/>
                <a:ea typeface="Arial Narrow"/>
                <a:cs typeface="Arial Narrow"/>
                <a:sym typeface="Arial Narrow"/>
              </a:rPr>
              <a:t>últimos días se presenta saturación de humedad en los suelos ocasionando </a:t>
            </a:r>
            <a:r>
              <a:rPr lang="es-ES" sz="1800" b="0" i="0" u="none" strike="noStrike" cap="none" dirty="0" smtClean="0">
                <a:solidFill>
                  <a:srgbClr val="000000"/>
                </a:solidFill>
                <a:latin typeface="Arial Narrow"/>
                <a:ea typeface="Arial Narrow"/>
                <a:cs typeface="Arial Narrow"/>
                <a:sym typeface="Arial Narrow"/>
              </a:rPr>
              <a:t>probabilidad alta, moderada </a:t>
            </a:r>
            <a:r>
              <a:rPr lang="es-ES" sz="1800" b="0" i="0" u="none" strike="noStrike" cap="none" dirty="0">
                <a:solidFill>
                  <a:srgbClr val="000000"/>
                </a:solidFill>
                <a:latin typeface="Arial Narrow"/>
                <a:ea typeface="Arial Narrow"/>
                <a:cs typeface="Arial Narrow"/>
                <a:sym typeface="Arial Narrow"/>
              </a:rPr>
              <a:t>y baja de ocurrencia de deslizamientos de tierra en zonas de ladera y alta pendiente en algunos municipios de los departamentos de la región Andina, Amazonía, Caribe, Orinoquía y  Pacífico.</a:t>
            </a:r>
            <a:endParaRPr sz="1400" b="0" i="0" u="none" strike="noStrike" cap="none" dirty="0">
              <a:solidFill>
                <a:srgbClr val="000000"/>
              </a:solidFill>
              <a:latin typeface="Arial"/>
              <a:ea typeface="Arial"/>
              <a:cs typeface="Arial"/>
              <a:sym typeface="Arial"/>
            </a:endParaRPr>
          </a:p>
        </p:txBody>
      </p:sp>
      <p:sp>
        <p:nvSpPr>
          <p:cNvPr id="30" name="Google Shape;30;p5"/>
          <p:cNvSpPr txBox="1"/>
          <p:nvPr/>
        </p:nvSpPr>
        <p:spPr>
          <a:xfrm>
            <a:off x="2049037" y="1331020"/>
            <a:ext cx="189507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Black"/>
              <a:buNone/>
            </a:pPr>
            <a:r>
              <a:rPr lang="es-ES" sz="2400" b="1" i="0" u="none" strike="noStrike" cap="none">
                <a:solidFill>
                  <a:srgbClr val="58441F"/>
                </a:solidFill>
                <a:latin typeface="Arial Black"/>
                <a:ea typeface="Arial Black"/>
                <a:cs typeface="Arial Black"/>
                <a:sym typeface="Arial Black"/>
              </a:rPr>
              <a:t>RESUMEN</a:t>
            </a:r>
            <a:endParaRPr sz="1400" b="1" i="0" u="none" strike="noStrike" cap="none">
              <a:solidFill>
                <a:srgbClr val="58441F"/>
              </a:solidFill>
              <a:latin typeface="Arial Black"/>
              <a:ea typeface="Arial Black"/>
              <a:cs typeface="Arial Black"/>
              <a:sym typeface="Arial Black"/>
            </a:endParaRPr>
          </a:p>
        </p:txBody>
      </p:sp>
      <p:pic>
        <p:nvPicPr>
          <p:cNvPr id="31" name="Google Shape;31;p5"/>
          <p:cNvPicPr preferRelativeResize="0"/>
          <p:nvPr/>
        </p:nvPicPr>
        <p:blipFill rotWithShape="1">
          <a:blip r:embed="rId3">
            <a:alphaModFix/>
          </a:blip>
          <a:srcRect/>
          <a:stretch/>
        </p:blipFill>
        <p:spPr>
          <a:xfrm>
            <a:off x="5679960" y="1244956"/>
            <a:ext cx="5396080" cy="4612580"/>
          </a:xfrm>
          <a:prstGeom prst="rect">
            <a:avLst/>
          </a:prstGeom>
          <a:noFill/>
          <a:ln>
            <a:noFill/>
          </a:ln>
        </p:spPr>
      </p:pic>
      <p:sp>
        <p:nvSpPr>
          <p:cNvPr id="32" name="Google Shape;32;p5"/>
          <p:cNvSpPr/>
          <p:nvPr/>
        </p:nvSpPr>
        <p:spPr>
          <a:xfrm>
            <a:off x="5679960" y="5943600"/>
            <a:ext cx="222368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Calibri"/>
              <a:buNone/>
            </a:pPr>
            <a:r>
              <a:rPr lang="es-ES" sz="1100" b="0" i="0" u="none" strike="noStrike" cap="none">
                <a:solidFill>
                  <a:srgbClr val="000000"/>
                </a:solidFill>
                <a:latin typeface="Calibri"/>
                <a:ea typeface="Calibri"/>
                <a:cs typeface="Calibri"/>
                <a:sym typeface="Calibri"/>
              </a:rPr>
              <a:t>Fuente: https://www.telesurtv.net/</a:t>
            </a:r>
            <a:endParaRPr sz="18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06038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7771363" y="837849"/>
            <a:ext cx="3833008" cy="415498"/>
          </a:xfrm>
          <a:prstGeom prst="rect">
            <a:avLst/>
          </a:prstGeom>
          <a:noFill/>
        </p:spPr>
        <p:txBody>
          <a:bodyPr wrap="square" rtlCol="0">
            <a:spAutoFit/>
          </a:bodyPr>
          <a:lstStyle/>
          <a:p>
            <a:pPr algn="just"/>
            <a:r>
              <a:rPr lang="es-CO" sz="1000" b="1" dirty="0">
                <a:solidFill>
                  <a:srgbClr val="2E5989"/>
                </a:solidFill>
                <a:latin typeface="Arial Narrow" panose="020B0606020202030204" pitchFamily="34" charset="0"/>
                <a:cs typeface="Arial" panose="020B0604020202020204" pitchFamily="34" charset="0"/>
              </a:rPr>
              <a:t>A continuación se relacionan los municipios donde en las últimas 24 horas se registraron precipitaciones iguales o superiores a  </a:t>
            </a:r>
            <a:r>
              <a:rPr lang="es-CO" sz="1000" b="1" dirty="0" smtClean="0">
                <a:solidFill>
                  <a:srgbClr val="2E5989"/>
                </a:solidFill>
                <a:latin typeface="Arial Narrow" panose="020B0606020202030204" pitchFamily="34" charset="0"/>
                <a:cs typeface="Arial" panose="020B0604020202020204" pitchFamily="34" charset="0"/>
              </a:rPr>
              <a:t>30.0 </a:t>
            </a:r>
            <a:r>
              <a:rPr lang="es-CO" sz="1000" b="1" dirty="0">
                <a:solidFill>
                  <a:srgbClr val="2E5989"/>
                </a:solidFill>
                <a:latin typeface="Arial Narrow" panose="020B0606020202030204" pitchFamily="34" charset="0"/>
                <a:cs typeface="Arial" panose="020B0604020202020204" pitchFamily="34" charset="0"/>
              </a:rPr>
              <a:t>mm.</a:t>
            </a:r>
          </a:p>
        </p:txBody>
      </p:sp>
      <p:graphicFrame>
        <p:nvGraphicFramePr>
          <p:cNvPr id="8" name="Tabla 7"/>
          <p:cNvGraphicFramePr>
            <a:graphicFrameLocks noGrp="1"/>
          </p:cNvGraphicFramePr>
          <p:nvPr>
            <p:extLst>
              <p:ext uri="{D42A27DB-BD31-4B8C-83A1-F6EECF244321}">
                <p14:modId xmlns:p14="http://schemas.microsoft.com/office/powerpoint/2010/main" val="130388540"/>
              </p:ext>
            </p:extLst>
          </p:nvPr>
        </p:nvGraphicFramePr>
        <p:xfrm>
          <a:off x="5562598" y="2081596"/>
          <a:ext cx="6239933" cy="1837112"/>
        </p:xfrm>
        <a:graphic>
          <a:graphicData uri="http://schemas.openxmlformats.org/drawingml/2006/table">
            <a:tbl>
              <a:tblPr firstRow="1" firstCol="1" bandRow="1">
                <a:tableStyleId>{69CF1AB2-1976-4502-BF36-3FF5EA218861}</a:tableStyleId>
              </a:tblPr>
              <a:tblGrid>
                <a:gridCol w="2115913">
                  <a:extLst>
                    <a:ext uri="{9D8B030D-6E8A-4147-A177-3AD203B41FA5}">
                      <a16:colId xmlns:a16="http://schemas.microsoft.com/office/drawing/2014/main" xmlns="" val="20000"/>
                    </a:ext>
                  </a:extLst>
                </a:gridCol>
                <a:gridCol w="4124020">
                  <a:extLst>
                    <a:ext uri="{9D8B030D-6E8A-4147-A177-3AD203B41FA5}">
                      <a16:colId xmlns:a16="http://schemas.microsoft.com/office/drawing/2014/main" xmlns="" val="20001"/>
                    </a:ext>
                  </a:extLst>
                </a:gridCol>
              </a:tblGrid>
              <a:tr h="358832">
                <a:tc>
                  <a:txBody>
                    <a:bodyPr/>
                    <a:lstStyle/>
                    <a:p>
                      <a:pPr algn="ctr" fontAlgn="ctr"/>
                      <a:r>
                        <a:rPr lang="es-CO" sz="1100" b="1" i="0" u="none" strike="noStrike" dirty="0">
                          <a:solidFill>
                            <a:schemeClr val="bg1"/>
                          </a:solidFill>
                          <a:effectLst/>
                          <a:latin typeface="Arial Narrow" panose="020B0606020202030204" pitchFamily="34" charset="0"/>
                          <a:cs typeface="Arial" panose="020B0604020202020204" pitchFamily="34" charset="0"/>
                        </a:rPr>
                        <a:t>DEPARTAMENTO</a:t>
                      </a:r>
                    </a:p>
                  </a:txBody>
                  <a:tcPr marL="0" marR="0" marT="0" marB="0" anchor="ctr">
                    <a:solidFill>
                      <a:schemeClr val="accent5">
                        <a:lumMod val="75000"/>
                      </a:schemeClr>
                    </a:solidFill>
                  </a:tcPr>
                </a:tc>
                <a:tc>
                  <a:txBody>
                    <a:bodyPr/>
                    <a:lstStyle/>
                    <a:p>
                      <a:pPr algn="ctr">
                        <a:spcAft>
                          <a:spcPts val="0"/>
                        </a:spcAft>
                      </a:pPr>
                      <a:r>
                        <a:rPr lang="es-CO" sz="1100" b="1" kern="1000" spc="0" dirty="0">
                          <a:solidFill>
                            <a:schemeClr val="bg1"/>
                          </a:solidFill>
                          <a:effectLst/>
                          <a:latin typeface="Arial Narrow" panose="020B0606020202030204" pitchFamily="34" charset="0"/>
                          <a:ea typeface="Cambria" panose="02040503050406030204" pitchFamily="18" charset="0"/>
                          <a:cs typeface="Arial" panose="020B0604020202020204" pitchFamily="34" charset="0"/>
                        </a:rPr>
                        <a:t>MUNICIPIO</a:t>
                      </a:r>
                    </a:p>
                  </a:txBody>
                  <a:tcPr marL="72000" marR="72000" marT="46800" marB="72000" anchor="ctr">
                    <a:solidFill>
                      <a:schemeClr val="accent5">
                        <a:lumMod val="75000"/>
                      </a:schemeClr>
                    </a:solidFill>
                  </a:tcPr>
                </a:tc>
                <a:extLst>
                  <a:ext uri="{0D108BD9-81ED-4DB2-BD59-A6C34878D82A}">
                    <a16:rowId xmlns:a16="http://schemas.microsoft.com/office/drawing/2014/main" xmlns="" val="10000"/>
                  </a:ext>
                </a:extLst>
              </a:tr>
              <a:tr h="123372">
                <a:tc>
                  <a:txBody>
                    <a:bodyPr/>
                    <a:lstStyle/>
                    <a:p>
                      <a:pPr algn="ctr" fontAlgn="ctr"/>
                      <a:r>
                        <a:rPr lang="es-CO" sz="1000" b="1" i="0" u="none" strike="noStrike" dirty="0">
                          <a:solidFill>
                            <a:srgbClr val="000000"/>
                          </a:solidFill>
                          <a:effectLst/>
                          <a:latin typeface="Arial" panose="020B0604020202020204" pitchFamily="34" charset="0"/>
                        </a:rPr>
                        <a:t>ANTIOQUIA</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Caldas (37,9</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1"/>
                  </a:ext>
                </a:extLst>
              </a:tr>
              <a:tr h="123372">
                <a:tc>
                  <a:txBody>
                    <a:bodyPr/>
                    <a:lstStyle/>
                    <a:p>
                      <a:pPr algn="ctr" fontAlgn="ctr"/>
                      <a:r>
                        <a:rPr lang="es-CO" sz="1000" b="1" i="0" u="none" strike="noStrike" dirty="0">
                          <a:solidFill>
                            <a:srgbClr val="000000"/>
                          </a:solidFill>
                          <a:effectLst/>
                          <a:latin typeface="Arial" panose="020B0604020202020204" pitchFamily="34" charset="0"/>
                        </a:rPr>
                        <a:t>BOYACA</a:t>
                      </a:r>
                    </a:p>
                  </a:txBody>
                  <a:tcPr marL="0" marR="0" marT="0" marB="0" anchor="ctr">
                    <a:solidFill>
                      <a:srgbClr val="499ADE">
                        <a:alpha val="40000"/>
                      </a:srgbClr>
                    </a:solidFill>
                  </a:tcPr>
                </a:tc>
                <a:tc>
                  <a:txBody>
                    <a:bodyPr/>
                    <a:lstStyle/>
                    <a:p>
                      <a:pPr algn="l" fontAlgn="ctr"/>
                      <a:r>
                        <a:rPr lang="es-CO" sz="900" b="0" i="0" u="none" strike="noStrike" dirty="0" err="1">
                          <a:solidFill>
                            <a:srgbClr val="000000"/>
                          </a:solidFill>
                          <a:effectLst/>
                          <a:latin typeface="Arial" panose="020B0604020202020204" pitchFamily="34" charset="0"/>
                        </a:rPr>
                        <a:t>Campohermoso</a:t>
                      </a:r>
                      <a:r>
                        <a:rPr lang="es-CO" sz="900" b="0" i="0" u="none" strike="noStrike" dirty="0">
                          <a:solidFill>
                            <a:srgbClr val="000000"/>
                          </a:solidFill>
                          <a:effectLst/>
                          <a:latin typeface="Arial" panose="020B0604020202020204" pitchFamily="34" charset="0"/>
                        </a:rPr>
                        <a:t> (54,6), </a:t>
                      </a:r>
                      <a:r>
                        <a:rPr lang="es-CO" sz="900" b="0" i="0" u="none" strike="noStrike" dirty="0" err="1" smtClean="0">
                          <a:solidFill>
                            <a:srgbClr val="000000"/>
                          </a:solidFill>
                          <a:effectLst/>
                          <a:latin typeface="Arial" panose="020B0604020202020204" pitchFamily="34" charset="0"/>
                        </a:rPr>
                        <a:t>Campohermoso</a:t>
                      </a:r>
                      <a:r>
                        <a:rPr lang="es-CO" sz="900" b="0" i="0" u="none" strike="noStrike" dirty="0" smtClean="0">
                          <a:solidFill>
                            <a:srgbClr val="000000"/>
                          </a:solidFill>
                          <a:effectLst/>
                          <a:latin typeface="Arial" panose="020B0604020202020204" pitchFamily="34" charset="0"/>
                        </a:rPr>
                        <a:t> </a:t>
                      </a:r>
                      <a:r>
                        <a:rPr lang="es-CO" sz="900" b="0" i="0" u="none" strike="noStrike" dirty="0">
                          <a:solidFill>
                            <a:srgbClr val="000000"/>
                          </a:solidFill>
                          <a:effectLst/>
                          <a:latin typeface="Arial" panose="020B0604020202020204" pitchFamily="34" charset="0"/>
                        </a:rPr>
                        <a:t>(34), Santa </a:t>
                      </a:r>
                      <a:r>
                        <a:rPr lang="es-CO" sz="900" b="0" i="0" u="none" strike="noStrike" dirty="0" smtClean="0">
                          <a:solidFill>
                            <a:srgbClr val="000000"/>
                          </a:solidFill>
                          <a:effectLst/>
                          <a:latin typeface="Arial" panose="020B0604020202020204" pitchFamily="34" charset="0"/>
                        </a:rPr>
                        <a:t>María </a:t>
                      </a:r>
                      <a:r>
                        <a:rPr lang="es-CO" sz="900" b="0" i="0" u="none" strike="noStrike" dirty="0">
                          <a:solidFill>
                            <a:srgbClr val="000000"/>
                          </a:solidFill>
                          <a:effectLst/>
                          <a:latin typeface="Arial" panose="020B0604020202020204" pitchFamily="34" charset="0"/>
                        </a:rPr>
                        <a:t>(32</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2"/>
                  </a:ext>
                </a:extLst>
              </a:tr>
              <a:tr h="110309">
                <a:tc>
                  <a:txBody>
                    <a:bodyPr/>
                    <a:lstStyle/>
                    <a:p>
                      <a:pPr algn="ctr" fontAlgn="ctr"/>
                      <a:r>
                        <a:rPr lang="es-CO" sz="1000" b="1" i="0" u="none" strike="noStrike" dirty="0">
                          <a:solidFill>
                            <a:srgbClr val="000000"/>
                          </a:solidFill>
                          <a:effectLst/>
                          <a:latin typeface="Arial" panose="020B0604020202020204" pitchFamily="34" charset="0"/>
                        </a:rPr>
                        <a:t>CASANARE</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Villanueva (49), Sabanalarga (48</a:t>
                      </a:r>
                      <a:r>
                        <a:rPr lang="es-CO" sz="900" b="0" i="0" u="none" strike="noStrike" dirty="0" smtClean="0">
                          <a:solidFill>
                            <a:srgbClr val="000000"/>
                          </a:solidFill>
                          <a:effectLst/>
                          <a:latin typeface="Arial" panose="020B0604020202020204" pitchFamily="34" charset="0"/>
                        </a:rPr>
                        <a:t>) </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4"/>
                  </a:ext>
                </a:extLst>
              </a:tr>
              <a:tr h="125549">
                <a:tc>
                  <a:txBody>
                    <a:bodyPr/>
                    <a:lstStyle/>
                    <a:p>
                      <a:pPr algn="ctr" fontAlgn="ctr"/>
                      <a:r>
                        <a:rPr lang="es-CO" sz="1000" b="1" i="0" u="none" strike="noStrike" dirty="0">
                          <a:solidFill>
                            <a:srgbClr val="000000"/>
                          </a:solidFill>
                          <a:effectLst/>
                          <a:latin typeface="Arial" panose="020B0604020202020204" pitchFamily="34" charset="0"/>
                        </a:rPr>
                        <a:t>CUNDINAMARCA</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Medina (94), </a:t>
                      </a:r>
                      <a:r>
                        <a:rPr lang="es-CO" sz="900" b="0" i="0" u="none" strike="noStrike" dirty="0" err="1">
                          <a:solidFill>
                            <a:srgbClr val="000000"/>
                          </a:solidFill>
                          <a:effectLst/>
                          <a:latin typeface="Arial" panose="020B0604020202020204" pitchFamily="34" charset="0"/>
                        </a:rPr>
                        <a:t>Guayabetal</a:t>
                      </a:r>
                      <a:r>
                        <a:rPr lang="es-CO" sz="900" b="0" i="0" u="none" strike="noStrike" dirty="0">
                          <a:solidFill>
                            <a:srgbClr val="000000"/>
                          </a:solidFill>
                          <a:effectLst/>
                          <a:latin typeface="Arial" panose="020B0604020202020204" pitchFamily="34" charset="0"/>
                        </a:rPr>
                        <a:t> (38</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2595903800"/>
                  </a:ext>
                </a:extLst>
              </a:tr>
              <a:tr h="125549">
                <a:tc>
                  <a:txBody>
                    <a:bodyPr/>
                    <a:lstStyle/>
                    <a:p>
                      <a:pPr algn="ctr" fontAlgn="ctr"/>
                      <a:r>
                        <a:rPr lang="es-CO" sz="1000" b="1" i="0" u="none" strike="noStrike" dirty="0">
                          <a:solidFill>
                            <a:srgbClr val="000000"/>
                          </a:solidFill>
                          <a:effectLst/>
                          <a:latin typeface="Arial" panose="020B0604020202020204" pitchFamily="34" charset="0"/>
                        </a:rPr>
                        <a:t>GUAINIA</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Inírida (80</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5"/>
                  </a:ext>
                </a:extLst>
              </a:tr>
              <a:tr h="125549">
                <a:tc>
                  <a:txBody>
                    <a:bodyPr/>
                    <a:lstStyle/>
                    <a:p>
                      <a:pPr algn="ctr" fontAlgn="ctr"/>
                      <a:r>
                        <a:rPr lang="es-CO" sz="1000" b="1" i="0" u="none" strike="noStrike" dirty="0">
                          <a:solidFill>
                            <a:srgbClr val="000000"/>
                          </a:solidFill>
                          <a:effectLst/>
                          <a:latin typeface="Arial" panose="020B0604020202020204" pitchFamily="34" charset="0"/>
                        </a:rPr>
                        <a:t>META</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Restrepo (113), </a:t>
                      </a:r>
                      <a:r>
                        <a:rPr lang="es-CO" sz="900" b="0" i="0" u="none" strike="noStrike" dirty="0" smtClean="0">
                          <a:solidFill>
                            <a:srgbClr val="000000"/>
                          </a:solidFill>
                          <a:effectLst/>
                          <a:latin typeface="Arial" panose="020B0604020202020204" pitchFamily="34" charset="0"/>
                        </a:rPr>
                        <a:t>Villavicencio  (</a:t>
                      </a:r>
                      <a:r>
                        <a:rPr lang="es-CO" sz="900" b="0" i="0" u="none" strike="noStrike" dirty="0">
                          <a:solidFill>
                            <a:srgbClr val="000000"/>
                          </a:solidFill>
                          <a:effectLst/>
                          <a:latin typeface="Arial" panose="020B0604020202020204" pitchFamily="34" charset="0"/>
                        </a:rPr>
                        <a:t>100), San Juan De </a:t>
                      </a:r>
                      <a:r>
                        <a:rPr lang="es-CO" sz="900" b="0" i="0" u="none" strike="noStrike" dirty="0" err="1">
                          <a:solidFill>
                            <a:srgbClr val="000000"/>
                          </a:solidFill>
                          <a:effectLst/>
                          <a:latin typeface="Arial" panose="020B0604020202020204" pitchFamily="34" charset="0"/>
                        </a:rPr>
                        <a:t>Arama</a:t>
                      </a:r>
                      <a:r>
                        <a:rPr lang="es-CO" sz="900" b="0" i="0" u="none" strike="noStrike" dirty="0">
                          <a:solidFill>
                            <a:srgbClr val="000000"/>
                          </a:solidFill>
                          <a:effectLst/>
                          <a:latin typeface="Arial" panose="020B0604020202020204" pitchFamily="34" charset="0"/>
                        </a:rPr>
                        <a:t> (89</a:t>
                      </a:r>
                      <a:r>
                        <a:rPr lang="es-CO" sz="900" b="0" i="0" u="none" strike="noStrike" dirty="0" smtClean="0">
                          <a:solidFill>
                            <a:srgbClr val="000000"/>
                          </a:solidFill>
                          <a:effectLst/>
                          <a:latin typeface="Arial" panose="020B0604020202020204" pitchFamily="34" charset="0"/>
                        </a:rPr>
                        <a:t>), </a:t>
                      </a:r>
                      <a:r>
                        <a:rPr lang="es-CO" sz="900" b="0" i="0" u="none" strike="noStrike" dirty="0">
                          <a:solidFill>
                            <a:srgbClr val="000000"/>
                          </a:solidFill>
                          <a:effectLst/>
                          <a:latin typeface="Arial" panose="020B0604020202020204" pitchFamily="34" charset="0"/>
                        </a:rPr>
                        <a:t>Vistahermosa (60), Acacias (48), Barranca De </a:t>
                      </a:r>
                      <a:r>
                        <a:rPr lang="es-CO" sz="900" b="0" i="0" u="none" strike="noStrike" dirty="0" err="1" smtClean="0">
                          <a:solidFill>
                            <a:srgbClr val="000000"/>
                          </a:solidFill>
                          <a:effectLst/>
                          <a:latin typeface="Arial" panose="020B0604020202020204" pitchFamily="34" charset="0"/>
                        </a:rPr>
                        <a:t>Upía</a:t>
                      </a:r>
                      <a:r>
                        <a:rPr lang="es-CO" sz="900" b="0" i="0" u="none" strike="noStrike" dirty="0" smtClean="0">
                          <a:solidFill>
                            <a:srgbClr val="000000"/>
                          </a:solidFill>
                          <a:effectLst/>
                          <a:latin typeface="Arial" panose="020B0604020202020204" pitchFamily="34" charset="0"/>
                        </a:rPr>
                        <a:t> </a:t>
                      </a:r>
                      <a:r>
                        <a:rPr lang="es-CO" sz="900" b="0" i="0" u="none" strike="noStrike" dirty="0">
                          <a:solidFill>
                            <a:srgbClr val="000000"/>
                          </a:solidFill>
                          <a:effectLst/>
                          <a:latin typeface="Arial" panose="020B0604020202020204" pitchFamily="34" charset="0"/>
                        </a:rPr>
                        <a:t>(48), </a:t>
                      </a:r>
                      <a:r>
                        <a:rPr lang="es-CO" sz="900" b="0" i="0" u="none" strike="noStrike" dirty="0" err="1">
                          <a:solidFill>
                            <a:srgbClr val="000000"/>
                          </a:solidFill>
                          <a:effectLst/>
                          <a:latin typeface="Arial" panose="020B0604020202020204" pitchFamily="34" charset="0"/>
                        </a:rPr>
                        <a:t>Guamal</a:t>
                      </a:r>
                      <a:r>
                        <a:rPr lang="es-CO" sz="900" b="0" i="0" u="none" strike="noStrike" dirty="0">
                          <a:solidFill>
                            <a:srgbClr val="000000"/>
                          </a:solidFill>
                          <a:effectLst/>
                          <a:latin typeface="Arial" panose="020B0604020202020204" pitchFamily="34" charset="0"/>
                        </a:rPr>
                        <a:t> (42), </a:t>
                      </a:r>
                      <a:r>
                        <a:rPr lang="es-CO" sz="900" b="0" i="0" u="none" strike="noStrike" dirty="0" err="1">
                          <a:solidFill>
                            <a:srgbClr val="000000"/>
                          </a:solidFill>
                          <a:effectLst/>
                          <a:latin typeface="Arial" panose="020B0604020202020204" pitchFamily="34" charset="0"/>
                        </a:rPr>
                        <a:t>Cumaral</a:t>
                      </a:r>
                      <a:r>
                        <a:rPr lang="es-CO" sz="900" b="0" i="0" u="none" strike="noStrike" dirty="0">
                          <a:solidFill>
                            <a:srgbClr val="000000"/>
                          </a:solidFill>
                          <a:effectLst/>
                          <a:latin typeface="Arial" panose="020B0604020202020204" pitchFamily="34" charset="0"/>
                        </a:rPr>
                        <a:t> (37), Puerto López (33</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6"/>
                  </a:ext>
                </a:extLst>
              </a:tr>
              <a:tr h="76200">
                <a:tc>
                  <a:txBody>
                    <a:bodyPr/>
                    <a:lstStyle/>
                    <a:p>
                      <a:pPr algn="ctr" fontAlgn="ctr"/>
                      <a:r>
                        <a:rPr lang="es-CO" sz="1000" b="1" i="0" u="none" strike="noStrike" dirty="0">
                          <a:solidFill>
                            <a:srgbClr val="000000"/>
                          </a:solidFill>
                          <a:effectLst/>
                          <a:latin typeface="Arial" panose="020B0604020202020204" pitchFamily="34" charset="0"/>
                        </a:rPr>
                        <a:t>PUTUMAYO</a:t>
                      </a:r>
                    </a:p>
                  </a:txBody>
                  <a:tcPr marL="0" marR="0" marT="0" marB="0" anchor="ctr">
                    <a:solidFill>
                      <a:srgbClr val="499ADE">
                        <a:alpha val="40000"/>
                      </a:srgbClr>
                    </a:solidFill>
                  </a:tcPr>
                </a:tc>
                <a:tc>
                  <a:txBody>
                    <a:bodyPr/>
                    <a:lstStyle/>
                    <a:p>
                      <a:pPr algn="l" fontAlgn="ctr"/>
                      <a:r>
                        <a:rPr lang="es-CO" sz="900" b="0" i="0" u="none" strike="noStrike" dirty="0">
                          <a:solidFill>
                            <a:srgbClr val="000000"/>
                          </a:solidFill>
                          <a:effectLst/>
                          <a:latin typeface="Arial" panose="020B0604020202020204" pitchFamily="34" charset="0"/>
                        </a:rPr>
                        <a:t>Orito (33,2), Puerto </a:t>
                      </a:r>
                      <a:r>
                        <a:rPr lang="es-CO" sz="900" b="0" i="0" u="none" strike="noStrike" dirty="0" err="1">
                          <a:solidFill>
                            <a:srgbClr val="000000"/>
                          </a:solidFill>
                          <a:effectLst/>
                          <a:latin typeface="Arial" panose="020B0604020202020204" pitchFamily="34" charset="0"/>
                        </a:rPr>
                        <a:t>Leguizamo</a:t>
                      </a:r>
                      <a:r>
                        <a:rPr lang="es-CO" sz="900" b="0" i="0" u="none" strike="noStrike" dirty="0">
                          <a:solidFill>
                            <a:srgbClr val="000000"/>
                          </a:solidFill>
                          <a:effectLst/>
                          <a:latin typeface="Arial" panose="020B0604020202020204" pitchFamily="34" charset="0"/>
                        </a:rPr>
                        <a:t> (31,9</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extLst>
                  <a:ext uri="{0D108BD9-81ED-4DB2-BD59-A6C34878D82A}">
                    <a16:rowId xmlns:a16="http://schemas.microsoft.com/office/drawing/2014/main" xmlns="" val="10007"/>
                  </a:ext>
                </a:extLst>
              </a:tr>
              <a:tr h="0">
                <a:tc>
                  <a:txBody>
                    <a:bodyPr/>
                    <a:lstStyle/>
                    <a:p>
                      <a:pPr algn="ctr" fontAlgn="ctr"/>
                      <a:r>
                        <a:rPr lang="es-CO" sz="1000" b="1" i="0" u="none" strike="noStrike" dirty="0">
                          <a:solidFill>
                            <a:srgbClr val="000000"/>
                          </a:solidFill>
                          <a:effectLst/>
                          <a:latin typeface="Arial" panose="020B0604020202020204" pitchFamily="34" charset="0"/>
                        </a:rPr>
                        <a:t>TOLIMA</a:t>
                      </a:r>
                    </a:p>
                  </a:txBody>
                  <a:tcPr marL="0" marR="0" marT="0" marB="0" anchor="ctr">
                    <a:solidFill>
                      <a:srgbClr val="499ADE">
                        <a:alpha val="40000"/>
                      </a:srgbClr>
                    </a:solidFill>
                  </a:tcPr>
                </a:tc>
                <a:tc>
                  <a:txBody>
                    <a:bodyPr/>
                    <a:lstStyle/>
                    <a:p>
                      <a:pPr algn="l" fontAlgn="ctr"/>
                      <a:r>
                        <a:rPr lang="es-CO" sz="900" b="0" i="0" u="none" strike="noStrike" dirty="0" smtClean="0">
                          <a:solidFill>
                            <a:srgbClr val="000000"/>
                          </a:solidFill>
                          <a:effectLst/>
                          <a:latin typeface="Arial" panose="020B0604020202020204" pitchFamily="34" charset="0"/>
                        </a:rPr>
                        <a:t>Ibagué </a:t>
                      </a:r>
                      <a:r>
                        <a:rPr lang="es-CO" sz="900" b="0" i="0" u="none" strike="noStrike" dirty="0">
                          <a:solidFill>
                            <a:srgbClr val="000000"/>
                          </a:solidFill>
                          <a:effectLst/>
                          <a:latin typeface="Arial" panose="020B0604020202020204" pitchFamily="34" charset="0"/>
                        </a:rPr>
                        <a:t>(35), Lérida (30</a:t>
                      </a:r>
                      <a:r>
                        <a:rPr lang="es-CO" sz="900" b="0" i="0" u="none" strike="noStrike" dirty="0" smtClean="0">
                          <a:solidFill>
                            <a:srgbClr val="000000"/>
                          </a:solidFill>
                          <a:effectLst/>
                          <a:latin typeface="Arial" panose="020B0604020202020204" pitchFamily="34" charset="0"/>
                        </a:rPr>
                        <a:t>)</a:t>
                      </a:r>
                      <a:endParaRPr lang="es-CO" sz="900" b="0" i="0" u="none" strike="noStrike" dirty="0">
                        <a:solidFill>
                          <a:srgbClr val="000000"/>
                        </a:solidFill>
                        <a:effectLst/>
                        <a:latin typeface="Arial" panose="020B0604020202020204" pitchFamily="34" charset="0"/>
                      </a:endParaRPr>
                    </a:p>
                  </a:txBody>
                  <a:tcPr marL="0" marR="0" marT="0" marB="0" anchor="ctr">
                    <a:solidFill>
                      <a:schemeClr val="bg1"/>
                    </a:solidFill>
                  </a:tcPr>
                </a:tc>
              </a:tr>
            </a:tbl>
          </a:graphicData>
        </a:graphic>
      </p:graphicFrame>
      <p:sp>
        <p:nvSpPr>
          <p:cNvPr id="2" name="CuadroTexto 1">
            <a:extLst>
              <a:ext uri="{FF2B5EF4-FFF2-40B4-BE49-F238E27FC236}">
                <a16:creationId xmlns:a16="http://schemas.microsoft.com/office/drawing/2014/main" xmlns="" id="{4D45DBA0-B3C4-43F4-B9DC-418004949E96}"/>
              </a:ext>
            </a:extLst>
          </p:cNvPr>
          <p:cNvSpPr txBox="1"/>
          <p:nvPr/>
        </p:nvSpPr>
        <p:spPr>
          <a:xfrm>
            <a:off x="5921714" y="4287785"/>
            <a:ext cx="552169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50" b="1" dirty="0">
                <a:solidFill>
                  <a:schemeClr val="tx1"/>
                </a:solidFill>
                <a:latin typeface="Arial Narrow" panose="020B0606020202030204" pitchFamily="34" charset="0"/>
              </a:rPr>
              <a:t>NO SE REGISTRARON VALORES SUPERIORES A LOS HISTÓRICOS DE PRECIPITACIÓN</a:t>
            </a:r>
          </a:p>
        </p:txBody>
      </p:sp>
      <p:pic>
        <p:nvPicPr>
          <p:cNvPr id="1026" name="Picture 2" descr="http://172.16.1.237/almacen/interno/satelite/Goes16/Estimativos/Precipitacion/24H/MAPAS/2020/estimativo_lluvia_20201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565" y="1112070"/>
            <a:ext cx="4373084" cy="524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51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p6"/>
          <p:cNvSpPr txBox="1"/>
          <p:nvPr/>
        </p:nvSpPr>
        <p:spPr>
          <a:xfrm>
            <a:off x="13212398" y="2645781"/>
            <a:ext cx="1953819"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rgbClr val="000000"/>
                </a:solidFill>
                <a:latin typeface="Arial"/>
                <a:ea typeface="Arial"/>
                <a:cs typeface="Arial"/>
                <a:sym typeface="Arial"/>
              </a:rPr>
              <a:t>TOTAL DEPARTAMENTOS: 2</a:t>
            </a:r>
            <a:endParaRPr sz="1800" b="0" i="0" u="none" strike="noStrike" cap="none">
              <a:solidFill>
                <a:srgbClr val="000000"/>
              </a:solidFill>
              <a:latin typeface="Calibri"/>
              <a:ea typeface="Calibri"/>
              <a:cs typeface="Calibri"/>
              <a:sym typeface="Calibri"/>
            </a:endParaRPr>
          </a:p>
        </p:txBody>
      </p:sp>
      <p:sp>
        <p:nvSpPr>
          <p:cNvPr id="39" name="Google Shape;39;p6"/>
          <p:cNvSpPr txBox="1"/>
          <p:nvPr/>
        </p:nvSpPr>
        <p:spPr>
          <a:xfrm>
            <a:off x="12909730" y="3387795"/>
            <a:ext cx="1953819"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rgbClr val="000000"/>
                </a:solidFill>
                <a:latin typeface="Arial"/>
                <a:ea typeface="Arial"/>
                <a:cs typeface="Arial"/>
                <a:sym typeface="Arial"/>
              </a:rPr>
              <a:t>TOTAL DEPARTAMENTOS: 1</a:t>
            </a:r>
            <a:endParaRPr sz="1100" b="1" i="0" u="none" strike="noStrike" cap="none">
              <a:solidFill>
                <a:srgbClr val="000000"/>
              </a:solidFill>
              <a:latin typeface="Arial"/>
              <a:ea typeface="Arial"/>
              <a:cs typeface="Arial"/>
              <a:sym typeface="Arial"/>
            </a:endParaRPr>
          </a:p>
        </p:txBody>
      </p:sp>
      <p:sp>
        <p:nvSpPr>
          <p:cNvPr id="40" name="Google Shape;40;p6"/>
          <p:cNvSpPr txBox="1"/>
          <p:nvPr/>
        </p:nvSpPr>
        <p:spPr>
          <a:xfrm>
            <a:off x="6476214" y="6458279"/>
            <a:ext cx="528493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600"/>
              <a:buFont typeface="Arial"/>
              <a:buNone/>
            </a:pPr>
            <a:r>
              <a:rPr lang="es-ES" sz="1600" b="1" i="0" u="none" strike="noStrike" cap="none" dirty="0">
                <a:solidFill>
                  <a:srgbClr val="FFFFFF"/>
                </a:solidFill>
                <a:latin typeface="Arial"/>
                <a:ea typeface="Arial"/>
                <a:cs typeface="Arial"/>
                <a:sym typeface="Arial"/>
              </a:rPr>
              <a:t>Actualización </a:t>
            </a:r>
            <a:r>
              <a:rPr lang="es-ES" sz="1600" b="1" i="0" u="none" strike="noStrike" cap="none" dirty="0" smtClean="0">
                <a:solidFill>
                  <a:srgbClr val="FFFFFF"/>
                </a:solidFill>
                <a:latin typeface="Arial"/>
                <a:ea typeface="Arial"/>
                <a:cs typeface="Arial"/>
                <a:sym typeface="Arial"/>
              </a:rPr>
              <a:t>16 de </a:t>
            </a:r>
            <a:r>
              <a:rPr lang="es-ES" sz="1600" b="1" i="0" u="none" strike="noStrike" cap="none" dirty="0">
                <a:solidFill>
                  <a:srgbClr val="FFFFFF"/>
                </a:solidFill>
                <a:latin typeface="Arial"/>
                <a:ea typeface="Arial"/>
                <a:cs typeface="Arial"/>
                <a:sym typeface="Arial"/>
              </a:rPr>
              <a:t>Octubre de 2020  | </a:t>
            </a:r>
            <a:r>
              <a:rPr lang="es-ES" sz="1600" b="1" i="0" u="none" strike="noStrike" cap="none" dirty="0" smtClean="0">
                <a:solidFill>
                  <a:srgbClr val="FFFFFF"/>
                </a:solidFill>
                <a:latin typeface="Arial"/>
                <a:ea typeface="Arial"/>
                <a:cs typeface="Arial"/>
                <a:sym typeface="Arial"/>
              </a:rPr>
              <a:t>12:00 </a:t>
            </a:r>
            <a:r>
              <a:rPr lang="es-ES" sz="1600" b="1" i="0" u="none" strike="noStrike" cap="none" dirty="0">
                <a:solidFill>
                  <a:srgbClr val="FFFFFF"/>
                </a:solidFill>
                <a:latin typeface="Arial"/>
                <a:ea typeface="Arial"/>
                <a:cs typeface="Arial"/>
                <a:sym typeface="Arial"/>
              </a:rPr>
              <a:t>HLC</a:t>
            </a:r>
            <a:endParaRPr sz="1600" b="1" i="0" u="none" strike="noStrike" cap="none" dirty="0">
              <a:solidFill>
                <a:srgbClr val="FFFFFF"/>
              </a:solidFill>
              <a:latin typeface="Arial"/>
              <a:ea typeface="Arial"/>
              <a:cs typeface="Arial"/>
              <a:sym typeface="Arial"/>
            </a:endParaRPr>
          </a:p>
        </p:txBody>
      </p:sp>
      <p:sp>
        <p:nvSpPr>
          <p:cNvPr id="41" name="Google Shape;41;p6"/>
          <p:cNvSpPr txBox="1"/>
          <p:nvPr/>
        </p:nvSpPr>
        <p:spPr>
          <a:xfrm>
            <a:off x="5639053" y="2037135"/>
            <a:ext cx="18828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dirty="0">
                <a:solidFill>
                  <a:srgbClr val="000000"/>
                </a:solidFill>
                <a:latin typeface="Arial"/>
                <a:ea typeface="Arial"/>
                <a:cs typeface="Arial"/>
                <a:sym typeface="Arial"/>
              </a:rPr>
              <a:t>TOTAL MUNICIPIOS: </a:t>
            </a:r>
            <a:r>
              <a:rPr lang="es-ES" sz="1100" b="1" i="0" u="none" strike="noStrike" cap="none" dirty="0" smtClean="0">
                <a:solidFill>
                  <a:srgbClr val="000000"/>
                </a:solidFill>
                <a:latin typeface="Arial"/>
                <a:ea typeface="Arial"/>
                <a:cs typeface="Arial"/>
                <a:sym typeface="Arial"/>
              </a:rPr>
              <a:t>389</a:t>
            </a:r>
            <a:endParaRPr sz="1100" b="1" i="0" u="none" strike="noStrike" cap="none" dirty="0">
              <a:solidFill>
                <a:srgbClr val="000000"/>
              </a:solidFill>
              <a:latin typeface="Arial"/>
              <a:ea typeface="Arial"/>
              <a:cs typeface="Arial"/>
              <a:sym typeface="Arial"/>
            </a:endParaRPr>
          </a:p>
        </p:txBody>
      </p:sp>
      <p:pic>
        <p:nvPicPr>
          <p:cNvPr id="42" name="Google Shape;42;p6"/>
          <p:cNvPicPr preferRelativeResize="0"/>
          <p:nvPr/>
        </p:nvPicPr>
        <p:blipFill>
          <a:blip r:embed="rId3">
            <a:extLst>
              <a:ext uri="{28A0092B-C50C-407E-A947-70E740481C1C}">
                <a14:useLocalDpi xmlns:a14="http://schemas.microsoft.com/office/drawing/2010/main" val="0"/>
              </a:ext>
            </a:extLst>
          </a:blip>
          <a:stretch>
            <a:fillRect/>
          </a:stretch>
        </p:blipFill>
        <p:spPr>
          <a:xfrm>
            <a:off x="771226" y="927881"/>
            <a:ext cx="3865863" cy="5460093"/>
          </a:xfrm>
          <a:prstGeom prst="rect">
            <a:avLst/>
          </a:prstGeom>
          <a:noFill/>
          <a:ln>
            <a:noFill/>
          </a:ln>
        </p:spPr>
      </p:pic>
      <p:sp>
        <p:nvSpPr>
          <p:cNvPr id="43" name="Google Shape;43;p6"/>
          <p:cNvSpPr txBox="1"/>
          <p:nvPr/>
        </p:nvSpPr>
        <p:spPr>
          <a:xfrm>
            <a:off x="12474874" y="1903767"/>
            <a:ext cx="1953819"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dirty="0">
                <a:solidFill>
                  <a:srgbClr val="000000"/>
                </a:solidFill>
                <a:latin typeface="Arial"/>
                <a:ea typeface="Arial"/>
                <a:cs typeface="Arial"/>
                <a:sym typeface="Arial"/>
              </a:rPr>
              <a:t>TOTAL DEPARTAMENTOS: 2</a:t>
            </a:r>
            <a:endParaRPr sz="1400" b="0" i="0" u="none" strike="noStrike" cap="none" dirty="0">
              <a:solidFill>
                <a:srgbClr val="000000"/>
              </a:solidFill>
              <a:latin typeface="Arial"/>
              <a:ea typeface="Arial"/>
              <a:cs typeface="Arial"/>
              <a:sym typeface="Arial"/>
            </a:endParaRPr>
          </a:p>
        </p:txBody>
      </p:sp>
      <p:pic>
        <p:nvPicPr>
          <p:cNvPr id="4" name="Imagen 3"/>
          <p:cNvPicPr>
            <a:picLocks noChangeAspect="1"/>
          </p:cNvPicPr>
          <p:nvPr/>
        </p:nvPicPr>
        <p:blipFill>
          <a:blip r:embed="rId4"/>
          <a:stretch>
            <a:fillRect/>
          </a:stretch>
        </p:blipFill>
        <p:spPr>
          <a:xfrm>
            <a:off x="4853027" y="2573034"/>
            <a:ext cx="3454852" cy="3610945"/>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3171" y="934896"/>
            <a:ext cx="1187318" cy="2664226"/>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0189" y="934896"/>
            <a:ext cx="1073177" cy="830651"/>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6646" y="934896"/>
            <a:ext cx="1293746" cy="5453078"/>
          </a:xfrm>
          <a:prstGeom prst="rect">
            <a:avLst/>
          </a:prstGeom>
        </p:spPr>
      </p:pic>
    </p:spTree>
    <p:extLst>
      <p:ext uri="{BB962C8B-B14F-4D97-AF65-F5344CB8AC3E}">
        <p14:creationId xmlns:p14="http://schemas.microsoft.com/office/powerpoint/2010/main" val="3718213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graphicFrame>
        <p:nvGraphicFramePr>
          <p:cNvPr id="53" name="Google Shape;53;p7"/>
          <p:cNvGraphicFramePr/>
          <p:nvPr>
            <p:extLst/>
          </p:nvPr>
        </p:nvGraphicFramePr>
        <p:xfrm>
          <a:off x="4995511" y="1512826"/>
          <a:ext cx="6430125" cy="1280180"/>
        </p:xfrm>
        <a:graphic>
          <a:graphicData uri="http://schemas.openxmlformats.org/drawingml/2006/table">
            <a:tbl>
              <a:tblPr firstRow="1" bandRow="1">
                <a:noFill/>
              </a:tblPr>
              <a:tblGrid>
                <a:gridCol w="762100">
                  <a:extLst>
                    <a:ext uri="{9D8B030D-6E8A-4147-A177-3AD203B41FA5}">
                      <a16:colId xmlns:a16="http://schemas.microsoft.com/office/drawing/2014/main" xmlns="" val="20000"/>
                    </a:ext>
                  </a:extLst>
                </a:gridCol>
                <a:gridCol w="5668025">
                  <a:extLst>
                    <a:ext uri="{9D8B030D-6E8A-4147-A177-3AD203B41FA5}">
                      <a16:colId xmlns:a16="http://schemas.microsoft.com/office/drawing/2014/main" xmlns="" val="20001"/>
                    </a:ext>
                  </a:extLst>
                </a:gridCol>
              </a:tblGrid>
              <a:tr h="219775">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SITIOS PARA LOS CUALES SE GENERA LA ALERTA</a:t>
                      </a:r>
                      <a:endParaRPr sz="1801" u="none" strike="noStrike" cap="none"/>
                    </a:p>
                  </a:txBody>
                  <a:tcPr marL="91450" marR="91450" marT="45725" marB="45725" anchor="ctr">
                    <a:solidFill>
                      <a:srgbClr val="385623"/>
                    </a:solidFill>
                  </a:tcPr>
                </a:tc>
                <a:extLst>
                  <a:ext uri="{0D108BD9-81ED-4DB2-BD59-A6C34878D82A}">
                    <a16:rowId xmlns:a16="http://schemas.microsoft.com/office/drawing/2014/main" xmlns="" val="10000"/>
                  </a:ext>
                </a:extLst>
              </a:tr>
              <a:tr h="876425">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BOLÍVAR: </a:t>
                      </a:r>
                      <a:r>
                        <a:rPr lang="es-ES" sz="1050" b="0" dirty="0" err="1" smtClean="0">
                          <a:solidFill>
                            <a:srgbClr val="000000"/>
                          </a:solidFill>
                          <a:latin typeface="Arial Narrow"/>
                          <a:ea typeface="Arial Narrow"/>
                          <a:cs typeface="Arial Narrow"/>
                          <a:sym typeface="Arial Narrow"/>
                        </a:rPr>
                        <a:t>Achí</a:t>
                      </a:r>
                      <a:r>
                        <a:rPr lang="es-ES" sz="1050" b="0" dirty="0" smtClean="0">
                          <a:solidFill>
                            <a:srgbClr val="000000"/>
                          </a:solidFill>
                          <a:latin typeface="Arial Narrow"/>
                          <a:ea typeface="Arial Narrow"/>
                          <a:cs typeface="Arial Narrow"/>
                          <a:sym typeface="Arial Narrow"/>
                        </a:rPr>
                        <a:t>, Arenal, </a:t>
                      </a:r>
                      <a:r>
                        <a:rPr lang="es-ES" sz="1050" b="0" dirty="0" err="1" smtClean="0">
                          <a:solidFill>
                            <a:srgbClr val="000000"/>
                          </a:solidFill>
                          <a:latin typeface="Arial Narrow"/>
                          <a:ea typeface="Arial Narrow"/>
                          <a:cs typeface="Arial Narrow"/>
                          <a:sym typeface="Arial Narrow"/>
                        </a:rPr>
                        <a:t>Cantagallo</a:t>
                      </a:r>
                      <a:r>
                        <a:rPr lang="es-ES" sz="1050" b="0" dirty="0" smtClean="0">
                          <a:solidFill>
                            <a:srgbClr val="000000"/>
                          </a:solidFill>
                          <a:latin typeface="Arial Narrow"/>
                          <a:ea typeface="Arial Narrow"/>
                          <a:cs typeface="Arial Narrow"/>
                          <a:sym typeface="Arial Narrow"/>
                        </a:rPr>
                        <a:t>, Montecristo, Morales, </a:t>
                      </a:r>
                      <a:r>
                        <a:rPr lang="es-ES" sz="1050" b="0" dirty="0" err="1" smtClean="0">
                          <a:solidFill>
                            <a:srgbClr val="000000"/>
                          </a:solidFill>
                          <a:latin typeface="Arial Narrow"/>
                          <a:ea typeface="Arial Narrow"/>
                          <a:cs typeface="Arial Narrow"/>
                          <a:sym typeface="Arial Narrow"/>
                        </a:rPr>
                        <a:t>Norosi</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Rioviejo</a:t>
                      </a:r>
                      <a:r>
                        <a:rPr lang="es-ES" sz="1050" b="0" dirty="0" smtClean="0">
                          <a:solidFill>
                            <a:srgbClr val="000000"/>
                          </a:solidFill>
                          <a:latin typeface="Arial Narrow"/>
                          <a:ea typeface="Arial Narrow"/>
                          <a:cs typeface="Arial Narrow"/>
                          <a:sym typeface="Arial Narrow"/>
                        </a:rPr>
                        <a:t>, San Jacinto Del Cauca, Santa Rosa Del Sur, </a:t>
                      </a:r>
                      <a:r>
                        <a:rPr lang="es-ES" sz="1050" b="0" dirty="0" err="1" smtClean="0">
                          <a:solidFill>
                            <a:srgbClr val="000000"/>
                          </a:solidFill>
                          <a:latin typeface="Arial Narrow"/>
                          <a:ea typeface="Arial Narrow"/>
                          <a:cs typeface="Arial Narrow"/>
                          <a:sym typeface="Arial Narrow"/>
                        </a:rPr>
                        <a:t>Simití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Tiquisio</a:t>
                      </a:r>
                      <a:r>
                        <a:rPr lang="es-ES" sz="1050" b="0" dirty="0" smtClean="0">
                          <a:solidFill>
                            <a:srgbClr val="000000"/>
                          </a:solidFill>
                          <a:latin typeface="Arial Narrow"/>
                          <a:ea typeface="Arial Narrow"/>
                          <a:cs typeface="Arial Narrow"/>
                          <a:sym typeface="Arial Narrow"/>
                        </a:rPr>
                        <a:t> (Puerto Rico).</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CESAR: </a:t>
                      </a:r>
                      <a:r>
                        <a:rPr lang="es-ES" sz="1050" b="0" dirty="0" smtClean="0">
                          <a:solidFill>
                            <a:srgbClr val="000000"/>
                          </a:solidFill>
                          <a:latin typeface="Arial Narrow"/>
                          <a:ea typeface="Arial Narrow"/>
                          <a:cs typeface="Arial Narrow"/>
                          <a:sym typeface="Arial Narrow"/>
                        </a:rPr>
                        <a:t>Agustín Codazzi, </a:t>
                      </a:r>
                      <a:r>
                        <a:rPr lang="es-ES" sz="1050" b="0" dirty="0" err="1" smtClean="0">
                          <a:solidFill>
                            <a:srgbClr val="000000"/>
                          </a:solidFill>
                          <a:latin typeface="Arial Narrow"/>
                          <a:ea typeface="Arial Narrow"/>
                          <a:cs typeface="Arial Narrow"/>
                          <a:sym typeface="Arial Narrow"/>
                        </a:rPr>
                        <a:t>Curumaní</a:t>
                      </a:r>
                      <a:r>
                        <a:rPr lang="es-ES" sz="1050" b="0" dirty="0" smtClean="0">
                          <a:solidFill>
                            <a:srgbClr val="000000"/>
                          </a:solidFill>
                          <a:latin typeface="Arial Narrow"/>
                          <a:ea typeface="Arial Narrow"/>
                          <a:cs typeface="Arial Narrow"/>
                          <a:sym typeface="Arial Narrow"/>
                        </a:rPr>
                        <a:t>, El Copey, La Gloria, </a:t>
                      </a:r>
                      <a:r>
                        <a:rPr lang="es-ES" sz="1050" b="0" dirty="0" err="1" smtClean="0">
                          <a:solidFill>
                            <a:srgbClr val="000000"/>
                          </a:solidFill>
                          <a:latin typeface="Arial Narrow"/>
                          <a:ea typeface="Arial Narrow"/>
                          <a:cs typeface="Arial Narrow"/>
                          <a:sym typeface="Arial Narrow"/>
                        </a:rPr>
                        <a:t>Pailitas</a:t>
                      </a:r>
                      <a:r>
                        <a:rPr lang="es-ES" sz="1050" b="0" dirty="0" smtClean="0">
                          <a:solidFill>
                            <a:srgbClr val="000000"/>
                          </a:solidFill>
                          <a:latin typeface="Arial Narrow"/>
                          <a:ea typeface="Arial Narrow"/>
                          <a:cs typeface="Arial Narrow"/>
                          <a:sym typeface="Arial Narrow"/>
                        </a:rPr>
                        <a:t>, Pelaya, San Alberto, San Martín, Valledupar.</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CÓRDOBA: </a:t>
                      </a:r>
                      <a:r>
                        <a:rPr lang="es-ES" sz="1050" b="0" dirty="0" err="1" smtClean="0">
                          <a:solidFill>
                            <a:srgbClr val="000000"/>
                          </a:solidFill>
                          <a:latin typeface="Arial Narrow"/>
                          <a:ea typeface="Arial Narrow"/>
                          <a:cs typeface="Arial Narrow"/>
                          <a:sym typeface="Arial Narrow"/>
                        </a:rPr>
                        <a:t>Montelíbano</a:t>
                      </a:r>
                      <a:r>
                        <a:rPr lang="es-ES" sz="1050" b="0" dirty="0" smtClean="0">
                          <a:solidFill>
                            <a:srgbClr val="000000"/>
                          </a:solidFill>
                          <a:latin typeface="Arial Narrow"/>
                          <a:ea typeface="Arial Narrow"/>
                          <a:cs typeface="Arial Narrow"/>
                          <a:sym typeface="Arial Narrow"/>
                        </a:rPr>
                        <a:t>, Puerto Libertador, San </a:t>
                      </a:r>
                      <a:r>
                        <a:rPr lang="es-ES" sz="1050" b="0" dirty="0" err="1" smtClean="0">
                          <a:solidFill>
                            <a:srgbClr val="000000"/>
                          </a:solidFill>
                          <a:latin typeface="Arial Narrow"/>
                          <a:ea typeface="Arial Narrow"/>
                          <a:cs typeface="Arial Narrow"/>
                          <a:sym typeface="Arial Narrow"/>
                        </a:rPr>
                        <a:t>Jose</a:t>
                      </a:r>
                      <a:r>
                        <a:rPr lang="es-ES" sz="1050" b="0" dirty="0" smtClean="0">
                          <a:solidFill>
                            <a:srgbClr val="000000"/>
                          </a:solidFill>
                          <a:latin typeface="Arial Narrow"/>
                          <a:ea typeface="Arial Narrow"/>
                          <a:cs typeface="Arial Narrow"/>
                          <a:sym typeface="Arial Narrow"/>
                        </a:rPr>
                        <a:t> De </a:t>
                      </a:r>
                      <a:r>
                        <a:rPr lang="es-ES" sz="1050" b="0" dirty="0" err="1" smtClean="0">
                          <a:solidFill>
                            <a:srgbClr val="000000"/>
                          </a:solidFill>
                          <a:latin typeface="Arial Narrow"/>
                          <a:ea typeface="Arial Narrow"/>
                          <a:cs typeface="Arial Narrow"/>
                          <a:sym typeface="Arial Narrow"/>
                        </a:rPr>
                        <a:t>Ure</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LA GUAJIRA: </a:t>
                      </a:r>
                      <a:r>
                        <a:rPr lang="es-ES" sz="1050" b="0" dirty="0" err="1" smtClean="0">
                          <a:solidFill>
                            <a:srgbClr val="000000"/>
                          </a:solidFill>
                          <a:latin typeface="Arial Narrow"/>
                          <a:ea typeface="Arial Narrow"/>
                          <a:cs typeface="Arial Narrow"/>
                          <a:sym typeface="Arial Narrow"/>
                        </a:rPr>
                        <a:t>Dibulla</a:t>
                      </a:r>
                      <a:r>
                        <a:rPr lang="es-ES" sz="1050" b="0" dirty="0" smtClean="0">
                          <a:solidFill>
                            <a:srgbClr val="000000"/>
                          </a:solidFill>
                          <a:latin typeface="Arial Narrow"/>
                          <a:ea typeface="Arial Narrow"/>
                          <a:cs typeface="Arial Narrow"/>
                          <a:sym typeface="Arial Narrow"/>
                        </a:rPr>
                        <a:t>, El Molino, Fonseca, La Jagua Del Pilar, San Juan Del Cesar, Villanueva.</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MAGDALENA: </a:t>
                      </a:r>
                      <a:r>
                        <a:rPr lang="es-ES" sz="1050" b="0" dirty="0" smtClean="0">
                          <a:solidFill>
                            <a:srgbClr val="000000"/>
                          </a:solidFill>
                          <a:latin typeface="Arial Narrow"/>
                          <a:ea typeface="Arial Narrow"/>
                          <a:cs typeface="Arial Narrow"/>
                          <a:sym typeface="Arial Narrow"/>
                        </a:rPr>
                        <a:t>Ciénaga, Fundación, Santa Marta.</a:t>
                      </a:r>
                    </a:p>
                  </a:txBody>
                  <a:tcPr marL="91450" marR="91450" marT="45725" marB="45725" anchor="ctr"/>
                </a:tc>
                <a:extLst>
                  <a:ext uri="{0D108BD9-81ED-4DB2-BD59-A6C34878D82A}">
                    <a16:rowId xmlns:a16="http://schemas.microsoft.com/office/drawing/2014/main" xmlns="" val="3211707918"/>
                  </a:ext>
                </a:extLst>
              </a:tr>
            </a:tbl>
          </a:graphicData>
        </a:graphic>
      </p:graphicFrame>
      <p:sp>
        <p:nvSpPr>
          <p:cNvPr id="54" name="Google Shape;54;p7"/>
          <p:cNvSpPr/>
          <p:nvPr/>
        </p:nvSpPr>
        <p:spPr>
          <a:xfrm>
            <a:off x="3188079" y="786190"/>
            <a:ext cx="5815843" cy="443158"/>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CARIBE</a:t>
            </a:r>
            <a:endParaRPr sz="2000" b="1" i="0" u="none" strike="noStrike" cap="none">
              <a:solidFill>
                <a:srgbClr val="FFFFFF"/>
              </a:solidFill>
              <a:latin typeface="Arial Black"/>
              <a:ea typeface="Arial Black"/>
              <a:cs typeface="Arial Black"/>
              <a:sym typeface="Arial Black"/>
            </a:endParaRPr>
          </a:p>
        </p:txBody>
      </p:sp>
      <p:sp>
        <p:nvSpPr>
          <p:cNvPr id="55" name="Google Shape;55;p7"/>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56" name="Google Shape;56;p7"/>
          <p:cNvPicPr preferRelativeResize="0"/>
          <p:nvPr/>
        </p:nvPicPr>
        <p:blipFill rotWithShape="1">
          <a:blip r:embed="rId3">
            <a:alphaModFix/>
          </a:blip>
          <a:srcRect/>
          <a:stretch/>
        </p:blipFill>
        <p:spPr>
          <a:xfrm>
            <a:off x="12958515" y="2769113"/>
            <a:ext cx="432137" cy="422165"/>
          </a:xfrm>
          <a:prstGeom prst="rect">
            <a:avLst/>
          </a:prstGeom>
          <a:noFill/>
          <a:ln>
            <a:noFill/>
          </a:ln>
        </p:spPr>
      </p:pic>
      <p:pic>
        <p:nvPicPr>
          <p:cNvPr id="57" name="Google Shape;57;p7"/>
          <p:cNvPicPr preferRelativeResize="0"/>
          <p:nvPr/>
        </p:nvPicPr>
        <p:blipFill>
          <a:blip r:embed="rId4">
            <a:extLst>
              <a:ext uri="{28A0092B-C50C-407E-A947-70E740481C1C}">
                <a14:useLocalDpi xmlns:a14="http://schemas.microsoft.com/office/drawing/2010/main" val="0"/>
              </a:ext>
            </a:extLst>
          </a:blip>
          <a:stretch>
            <a:fillRect/>
          </a:stretch>
        </p:blipFill>
        <p:spPr>
          <a:xfrm>
            <a:off x="820466" y="1367707"/>
            <a:ext cx="3864933" cy="4420408"/>
          </a:xfrm>
          <a:prstGeom prst="rect">
            <a:avLst/>
          </a:prstGeom>
          <a:noFill/>
          <a:ln>
            <a:noFill/>
          </a:ln>
        </p:spPr>
      </p:pic>
      <p:pic>
        <p:nvPicPr>
          <p:cNvPr id="58" name="Google Shape;58;p7" descr="Recurso 25.png"/>
          <p:cNvPicPr preferRelativeResize="0"/>
          <p:nvPr/>
        </p:nvPicPr>
        <p:blipFill rotWithShape="1">
          <a:blip r:embed="rId5">
            <a:alphaModFix/>
          </a:blip>
          <a:srcRect/>
          <a:stretch/>
        </p:blipFill>
        <p:spPr>
          <a:xfrm>
            <a:off x="12395679" y="1269878"/>
            <a:ext cx="424254" cy="427621"/>
          </a:xfrm>
          <a:prstGeom prst="rect">
            <a:avLst/>
          </a:prstGeom>
          <a:noFill/>
          <a:ln>
            <a:noFill/>
          </a:ln>
        </p:spPr>
      </p:pic>
      <p:pic>
        <p:nvPicPr>
          <p:cNvPr id="59" name="Google Shape;59;p7"/>
          <p:cNvPicPr preferRelativeResize="0"/>
          <p:nvPr/>
        </p:nvPicPr>
        <p:blipFill rotWithShape="1">
          <a:blip r:embed="rId6">
            <a:alphaModFix/>
          </a:blip>
          <a:srcRect/>
          <a:stretch/>
        </p:blipFill>
        <p:spPr>
          <a:xfrm>
            <a:off x="12948065" y="2065549"/>
            <a:ext cx="442587" cy="425822"/>
          </a:xfrm>
          <a:prstGeom prst="rect">
            <a:avLst/>
          </a:prstGeom>
          <a:noFill/>
          <a:ln>
            <a:noFill/>
          </a:ln>
        </p:spPr>
      </p:pic>
      <p:pic>
        <p:nvPicPr>
          <p:cNvPr id="60" name="Google Shape;60;p7"/>
          <p:cNvPicPr preferRelativeResize="0"/>
          <p:nvPr/>
        </p:nvPicPr>
        <p:blipFill rotWithShape="1">
          <a:blip r:embed="rId3">
            <a:alphaModFix/>
          </a:blip>
          <a:srcRect/>
          <a:stretch/>
        </p:blipFill>
        <p:spPr>
          <a:xfrm>
            <a:off x="5201968" y="2065549"/>
            <a:ext cx="432137" cy="422165"/>
          </a:xfrm>
          <a:prstGeom prst="rect">
            <a:avLst/>
          </a:prstGeom>
          <a:noFill/>
          <a:ln>
            <a:noFill/>
          </a:ln>
        </p:spPr>
      </p:pic>
      <p:pic>
        <p:nvPicPr>
          <p:cNvPr id="61" name="Google Shape;61;p7"/>
          <p:cNvPicPr preferRelativeResize="0"/>
          <p:nvPr/>
        </p:nvPicPr>
        <p:blipFill rotWithShape="1">
          <a:blip r:embed="rId6">
            <a:alphaModFix/>
          </a:blip>
          <a:srcRect/>
          <a:stretch/>
        </p:blipFill>
        <p:spPr>
          <a:xfrm>
            <a:off x="13563483" y="463160"/>
            <a:ext cx="442587" cy="425822"/>
          </a:xfrm>
          <a:prstGeom prst="rect">
            <a:avLst/>
          </a:prstGeom>
          <a:noFill/>
          <a:ln>
            <a:noFill/>
          </a:ln>
        </p:spPr>
      </p:pic>
    </p:spTree>
    <p:extLst>
      <p:ext uri="{BB962C8B-B14F-4D97-AF65-F5344CB8AC3E}">
        <p14:creationId xmlns:p14="http://schemas.microsoft.com/office/powerpoint/2010/main" val="3091196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graphicFrame>
        <p:nvGraphicFramePr>
          <p:cNvPr id="67" name="Google Shape;67;p8"/>
          <p:cNvGraphicFramePr/>
          <p:nvPr>
            <p:extLst/>
          </p:nvPr>
        </p:nvGraphicFramePr>
        <p:xfrm>
          <a:off x="4499626" y="1245701"/>
          <a:ext cx="6792100" cy="5054820"/>
        </p:xfrm>
        <a:graphic>
          <a:graphicData uri="http://schemas.openxmlformats.org/drawingml/2006/table">
            <a:tbl>
              <a:tblPr firstRow="1" bandRow="1">
                <a:noFill/>
              </a:tblPr>
              <a:tblGrid>
                <a:gridCol w="872200">
                  <a:extLst>
                    <a:ext uri="{9D8B030D-6E8A-4147-A177-3AD203B41FA5}">
                      <a16:colId xmlns:a16="http://schemas.microsoft.com/office/drawing/2014/main" xmlns="" val="20000"/>
                    </a:ext>
                  </a:extLst>
                </a:gridCol>
                <a:gridCol w="5919900">
                  <a:extLst>
                    <a:ext uri="{9D8B030D-6E8A-4147-A177-3AD203B41FA5}">
                      <a16:colId xmlns:a16="http://schemas.microsoft.com/office/drawing/2014/main" xmlns="" val="20001"/>
                    </a:ext>
                  </a:extLst>
                </a:gridCol>
              </a:tblGrid>
              <a:tr h="224200">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dirty="0"/>
                        <a:t>SITIOS PARA LOS CUALES SE GENERA LA ALERTA</a:t>
                      </a:r>
                      <a:endParaRPr sz="1801" u="none" strike="noStrike" cap="none" dirty="0"/>
                    </a:p>
                  </a:txBody>
                  <a:tcPr marL="91450" marR="91450" marT="45725" marB="45725" anchor="ctr">
                    <a:solidFill>
                      <a:srgbClr val="385623"/>
                    </a:solidFill>
                  </a:tcPr>
                </a:tc>
                <a:extLst>
                  <a:ext uri="{0D108BD9-81ED-4DB2-BD59-A6C34878D82A}">
                    <a16:rowId xmlns:a16="http://schemas.microsoft.com/office/drawing/2014/main" xmlns="" val="10000"/>
                  </a:ext>
                </a:extLst>
              </a:tr>
              <a:tr h="565226">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a:ea typeface="Arial Narrow"/>
                        <a:cs typeface="Arial Narrow"/>
                        <a:sym typeface="Arial Narrow"/>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ANTIOQUIA: </a:t>
                      </a:r>
                      <a:r>
                        <a:rPr lang="es-ES" sz="1050" b="0" dirty="0" err="1" smtClean="0">
                          <a:solidFill>
                            <a:srgbClr val="000000"/>
                          </a:solidFill>
                          <a:latin typeface="Arial Narrow"/>
                          <a:ea typeface="Arial Narrow"/>
                          <a:cs typeface="Arial Narrow"/>
                          <a:sym typeface="Arial Narrow"/>
                        </a:rPr>
                        <a:t>Yondó</a:t>
                      </a:r>
                      <a:r>
                        <a:rPr lang="es-ES" sz="1050" b="0" dirty="0" smtClean="0">
                          <a:solidFill>
                            <a:srgbClr val="000000"/>
                          </a:solidFill>
                          <a:latin typeface="Arial Narrow"/>
                          <a:ea typeface="Arial Narrow"/>
                          <a:cs typeface="Arial Narrow"/>
                          <a:sym typeface="Arial Narrow"/>
                        </a:rPr>
                        <a:t> (Casabe).</a:t>
                      </a:r>
                    </a:p>
                  </a:txBody>
                  <a:tcPr marL="91450" marR="91450" marT="45725" marB="45725" anchor="ctr"/>
                </a:tc>
                <a:extLst>
                  <a:ext uri="{0D108BD9-81ED-4DB2-BD59-A6C34878D82A}">
                    <a16:rowId xmlns:a16="http://schemas.microsoft.com/office/drawing/2014/main" xmlns="" val="3304918222"/>
                  </a:ext>
                </a:extLst>
              </a:tr>
              <a:tr h="969134">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a:ea typeface="Arial Narrow"/>
                        <a:cs typeface="Arial Narrow"/>
                        <a:sym typeface="Arial Narrow"/>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ANTIOQUIA: </a:t>
                      </a:r>
                      <a:r>
                        <a:rPr lang="es-ES" sz="1050" b="0" dirty="0" smtClean="0">
                          <a:solidFill>
                            <a:srgbClr val="000000"/>
                          </a:solidFill>
                          <a:latin typeface="Arial Narrow"/>
                          <a:ea typeface="Arial Narrow"/>
                          <a:cs typeface="Arial Narrow"/>
                          <a:sym typeface="Arial Narrow"/>
                        </a:rPr>
                        <a:t>Cáceres, Gómez Plata, Remedios, Segovia, </a:t>
                      </a:r>
                      <a:r>
                        <a:rPr lang="es-ES" sz="1050" b="0" dirty="0" err="1" smtClean="0">
                          <a:solidFill>
                            <a:srgbClr val="000000"/>
                          </a:solidFill>
                          <a:latin typeface="Arial Narrow"/>
                          <a:ea typeface="Arial Narrow"/>
                          <a:cs typeface="Arial Narrow"/>
                          <a:sym typeface="Arial Narrow"/>
                        </a:rPr>
                        <a:t>Tarazá</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BOYACÁ: </a:t>
                      </a:r>
                      <a:r>
                        <a:rPr lang="es-ES" sz="1050" b="0" dirty="0" err="1" smtClean="0">
                          <a:solidFill>
                            <a:srgbClr val="000000"/>
                          </a:solidFill>
                          <a:latin typeface="Arial Narrow"/>
                          <a:ea typeface="Arial Narrow"/>
                          <a:cs typeface="Arial Narrow"/>
                          <a:sym typeface="Arial Narrow"/>
                        </a:rPr>
                        <a:t>Campohermoso</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Labranzagrande</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Macanal</a:t>
                      </a:r>
                      <a:r>
                        <a:rPr lang="es-ES" sz="1050" b="0" dirty="0" smtClean="0">
                          <a:solidFill>
                            <a:srgbClr val="000000"/>
                          </a:solidFill>
                          <a:latin typeface="Arial Narrow"/>
                          <a:ea typeface="Arial Narrow"/>
                          <a:cs typeface="Arial Narrow"/>
                          <a:sym typeface="Arial Narrow"/>
                        </a:rPr>
                        <a:t>, Páez, Paya, San Luis De </a:t>
                      </a:r>
                      <a:r>
                        <a:rPr lang="es-ES" sz="1050" b="0" dirty="0" err="1" smtClean="0">
                          <a:solidFill>
                            <a:srgbClr val="000000"/>
                          </a:solidFill>
                          <a:latin typeface="Arial Narrow"/>
                          <a:ea typeface="Arial Narrow"/>
                          <a:cs typeface="Arial Narrow"/>
                          <a:sym typeface="Arial Narrow"/>
                        </a:rPr>
                        <a:t>Gaceno</a:t>
                      </a:r>
                      <a:r>
                        <a:rPr lang="es-ES" sz="1050" b="0" dirty="0" smtClean="0">
                          <a:solidFill>
                            <a:srgbClr val="000000"/>
                          </a:solidFill>
                          <a:latin typeface="Arial Narrow"/>
                          <a:ea typeface="Arial Narrow"/>
                          <a:cs typeface="Arial Narrow"/>
                          <a:sym typeface="Arial Narrow"/>
                        </a:rPr>
                        <a:t>, Santa María.</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CUNDINAMARCA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Guayabetal</a:t>
                      </a:r>
                      <a:r>
                        <a:rPr lang="es-ES" sz="1050" b="0" dirty="0" smtClean="0">
                          <a:solidFill>
                            <a:srgbClr val="000000"/>
                          </a:solidFill>
                          <a:latin typeface="Arial Narrow"/>
                          <a:ea typeface="Arial Narrow"/>
                          <a:cs typeface="Arial Narrow"/>
                          <a:sym typeface="Arial Narrow"/>
                        </a:rPr>
                        <a:t>, Medina, </a:t>
                      </a:r>
                      <a:r>
                        <a:rPr lang="es-ES" sz="1050" b="0" dirty="0" err="1" smtClean="0">
                          <a:solidFill>
                            <a:srgbClr val="000000"/>
                          </a:solidFill>
                          <a:latin typeface="Arial Narrow"/>
                          <a:ea typeface="Arial Narrow"/>
                          <a:cs typeface="Arial Narrow"/>
                          <a:sym typeface="Arial Narrow"/>
                        </a:rPr>
                        <a:t>Paratebueno</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Ubalá</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NORTE DE SANTANDER: </a:t>
                      </a:r>
                      <a:r>
                        <a:rPr lang="es-ES" sz="1050" b="0" dirty="0" smtClean="0">
                          <a:solidFill>
                            <a:srgbClr val="000000"/>
                          </a:solidFill>
                          <a:latin typeface="Arial Narrow"/>
                          <a:ea typeface="Arial Narrow"/>
                          <a:cs typeface="Arial Narrow"/>
                          <a:sym typeface="Arial Narrow"/>
                        </a:rPr>
                        <a:t>Ábrego, </a:t>
                      </a:r>
                      <a:r>
                        <a:rPr lang="es-ES" sz="1050" b="0" dirty="0" err="1" smtClean="0">
                          <a:solidFill>
                            <a:srgbClr val="000000"/>
                          </a:solidFill>
                          <a:latin typeface="Arial Narrow"/>
                          <a:ea typeface="Arial Narrow"/>
                          <a:cs typeface="Arial Narrow"/>
                          <a:sym typeface="Arial Narrow"/>
                        </a:rPr>
                        <a:t>Cáchira</a:t>
                      </a:r>
                      <a:r>
                        <a:rPr lang="es-ES" sz="1050" b="0" dirty="0" smtClean="0">
                          <a:solidFill>
                            <a:srgbClr val="000000"/>
                          </a:solidFill>
                          <a:latin typeface="Arial Narrow"/>
                          <a:ea typeface="Arial Narrow"/>
                          <a:cs typeface="Arial Narrow"/>
                          <a:sym typeface="Arial Narrow"/>
                        </a:rPr>
                        <a:t>, La Esperanza, </a:t>
                      </a:r>
                      <a:r>
                        <a:rPr lang="es-ES" sz="1050" b="0" dirty="0" err="1" smtClean="0">
                          <a:solidFill>
                            <a:srgbClr val="000000"/>
                          </a:solidFill>
                          <a:latin typeface="Arial Narrow"/>
                          <a:ea typeface="Arial Narrow"/>
                          <a:cs typeface="Arial Narrow"/>
                          <a:sym typeface="Arial Narrow"/>
                        </a:rPr>
                        <a:t>Sardinata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Tibú</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SANTANDER: </a:t>
                      </a:r>
                      <a:r>
                        <a:rPr lang="es-ES" sz="1050" b="0" dirty="0" smtClean="0">
                          <a:solidFill>
                            <a:srgbClr val="000000"/>
                          </a:solidFill>
                          <a:latin typeface="Arial Narrow"/>
                          <a:ea typeface="Arial Narrow"/>
                          <a:cs typeface="Arial Narrow"/>
                          <a:sym typeface="Arial Narrow"/>
                        </a:rPr>
                        <a:t>Cimitarra, Landázuri, Puerto Parra, Puerto </a:t>
                      </a:r>
                      <a:r>
                        <a:rPr lang="es-ES" sz="1050" b="0" dirty="0" err="1" smtClean="0">
                          <a:solidFill>
                            <a:srgbClr val="000000"/>
                          </a:solidFill>
                          <a:latin typeface="Arial Narrow"/>
                          <a:ea typeface="Arial Narrow"/>
                          <a:cs typeface="Arial Narrow"/>
                          <a:sym typeface="Arial Narrow"/>
                        </a:rPr>
                        <a:t>Wilches</a:t>
                      </a:r>
                      <a:r>
                        <a:rPr lang="es-ES" sz="1050" b="0" dirty="0" smtClean="0">
                          <a:solidFill>
                            <a:srgbClr val="000000"/>
                          </a:solidFill>
                          <a:latin typeface="Arial Narrow"/>
                          <a:ea typeface="Arial Narrow"/>
                          <a:cs typeface="Arial Narrow"/>
                          <a:sym typeface="Arial Narrow"/>
                        </a:rPr>
                        <a:t>, San Benito.</a:t>
                      </a:r>
                    </a:p>
                  </a:txBody>
                  <a:tcPr marL="91450" marR="91450" marT="45725" marB="45725" anchor="ctr"/>
                </a:tc>
                <a:extLst>
                  <a:ext uri="{0D108BD9-81ED-4DB2-BD59-A6C34878D82A}">
                    <a16:rowId xmlns:a16="http://schemas.microsoft.com/office/drawing/2014/main" xmlns="" val="10002"/>
                  </a:ext>
                </a:extLst>
              </a:tr>
              <a:tr h="112915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Arial Narrow"/>
                        <a:ea typeface="Arial Narrow"/>
                        <a:cs typeface="Arial Narrow"/>
                        <a:sym typeface="Arial Narrow"/>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ANTIOQUIA: </a:t>
                      </a:r>
                      <a:r>
                        <a:rPr lang="es-ES" sz="1050" b="0" dirty="0" err="1" smtClean="0">
                          <a:solidFill>
                            <a:srgbClr val="000000"/>
                          </a:solidFill>
                          <a:latin typeface="Arial Narrow"/>
                          <a:ea typeface="Arial Narrow"/>
                          <a:cs typeface="Arial Narrow"/>
                          <a:sym typeface="Arial Narrow"/>
                        </a:rPr>
                        <a:t>Abejorral</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Abriaquí</a:t>
                      </a:r>
                      <a:r>
                        <a:rPr lang="es-ES" sz="1050" b="0" dirty="0" smtClean="0">
                          <a:solidFill>
                            <a:srgbClr val="000000"/>
                          </a:solidFill>
                          <a:latin typeface="Arial Narrow"/>
                          <a:ea typeface="Arial Narrow"/>
                          <a:cs typeface="Arial Narrow"/>
                          <a:sym typeface="Arial Narrow"/>
                        </a:rPr>
                        <a:t>, Alejandría, </a:t>
                      </a:r>
                      <a:r>
                        <a:rPr lang="es-ES" sz="1050" b="0" dirty="0" err="1" smtClean="0">
                          <a:solidFill>
                            <a:srgbClr val="000000"/>
                          </a:solidFill>
                          <a:latin typeface="Arial Narrow"/>
                          <a:ea typeface="Arial Narrow"/>
                          <a:cs typeface="Arial Narrow"/>
                          <a:sym typeface="Arial Narrow"/>
                        </a:rPr>
                        <a:t>Amagá</a:t>
                      </a:r>
                      <a:r>
                        <a:rPr lang="es-ES" sz="1050" b="0" dirty="0" smtClean="0">
                          <a:solidFill>
                            <a:srgbClr val="000000"/>
                          </a:solidFill>
                          <a:latin typeface="Arial Narrow"/>
                          <a:ea typeface="Arial Narrow"/>
                          <a:cs typeface="Arial Narrow"/>
                          <a:sym typeface="Arial Narrow"/>
                        </a:rPr>
                        <a:t>, Amalfi, Andes, Angelópolis, Angostura, </a:t>
                      </a:r>
                      <a:r>
                        <a:rPr lang="es-ES" sz="1050" b="0" dirty="0" err="1" smtClean="0">
                          <a:solidFill>
                            <a:srgbClr val="000000"/>
                          </a:solidFill>
                          <a:latin typeface="Arial Narrow"/>
                          <a:ea typeface="Arial Narrow"/>
                          <a:cs typeface="Arial Narrow"/>
                          <a:sym typeface="Arial Narrow"/>
                        </a:rPr>
                        <a:t>Anorí</a:t>
                      </a:r>
                      <a:r>
                        <a:rPr lang="es-ES" sz="1050" b="0" dirty="0" smtClean="0">
                          <a:solidFill>
                            <a:srgbClr val="000000"/>
                          </a:solidFill>
                          <a:latin typeface="Arial Narrow"/>
                          <a:ea typeface="Arial Narrow"/>
                          <a:cs typeface="Arial Narrow"/>
                          <a:sym typeface="Arial Narrow"/>
                        </a:rPr>
                        <a:t>, Argelia, Armenia, </a:t>
                      </a:r>
                      <a:r>
                        <a:rPr lang="es-ES" sz="1050" b="0" dirty="0" err="1" smtClean="0">
                          <a:solidFill>
                            <a:srgbClr val="000000"/>
                          </a:solidFill>
                          <a:latin typeface="Arial Narrow"/>
                          <a:ea typeface="Arial Narrow"/>
                          <a:cs typeface="Arial Narrow"/>
                          <a:sym typeface="Arial Narrow"/>
                        </a:rPr>
                        <a:t>Belmira</a:t>
                      </a:r>
                      <a:r>
                        <a:rPr lang="es-ES" sz="1050" b="0" dirty="0" smtClean="0">
                          <a:solidFill>
                            <a:srgbClr val="000000"/>
                          </a:solidFill>
                          <a:latin typeface="Arial Narrow"/>
                          <a:ea typeface="Arial Narrow"/>
                          <a:cs typeface="Arial Narrow"/>
                          <a:sym typeface="Arial Narrow"/>
                        </a:rPr>
                        <a:t>, Betania, </a:t>
                      </a:r>
                      <a:r>
                        <a:rPr lang="es-ES" sz="1050" b="0" dirty="0" err="1" smtClean="0">
                          <a:solidFill>
                            <a:srgbClr val="000000"/>
                          </a:solidFill>
                          <a:latin typeface="Arial Narrow"/>
                          <a:ea typeface="Arial Narrow"/>
                          <a:cs typeface="Arial Narrow"/>
                          <a:sym typeface="Arial Narrow"/>
                        </a:rPr>
                        <a:t>Betulia</a:t>
                      </a:r>
                      <a:r>
                        <a:rPr lang="es-ES" sz="1050" b="0" dirty="0" smtClean="0">
                          <a:solidFill>
                            <a:srgbClr val="000000"/>
                          </a:solidFill>
                          <a:latin typeface="Arial Narrow"/>
                          <a:ea typeface="Arial Narrow"/>
                          <a:cs typeface="Arial Narrow"/>
                          <a:sym typeface="Arial Narrow"/>
                        </a:rPr>
                        <a:t>, Briceño, </a:t>
                      </a:r>
                      <a:r>
                        <a:rPr lang="es-ES" sz="1050" b="0" dirty="0" err="1" smtClean="0">
                          <a:solidFill>
                            <a:srgbClr val="000000"/>
                          </a:solidFill>
                          <a:latin typeface="Arial Narrow"/>
                          <a:ea typeface="Arial Narrow"/>
                          <a:cs typeface="Arial Narrow"/>
                          <a:sym typeface="Arial Narrow"/>
                        </a:rPr>
                        <a:t>Buriticá</a:t>
                      </a:r>
                      <a:r>
                        <a:rPr lang="es-ES" sz="1050" b="0" dirty="0" smtClean="0">
                          <a:solidFill>
                            <a:srgbClr val="000000"/>
                          </a:solidFill>
                          <a:latin typeface="Arial Narrow"/>
                          <a:ea typeface="Arial Narrow"/>
                          <a:cs typeface="Arial Narrow"/>
                          <a:sym typeface="Arial Narrow"/>
                        </a:rPr>
                        <a:t>, Caicedo, Caldas, Campamento, </a:t>
                      </a:r>
                      <a:r>
                        <a:rPr lang="es-ES" sz="1050" b="0" dirty="0" err="1" smtClean="0">
                          <a:solidFill>
                            <a:srgbClr val="000000"/>
                          </a:solidFill>
                          <a:latin typeface="Arial Narrow"/>
                          <a:ea typeface="Arial Narrow"/>
                          <a:cs typeface="Arial Narrow"/>
                          <a:sym typeface="Arial Narrow"/>
                        </a:rPr>
                        <a:t>Cañasgordas</a:t>
                      </a:r>
                      <a:r>
                        <a:rPr lang="es-ES" sz="1050" b="0" dirty="0" smtClean="0">
                          <a:solidFill>
                            <a:srgbClr val="000000"/>
                          </a:solidFill>
                          <a:latin typeface="Arial Narrow"/>
                          <a:ea typeface="Arial Narrow"/>
                          <a:cs typeface="Arial Narrow"/>
                          <a:sym typeface="Arial Narrow"/>
                        </a:rPr>
                        <a:t>, Caracolí, </a:t>
                      </a:r>
                      <a:r>
                        <a:rPr lang="es-ES" sz="1050" b="0" dirty="0" err="1" smtClean="0">
                          <a:solidFill>
                            <a:srgbClr val="000000"/>
                          </a:solidFill>
                          <a:latin typeface="Arial Narrow"/>
                          <a:ea typeface="Arial Narrow"/>
                          <a:cs typeface="Arial Narrow"/>
                          <a:sym typeface="Arial Narrow"/>
                        </a:rPr>
                        <a:t>Caramanta</a:t>
                      </a:r>
                      <a:r>
                        <a:rPr lang="es-ES" sz="1050" b="0" dirty="0" smtClean="0">
                          <a:solidFill>
                            <a:srgbClr val="000000"/>
                          </a:solidFill>
                          <a:latin typeface="Arial Narrow"/>
                          <a:ea typeface="Arial Narrow"/>
                          <a:cs typeface="Arial Narrow"/>
                          <a:sym typeface="Arial Narrow"/>
                        </a:rPr>
                        <a:t>, Carolina, Ciudad Bolívar, </a:t>
                      </a:r>
                      <a:r>
                        <a:rPr lang="es-ES" sz="1050" b="0" dirty="0" err="1" smtClean="0">
                          <a:solidFill>
                            <a:srgbClr val="000000"/>
                          </a:solidFill>
                          <a:latin typeface="Arial Narrow"/>
                          <a:ea typeface="Arial Narrow"/>
                          <a:cs typeface="Arial Narrow"/>
                          <a:sym typeface="Arial Narrow"/>
                        </a:rPr>
                        <a:t>Cocorná</a:t>
                      </a:r>
                      <a:r>
                        <a:rPr lang="es-ES" sz="1050" b="0" dirty="0" smtClean="0">
                          <a:solidFill>
                            <a:srgbClr val="000000"/>
                          </a:solidFill>
                          <a:latin typeface="Arial Narrow"/>
                          <a:ea typeface="Arial Narrow"/>
                          <a:cs typeface="Arial Narrow"/>
                          <a:sym typeface="Arial Narrow"/>
                        </a:rPr>
                        <a:t>, Concordia, </a:t>
                      </a:r>
                      <a:r>
                        <a:rPr lang="es-ES" sz="1050" b="0" dirty="0" err="1" smtClean="0">
                          <a:solidFill>
                            <a:srgbClr val="000000"/>
                          </a:solidFill>
                          <a:latin typeface="Arial Narrow"/>
                          <a:ea typeface="Arial Narrow"/>
                          <a:cs typeface="Arial Narrow"/>
                          <a:sym typeface="Arial Narrow"/>
                        </a:rPr>
                        <a:t>Dabeiba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Ebéjico</a:t>
                      </a:r>
                      <a:r>
                        <a:rPr lang="es-ES" sz="1050" b="0" dirty="0" smtClean="0">
                          <a:solidFill>
                            <a:srgbClr val="000000"/>
                          </a:solidFill>
                          <a:latin typeface="Arial Narrow"/>
                          <a:ea typeface="Arial Narrow"/>
                          <a:cs typeface="Arial Narrow"/>
                          <a:sym typeface="Arial Narrow"/>
                        </a:rPr>
                        <a:t>, Frontino, Giraldo, Heliconia, Hispania, </a:t>
                      </a:r>
                      <a:r>
                        <a:rPr lang="es-ES" sz="1050" b="0" dirty="0" err="1" smtClean="0">
                          <a:solidFill>
                            <a:srgbClr val="000000"/>
                          </a:solidFill>
                          <a:latin typeface="Arial Narrow"/>
                          <a:ea typeface="Arial Narrow"/>
                          <a:cs typeface="Arial Narrow"/>
                          <a:sym typeface="Arial Narrow"/>
                        </a:rPr>
                        <a:t>Ituango</a:t>
                      </a:r>
                      <a:r>
                        <a:rPr lang="es-ES" sz="1050" b="0" dirty="0" smtClean="0">
                          <a:solidFill>
                            <a:srgbClr val="000000"/>
                          </a:solidFill>
                          <a:latin typeface="Arial Narrow"/>
                          <a:ea typeface="Arial Narrow"/>
                          <a:cs typeface="Arial Narrow"/>
                          <a:sym typeface="Arial Narrow"/>
                        </a:rPr>
                        <a:t>, Jericó, La Unión, Maceo, Medellín, Montebello, Nariño, Olaya, Puerto </a:t>
                      </a:r>
                      <a:r>
                        <a:rPr lang="es-ES" sz="1050" b="0" dirty="0" err="1" smtClean="0">
                          <a:solidFill>
                            <a:srgbClr val="000000"/>
                          </a:solidFill>
                          <a:latin typeface="Arial Narrow"/>
                          <a:ea typeface="Arial Narrow"/>
                          <a:cs typeface="Arial Narrow"/>
                          <a:sym typeface="Arial Narrow"/>
                        </a:rPr>
                        <a:t>Berrío</a:t>
                      </a:r>
                      <a:r>
                        <a:rPr lang="es-ES" sz="1050" b="0" dirty="0" smtClean="0">
                          <a:solidFill>
                            <a:srgbClr val="000000"/>
                          </a:solidFill>
                          <a:latin typeface="Arial Narrow"/>
                          <a:ea typeface="Arial Narrow"/>
                          <a:cs typeface="Arial Narrow"/>
                          <a:sym typeface="Arial Narrow"/>
                        </a:rPr>
                        <a:t>, Puerto </a:t>
                      </a:r>
                      <a:r>
                        <a:rPr lang="es-ES" sz="1050" b="0" dirty="0" err="1" smtClean="0">
                          <a:solidFill>
                            <a:srgbClr val="000000"/>
                          </a:solidFill>
                          <a:latin typeface="Arial Narrow"/>
                          <a:ea typeface="Arial Narrow"/>
                          <a:cs typeface="Arial Narrow"/>
                          <a:sym typeface="Arial Narrow"/>
                        </a:rPr>
                        <a:t>Nare</a:t>
                      </a:r>
                      <a:r>
                        <a:rPr lang="es-ES" sz="1050" b="0" dirty="0" smtClean="0">
                          <a:solidFill>
                            <a:srgbClr val="000000"/>
                          </a:solidFill>
                          <a:latin typeface="Arial Narrow"/>
                          <a:ea typeface="Arial Narrow"/>
                          <a:cs typeface="Arial Narrow"/>
                          <a:sym typeface="Arial Narrow"/>
                        </a:rPr>
                        <a:t>, Puerto Triunfo, Sabanalarga, Salgar, San Carlos, San Francisco, San Jerónimo, San Luis, San Pedro De Los Milagros, Santa Bárbara, Santa Fe De Antioquia, Santa Rosa De Osos, </a:t>
                      </a:r>
                      <a:r>
                        <a:rPr lang="es-ES" sz="1050" b="0" dirty="0" err="1" smtClean="0">
                          <a:solidFill>
                            <a:srgbClr val="000000"/>
                          </a:solidFill>
                          <a:latin typeface="Arial Narrow"/>
                          <a:ea typeface="Arial Narrow"/>
                          <a:cs typeface="Arial Narrow"/>
                          <a:sym typeface="Arial Narrow"/>
                        </a:rPr>
                        <a:t>Sonsón</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Sopetrán</a:t>
                      </a:r>
                      <a:r>
                        <a:rPr lang="es-ES" sz="1050" b="0" dirty="0" smtClean="0">
                          <a:solidFill>
                            <a:srgbClr val="000000"/>
                          </a:solidFill>
                          <a:latin typeface="Arial Narrow"/>
                          <a:ea typeface="Arial Narrow"/>
                          <a:cs typeface="Arial Narrow"/>
                          <a:sym typeface="Arial Narrow"/>
                        </a:rPr>
                        <a:t>, Titiribí, Toledo, </a:t>
                      </a:r>
                      <a:r>
                        <a:rPr lang="es-ES" sz="1050" b="0" dirty="0" err="1" smtClean="0">
                          <a:solidFill>
                            <a:srgbClr val="000000"/>
                          </a:solidFill>
                          <a:latin typeface="Arial Narrow"/>
                          <a:ea typeface="Arial Narrow"/>
                          <a:cs typeface="Arial Narrow"/>
                          <a:sym typeface="Arial Narrow"/>
                        </a:rPr>
                        <a:t>Uramita</a:t>
                      </a:r>
                      <a:r>
                        <a:rPr lang="es-ES" sz="1050" b="0" dirty="0" smtClean="0">
                          <a:solidFill>
                            <a:srgbClr val="000000"/>
                          </a:solidFill>
                          <a:latin typeface="Arial Narrow"/>
                          <a:ea typeface="Arial Narrow"/>
                          <a:cs typeface="Arial Narrow"/>
                          <a:sym typeface="Arial Narrow"/>
                        </a:rPr>
                        <a:t>, Urrao, Valdivia, Venecia, </a:t>
                      </a:r>
                      <a:r>
                        <a:rPr lang="es-ES" sz="1050" b="0" dirty="0" err="1" smtClean="0">
                          <a:solidFill>
                            <a:srgbClr val="000000"/>
                          </a:solidFill>
                          <a:latin typeface="Arial Narrow"/>
                          <a:ea typeface="Arial Narrow"/>
                          <a:cs typeface="Arial Narrow"/>
                          <a:sym typeface="Arial Narrow"/>
                        </a:rPr>
                        <a:t>Yalí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Yarumal</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Yolombó</a:t>
                      </a:r>
                      <a:r>
                        <a:rPr lang="es-ES" sz="1050" b="0" dirty="0" smtClean="0">
                          <a:solidFill>
                            <a:srgbClr val="000000"/>
                          </a:solidFill>
                          <a:latin typeface="Arial Narrow"/>
                          <a:ea typeface="Arial Narrow"/>
                          <a:cs typeface="Arial Narrow"/>
                          <a:sym typeface="Arial Narrow"/>
                        </a:rPr>
                        <a:t>, Zaragoza.</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BOYACÁ: </a:t>
                      </a:r>
                      <a:r>
                        <a:rPr lang="es-ES" sz="1050" b="0" dirty="0" smtClean="0">
                          <a:solidFill>
                            <a:srgbClr val="000000"/>
                          </a:solidFill>
                          <a:latin typeface="Arial Narrow"/>
                          <a:ea typeface="Arial Narrow"/>
                          <a:cs typeface="Arial Narrow"/>
                          <a:sym typeface="Arial Narrow"/>
                        </a:rPr>
                        <a:t>Almeida, </a:t>
                      </a:r>
                      <a:r>
                        <a:rPr lang="es-ES" sz="1050" b="0" dirty="0" err="1" smtClean="0">
                          <a:solidFill>
                            <a:srgbClr val="000000"/>
                          </a:solidFill>
                          <a:latin typeface="Arial Narrow"/>
                          <a:ea typeface="Arial Narrow"/>
                          <a:cs typeface="Arial Narrow"/>
                          <a:sym typeface="Arial Narrow"/>
                        </a:rPr>
                        <a:t>Chinavita</a:t>
                      </a:r>
                      <a:r>
                        <a:rPr lang="es-ES" sz="1050" b="0" dirty="0" smtClean="0">
                          <a:solidFill>
                            <a:srgbClr val="000000"/>
                          </a:solidFill>
                          <a:latin typeface="Arial Narrow"/>
                          <a:ea typeface="Arial Narrow"/>
                          <a:cs typeface="Arial Narrow"/>
                          <a:sym typeface="Arial Narrow"/>
                        </a:rPr>
                        <a:t>, Chita, </a:t>
                      </a:r>
                      <a:r>
                        <a:rPr lang="es-ES" sz="1050" b="0" dirty="0" err="1" smtClean="0">
                          <a:solidFill>
                            <a:srgbClr val="000000"/>
                          </a:solidFill>
                          <a:latin typeface="Arial Narrow"/>
                          <a:ea typeface="Arial Narrow"/>
                          <a:cs typeface="Arial Narrow"/>
                          <a:sym typeface="Arial Narrow"/>
                        </a:rPr>
                        <a:t>Chivor</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Covarachía</a:t>
                      </a:r>
                      <a:r>
                        <a:rPr lang="es-ES" sz="1050" b="0" dirty="0" smtClean="0">
                          <a:solidFill>
                            <a:srgbClr val="000000"/>
                          </a:solidFill>
                          <a:latin typeface="Arial Narrow"/>
                          <a:ea typeface="Arial Narrow"/>
                          <a:cs typeface="Arial Narrow"/>
                          <a:sym typeface="Arial Narrow"/>
                        </a:rPr>
                        <a:t>, El Espino, </a:t>
                      </a:r>
                      <a:r>
                        <a:rPr lang="es-ES" sz="1050" b="0" dirty="0" err="1" smtClean="0">
                          <a:solidFill>
                            <a:srgbClr val="000000"/>
                          </a:solidFill>
                          <a:latin typeface="Arial Narrow"/>
                          <a:ea typeface="Arial Narrow"/>
                          <a:cs typeface="Arial Narrow"/>
                          <a:sym typeface="Arial Narrow"/>
                        </a:rPr>
                        <a:t>Garagoa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Guicán</a:t>
                      </a:r>
                      <a:r>
                        <a:rPr lang="es-ES" sz="1050" b="0" dirty="0" smtClean="0">
                          <a:solidFill>
                            <a:srgbClr val="000000"/>
                          </a:solidFill>
                          <a:latin typeface="Arial Narrow"/>
                          <a:ea typeface="Arial Narrow"/>
                          <a:cs typeface="Arial Narrow"/>
                          <a:sym typeface="Arial Narrow"/>
                        </a:rPr>
                        <a:t>, La Uvita, La Victoria, </a:t>
                      </a:r>
                      <a:r>
                        <a:rPr lang="es-ES" sz="1050" b="0" dirty="0" err="1" smtClean="0">
                          <a:solidFill>
                            <a:srgbClr val="000000"/>
                          </a:solidFill>
                          <a:latin typeface="Arial Narrow"/>
                          <a:ea typeface="Arial Narrow"/>
                          <a:cs typeface="Arial Narrow"/>
                          <a:sym typeface="Arial Narrow"/>
                        </a:rPr>
                        <a:t>Maripí</a:t>
                      </a:r>
                      <a:r>
                        <a:rPr lang="es-ES" sz="1050" b="0" dirty="0" smtClean="0">
                          <a:solidFill>
                            <a:srgbClr val="000000"/>
                          </a:solidFill>
                          <a:latin typeface="Arial Narrow"/>
                          <a:ea typeface="Arial Narrow"/>
                          <a:cs typeface="Arial Narrow"/>
                          <a:sym typeface="Arial Narrow"/>
                        </a:rPr>
                        <a:t>, Miraflores, </a:t>
                      </a:r>
                      <a:r>
                        <a:rPr lang="es-ES" sz="1050" b="0" dirty="0" err="1" smtClean="0">
                          <a:solidFill>
                            <a:srgbClr val="000000"/>
                          </a:solidFill>
                          <a:latin typeface="Arial Narrow"/>
                          <a:ea typeface="Arial Narrow"/>
                          <a:cs typeface="Arial Narrow"/>
                          <a:sym typeface="Arial Narrow"/>
                        </a:rPr>
                        <a:t>Moniquirá</a:t>
                      </a:r>
                      <a:r>
                        <a:rPr lang="es-ES" sz="1050" b="0" dirty="0" smtClean="0">
                          <a:solidFill>
                            <a:srgbClr val="000000"/>
                          </a:solidFill>
                          <a:latin typeface="Arial Narrow"/>
                          <a:ea typeface="Arial Narrow"/>
                          <a:cs typeface="Arial Narrow"/>
                          <a:sym typeface="Arial Narrow"/>
                        </a:rPr>
                        <a:t>, Muzo, </a:t>
                      </a:r>
                      <a:r>
                        <a:rPr lang="es-ES" sz="1050" b="0" dirty="0" err="1" smtClean="0">
                          <a:solidFill>
                            <a:srgbClr val="000000"/>
                          </a:solidFill>
                          <a:latin typeface="Arial Narrow"/>
                          <a:ea typeface="Arial Narrow"/>
                          <a:cs typeface="Arial Narrow"/>
                          <a:sym typeface="Arial Narrow"/>
                        </a:rPr>
                        <a:t>Otanche</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Pachavita</a:t>
                      </a:r>
                      <a:r>
                        <a:rPr lang="es-ES" sz="1050" b="0" dirty="0" smtClean="0">
                          <a:solidFill>
                            <a:srgbClr val="000000"/>
                          </a:solidFill>
                          <a:latin typeface="Arial Narrow"/>
                          <a:ea typeface="Arial Narrow"/>
                          <a:cs typeface="Arial Narrow"/>
                          <a:sym typeface="Arial Narrow"/>
                        </a:rPr>
                        <a:t>, Pajarito, </a:t>
                      </a:r>
                      <a:r>
                        <a:rPr lang="es-ES" sz="1050" b="0" dirty="0" err="1" smtClean="0">
                          <a:solidFill>
                            <a:srgbClr val="000000"/>
                          </a:solidFill>
                          <a:latin typeface="Arial Narrow"/>
                          <a:ea typeface="Arial Narrow"/>
                          <a:cs typeface="Arial Narrow"/>
                          <a:sym typeface="Arial Narrow"/>
                        </a:rPr>
                        <a:t>Panqueba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Pauna</a:t>
                      </a:r>
                      <a:r>
                        <a:rPr lang="es-ES" sz="1050" b="0" dirty="0" smtClean="0">
                          <a:solidFill>
                            <a:srgbClr val="000000"/>
                          </a:solidFill>
                          <a:latin typeface="Arial Narrow"/>
                          <a:ea typeface="Arial Narrow"/>
                          <a:cs typeface="Arial Narrow"/>
                          <a:sym typeface="Arial Narrow"/>
                        </a:rPr>
                        <a:t>, Paz De Rio, Pisba, </a:t>
                      </a:r>
                      <a:r>
                        <a:rPr lang="es-ES" sz="1050" b="0" dirty="0" err="1" smtClean="0">
                          <a:solidFill>
                            <a:srgbClr val="000000"/>
                          </a:solidFill>
                          <a:latin typeface="Arial Narrow"/>
                          <a:ea typeface="Arial Narrow"/>
                          <a:cs typeface="Arial Narrow"/>
                          <a:sym typeface="Arial Narrow"/>
                        </a:rPr>
                        <a:t>Quípama</a:t>
                      </a:r>
                      <a:r>
                        <a:rPr lang="es-ES" sz="1050" b="0" dirty="0" smtClean="0">
                          <a:solidFill>
                            <a:srgbClr val="000000"/>
                          </a:solidFill>
                          <a:latin typeface="Arial Narrow"/>
                          <a:ea typeface="Arial Narrow"/>
                          <a:cs typeface="Arial Narrow"/>
                          <a:sym typeface="Arial Narrow"/>
                        </a:rPr>
                        <a:t>, San Eduardo, San José De Pare, San Mateo, San Pablo De </a:t>
                      </a:r>
                      <a:r>
                        <a:rPr lang="es-ES" sz="1050" b="0" dirty="0" err="1" smtClean="0">
                          <a:solidFill>
                            <a:srgbClr val="000000"/>
                          </a:solidFill>
                          <a:latin typeface="Arial Narrow"/>
                          <a:ea typeface="Arial Narrow"/>
                          <a:cs typeface="Arial Narrow"/>
                          <a:sym typeface="Arial Narrow"/>
                        </a:rPr>
                        <a:t>Borbur</a:t>
                      </a:r>
                      <a:r>
                        <a:rPr lang="es-ES" sz="1050" b="0" dirty="0" smtClean="0">
                          <a:solidFill>
                            <a:srgbClr val="000000"/>
                          </a:solidFill>
                          <a:latin typeface="Arial Narrow"/>
                          <a:ea typeface="Arial Narrow"/>
                          <a:cs typeface="Arial Narrow"/>
                          <a:sym typeface="Arial Narrow"/>
                        </a:rPr>
                        <a:t>, Santana, </a:t>
                      </a:r>
                      <a:r>
                        <a:rPr lang="es-ES" sz="1050" b="0" dirty="0" err="1" smtClean="0">
                          <a:solidFill>
                            <a:srgbClr val="000000"/>
                          </a:solidFill>
                          <a:latin typeface="Arial Narrow"/>
                          <a:ea typeface="Arial Narrow"/>
                          <a:cs typeface="Arial Narrow"/>
                          <a:sym typeface="Arial Narrow"/>
                        </a:rPr>
                        <a:t>Soatá</a:t>
                      </a:r>
                      <a:r>
                        <a:rPr lang="es-ES" sz="1050" b="0" dirty="0" smtClean="0">
                          <a:solidFill>
                            <a:srgbClr val="000000"/>
                          </a:solidFill>
                          <a:latin typeface="Arial Narrow"/>
                          <a:ea typeface="Arial Narrow"/>
                          <a:cs typeface="Arial Narrow"/>
                          <a:sym typeface="Arial Narrow"/>
                        </a:rPr>
                        <a:t>, Socotá, </a:t>
                      </a:r>
                      <a:r>
                        <a:rPr lang="es-ES" sz="1050" b="0" dirty="0" err="1" smtClean="0">
                          <a:solidFill>
                            <a:srgbClr val="000000"/>
                          </a:solidFill>
                          <a:latin typeface="Arial Narrow"/>
                          <a:ea typeface="Arial Narrow"/>
                          <a:cs typeface="Arial Narrow"/>
                          <a:sym typeface="Arial Narrow"/>
                        </a:rPr>
                        <a:t>Susacón</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Tibaná</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Úmbita</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CALDAS: </a:t>
                      </a:r>
                      <a:r>
                        <a:rPr lang="es-ES" sz="1050" b="0" dirty="0" smtClean="0">
                          <a:solidFill>
                            <a:srgbClr val="000000"/>
                          </a:solidFill>
                          <a:latin typeface="Arial Narrow"/>
                          <a:ea typeface="Arial Narrow"/>
                          <a:cs typeface="Arial Narrow"/>
                          <a:sym typeface="Arial Narrow"/>
                        </a:rPr>
                        <a:t>Aguadas, Chinchiná, Filadelfia, La Merced, Manizales, Manzanares, </a:t>
                      </a:r>
                      <a:r>
                        <a:rPr lang="es-ES" sz="1050" b="0" dirty="0" err="1" smtClean="0">
                          <a:solidFill>
                            <a:srgbClr val="000000"/>
                          </a:solidFill>
                          <a:latin typeface="Arial Narrow"/>
                          <a:ea typeface="Arial Narrow"/>
                          <a:cs typeface="Arial Narrow"/>
                          <a:sym typeface="Arial Narrow"/>
                        </a:rPr>
                        <a:t>Marmato</a:t>
                      </a:r>
                      <a:r>
                        <a:rPr lang="es-ES" sz="1050" b="0" dirty="0" smtClean="0">
                          <a:solidFill>
                            <a:srgbClr val="000000"/>
                          </a:solidFill>
                          <a:latin typeface="Arial Narrow"/>
                          <a:ea typeface="Arial Narrow"/>
                          <a:cs typeface="Arial Narrow"/>
                          <a:sym typeface="Arial Narrow"/>
                        </a:rPr>
                        <a:t>, Marulanda, Neira, </a:t>
                      </a:r>
                      <a:r>
                        <a:rPr lang="es-ES" sz="1050" b="0" dirty="0" err="1" smtClean="0">
                          <a:solidFill>
                            <a:srgbClr val="000000"/>
                          </a:solidFill>
                          <a:latin typeface="Arial Narrow"/>
                          <a:ea typeface="Arial Narrow"/>
                          <a:cs typeface="Arial Narrow"/>
                          <a:sym typeface="Arial Narrow"/>
                        </a:rPr>
                        <a:t>Pácora</a:t>
                      </a:r>
                      <a:r>
                        <a:rPr lang="es-ES" sz="1050" b="0" dirty="0" smtClean="0">
                          <a:solidFill>
                            <a:srgbClr val="000000"/>
                          </a:solidFill>
                          <a:latin typeface="Arial Narrow"/>
                          <a:ea typeface="Arial Narrow"/>
                          <a:cs typeface="Arial Narrow"/>
                          <a:sym typeface="Arial Narrow"/>
                        </a:rPr>
                        <a:t>, Pensilvania, Salamina, Samaná, </a:t>
                      </a:r>
                      <a:r>
                        <a:rPr lang="es-ES" sz="1050" b="0" dirty="0" err="1" smtClean="0">
                          <a:solidFill>
                            <a:srgbClr val="000000"/>
                          </a:solidFill>
                          <a:latin typeface="Arial Narrow"/>
                          <a:ea typeface="Arial Narrow"/>
                          <a:cs typeface="Arial Narrow"/>
                          <a:sym typeface="Arial Narrow"/>
                        </a:rPr>
                        <a:t>Supia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Villamaria</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CUNDINAMARCA: </a:t>
                      </a:r>
                      <a:r>
                        <a:rPr lang="es-ES" sz="1050" b="0" dirty="0" smtClean="0">
                          <a:solidFill>
                            <a:srgbClr val="000000"/>
                          </a:solidFill>
                          <a:latin typeface="Arial Narrow"/>
                          <a:ea typeface="Arial Narrow"/>
                          <a:cs typeface="Arial Narrow"/>
                          <a:sym typeface="Arial Narrow"/>
                        </a:rPr>
                        <a:t>Agua De Dios, </a:t>
                      </a:r>
                      <a:r>
                        <a:rPr lang="es-ES" sz="1050" b="0" dirty="0" err="1" smtClean="0">
                          <a:solidFill>
                            <a:srgbClr val="000000"/>
                          </a:solidFill>
                          <a:latin typeface="Arial Narrow"/>
                          <a:ea typeface="Arial Narrow"/>
                          <a:cs typeface="Arial Narrow"/>
                          <a:sym typeface="Arial Narrow"/>
                        </a:rPr>
                        <a:t>Anapoima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Apulo</a:t>
                      </a:r>
                      <a:r>
                        <a:rPr lang="es-ES" sz="1050" b="0" dirty="0" smtClean="0">
                          <a:solidFill>
                            <a:srgbClr val="000000"/>
                          </a:solidFill>
                          <a:latin typeface="Arial Narrow"/>
                          <a:ea typeface="Arial Narrow"/>
                          <a:cs typeface="Arial Narrow"/>
                          <a:sym typeface="Arial Narrow"/>
                        </a:rPr>
                        <a:t>, Beltrán, Cabrera, </a:t>
                      </a:r>
                      <a:r>
                        <a:rPr lang="es-ES" sz="1050" b="0" dirty="0" err="1" smtClean="0">
                          <a:solidFill>
                            <a:srgbClr val="000000"/>
                          </a:solidFill>
                          <a:latin typeface="Arial Narrow"/>
                          <a:ea typeface="Arial Narrow"/>
                          <a:cs typeface="Arial Narrow"/>
                          <a:sym typeface="Arial Narrow"/>
                        </a:rPr>
                        <a:t>Cáqueza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Chaguaní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Chipaque</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Choachí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Cogua</a:t>
                      </a:r>
                      <a:r>
                        <a:rPr lang="es-ES" sz="1050" b="0" dirty="0" smtClean="0">
                          <a:solidFill>
                            <a:srgbClr val="000000"/>
                          </a:solidFill>
                          <a:latin typeface="Arial Narrow"/>
                          <a:ea typeface="Arial Narrow"/>
                          <a:cs typeface="Arial Narrow"/>
                          <a:sym typeface="Arial Narrow"/>
                        </a:rPr>
                        <a:t>, El Peñón, El Rosal, </a:t>
                      </a:r>
                      <a:r>
                        <a:rPr lang="es-ES" sz="1050" b="0" dirty="0" err="1" smtClean="0">
                          <a:solidFill>
                            <a:srgbClr val="000000"/>
                          </a:solidFill>
                          <a:latin typeface="Arial Narrow"/>
                          <a:ea typeface="Arial Narrow"/>
                          <a:cs typeface="Arial Narrow"/>
                          <a:sym typeface="Arial Narrow"/>
                        </a:rPr>
                        <a:t>Gachalá</a:t>
                      </a:r>
                      <a:r>
                        <a:rPr lang="es-ES" sz="1050" b="0" dirty="0" smtClean="0">
                          <a:solidFill>
                            <a:srgbClr val="000000"/>
                          </a:solidFill>
                          <a:latin typeface="Arial Narrow"/>
                          <a:ea typeface="Arial Narrow"/>
                          <a:cs typeface="Arial Narrow"/>
                          <a:sym typeface="Arial Narrow"/>
                        </a:rPr>
                        <a:t>, Gama, Guaduas, </a:t>
                      </a:r>
                      <a:r>
                        <a:rPr lang="es-ES" sz="1050" b="0" dirty="0" err="1" smtClean="0">
                          <a:solidFill>
                            <a:srgbClr val="000000"/>
                          </a:solidFill>
                          <a:latin typeface="Arial Narrow"/>
                          <a:ea typeface="Arial Narrow"/>
                          <a:cs typeface="Arial Narrow"/>
                          <a:sym typeface="Arial Narrow"/>
                        </a:rPr>
                        <a:t>Guatavita</a:t>
                      </a:r>
                      <a:r>
                        <a:rPr lang="es-ES" sz="1050" b="0" dirty="0" smtClean="0">
                          <a:solidFill>
                            <a:srgbClr val="000000"/>
                          </a:solidFill>
                          <a:latin typeface="Arial Narrow"/>
                          <a:ea typeface="Arial Narrow"/>
                          <a:cs typeface="Arial Narrow"/>
                          <a:sym typeface="Arial Narrow"/>
                        </a:rPr>
                        <a:t>, Jerusalén, Junín, La Palma, </a:t>
                      </a:r>
                      <a:r>
                        <a:rPr lang="es-ES" sz="1050" b="0" dirty="0" err="1" smtClean="0">
                          <a:solidFill>
                            <a:srgbClr val="000000"/>
                          </a:solidFill>
                          <a:latin typeface="Arial Narrow"/>
                          <a:ea typeface="Arial Narrow"/>
                          <a:cs typeface="Arial Narrow"/>
                          <a:sym typeface="Arial Narrow"/>
                        </a:rPr>
                        <a:t>Machetá</a:t>
                      </a:r>
                      <a:r>
                        <a:rPr lang="es-ES" sz="1050" b="0" dirty="0" smtClean="0">
                          <a:solidFill>
                            <a:srgbClr val="000000"/>
                          </a:solidFill>
                          <a:latin typeface="Arial Narrow"/>
                          <a:ea typeface="Arial Narrow"/>
                          <a:cs typeface="Arial Narrow"/>
                          <a:sym typeface="Arial Narrow"/>
                        </a:rPr>
                        <a:t>, Manta, Nilo, </a:t>
                      </a:r>
                      <a:r>
                        <a:rPr lang="es-ES" sz="1050" b="0" dirty="0" err="1" smtClean="0">
                          <a:solidFill>
                            <a:srgbClr val="000000"/>
                          </a:solidFill>
                          <a:latin typeface="Arial Narrow"/>
                          <a:ea typeface="Arial Narrow"/>
                          <a:cs typeface="Arial Narrow"/>
                          <a:sym typeface="Arial Narrow"/>
                        </a:rPr>
                        <a:t>Paime</a:t>
                      </a:r>
                      <a:r>
                        <a:rPr lang="es-ES" sz="1050" b="0" dirty="0" smtClean="0">
                          <a:solidFill>
                            <a:srgbClr val="000000"/>
                          </a:solidFill>
                          <a:latin typeface="Arial Narrow"/>
                          <a:ea typeface="Arial Narrow"/>
                          <a:cs typeface="Arial Narrow"/>
                          <a:sym typeface="Arial Narrow"/>
                        </a:rPr>
                        <a:t>, Pulí, </a:t>
                      </a:r>
                      <a:r>
                        <a:rPr lang="es-ES" sz="1050" b="0" dirty="0" err="1" smtClean="0">
                          <a:solidFill>
                            <a:srgbClr val="000000"/>
                          </a:solidFill>
                          <a:latin typeface="Arial Narrow"/>
                          <a:ea typeface="Arial Narrow"/>
                          <a:cs typeface="Arial Narrow"/>
                          <a:sym typeface="Arial Narrow"/>
                        </a:rPr>
                        <a:t>Quetame</a:t>
                      </a:r>
                      <a:r>
                        <a:rPr lang="es-ES" sz="1050" b="0" dirty="0" smtClean="0">
                          <a:solidFill>
                            <a:srgbClr val="000000"/>
                          </a:solidFill>
                          <a:latin typeface="Arial Narrow"/>
                          <a:ea typeface="Arial Narrow"/>
                          <a:cs typeface="Arial Narrow"/>
                          <a:sym typeface="Arial Narrow"/>
                        </a:rPr>
                        <a:t>, Ricaurte, San Juan De </a:t>
                      </a:r>
                      <a:r>
                        <a:rPr lang="es-ES" sz="1050" b="0" dirty="0" err="1" smtClean="0">
                          <a:solidFill>
                            <a:srgbClr val="000000"/>
                          </a:solidFill>
                          <a:latin typeface="Arial Narrow"/>
                          <a:ea typeface="Arial Narrow"/>
                          <a:cs typeface="Arial Narrow"/>
                          <a:sym typeface="Arial Narrow"/>
                        </a:rPr>
                        <a:t>Rioseco</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Sesquilé</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Silvania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Tocaima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Topaipí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Yacopí</a:t>
                      </a:r>
                      <a:r>
                        <a:rPr lang="es-ES" sz="1050" b="0" dirty="0" smtClean="0">
                          <a:solidFill>
                            <a:srgbClr val="000000"/>
                          </a:solidFill>
                          <a:latin typeface="Arial Narrow"/>
                          <a:ea typeface="Arial Narrow"/>
                          <a:cs typeface="Arial Narrow"/>
                          <a:sym typeface="Arial Narrow"/>
                        </a:rPr>
                        <a:t>, Zipaquirá.</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HUILA: </a:t>
                      </a:r>
                      <a:r>
                        <a:rPr lang="es-ES" sz="1050" b="0" dirty="0" smtClean="0">
                          <a:solidFill>
                            <a:srgbClr val="000000"/>
                          </a:solidFill>
                          <a:latin typeface="Arial Narrow"/>
                          <a:ea typeface="Arial Narrow"/>
                          <a:cs typeface="Arial Narrow"/>
                          <a:sym typeface="Arial Narrow"/>
                        </a:rPr>
                        <a:t>Altamira, Guadalupe, Pitalito, </a:t>
                      </a:r>
                      <a:r>
                        <a:rPr lang="es-ES" sz="1050" b="0" dirty="0" err="1" smtClean="0">
                          <a:solidFill>
                            <a:srgbClr val="000000"/>
                          </a:solidFill>
                          <a:latin typeface="Arial Narrow"/>
                          <a:ea typeface="Arial Narrow"/>
                          <a:cs typeface="Arial Narrow"/>
                          <a:sym typeface="Arial Narrow"/>
                        </a:rPr>
                        <a:t>Saladoblanco</a:t>
                      </a:r>
                      <a:r>
                        <a:rPr lang="es-ES" sz="1050" b="0" dirty="0" smtClean="0">
                          <a:solidFill>
                            <a:srgbClr val="000000"/>
                          </a:solidFill>
                          <a:latin typeface="Arial Narrow"/>
                          <a:ea typeface="Arial Narrow"/>
                          <a:cs typeface="Arial Narrow"/>
                          <a:sym typeface="Arial Narrow"/>
                        </a:rPr>
                        <a:t>, San Agustín, Suaza.</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NORTE DE SANTANDER: </a:t>
                      </a:r>
                      <a:r>
                        <a:rPr lang="es-ES" sz="1050" b="0" dirty="0" smtClean="0">
                          <a:solidFill>
                            <a:srgbClr val="000000"/>
                          </a:solidFill>
                          <a:latin typeface="Arial Narrow"/>
                          <a:ea typeface="Arial Narrow"/>
                          <a:cs typeface="Arial Narrow"/>
                          <a:sym typeface="Arial Narrow"/>
                        </a:rPr>
                        <a:t>Arboledas, </a:t>
                      </a:r>
                      <a:r>
                        <a:rPr lang="es-ES" sz="1050" b="0" dirty="0" err="1" smtClean="0">
                          <a:solidFill>
                            <a:srgbClr val="000000"/>
                          </a:solidFill>
                          <a:latin typeface="Arial Narrow"/>
                          <a:ea typeface="Arial Narrow"/>
                          <a:cs typeface="Arial Narrow"/>
                          <a:sym typeface="Arial Narrow"/>
                        </a:rPr>
                        <a:t>Cácota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Chinácota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Chitagá</a:t>
                      </a:r>
                      <a:r>
                        <a:rPr lang="es-ES" sz="1050" b="0" dirty="0" smtClean="0">
                          <a:solidFill>
                            <a:srgbClr val="000000"/>
                          </a:solidFill>
                          <a:latin typeface="Arial Narrow"/>
                          <a:ea typeface="Arial Narrow"/>
                          <a:cs typeface="Arial Narrow"/>
                          <a:sym typeface="Arial Narrow"/>
                        </a:rPr>
                        <a:t>, Convención, Cúcuta, </a:t>
                      </a:r>
                      <a:r>
                        <a:rPr lang="es-ES" sz="1050" b="0" dirty="0" err="1" smtClean="0">
                          <a:solidFill>
                            <a:srgbClr val="000000"/>
                          </a:solidFill>
                          <a:latin typeface="Arial Narrow"/>
                          <a:ea typeface="Arial Narrow"/>
                          <a:cs typeface="Arial Narrow"/>
                          <a:sym typeface="Arial Narrow"/>
                        </a:rPr>
                        <a:t>Cucutilla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Durania</a:t>
                      </a:r>
                      <a:r>
                        <a:rPr lang="es-ES" sz="1050" b="0" dirty="0" smtClean="0">
                          <a:solidFill>
                            <a:srgbClr val="000000"/>
                          </a:solidFill>
                          <a:latin typeface="Arial Narrow"/>
                          <a:ea typeface="Arial Narrow"/>
                          <a:cs typeface="Arial Narrow"/>
                          <a:sym typeface="Arial Narrow"/>
                        </a:rPr>
                        <a:t>, El Carmen, El Tarra, El Zulia, Gramalote, </a:t>
                      </a:r>
                      <a:r>
                        <a:rPr lang="es-ES" sz="1050" b="0" dirty="0" err="1" smtClean="0">
                          <a:solidFill>
                            <a:srgbClr val="000000"/>
                          </a:solidFill>
                          <a:latin typeface="Arial Narrow"/>
                          <a:ea typeface="Arial Narrow"/>
                          <a:cs typeface="Arial Narrow"/>
                          <a:sym typeface="Arial Narrow"/>
                        </a:rPr>
                        <a:t>Hacarí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Labateca</a:t>
                      </a:r>
                      <a:r>
                        <a:rPr lang="es-ES" sz="1050" b="0" dirty="0" smtClean="0">
                          <a:solidFill>
                            <a:srgbClr val="000000"/>
                          </a:solidFill>
                          <a:latin typeface="Arial Narrow"/>
                          <a:ea typeface="Arial Narrow"/>
                          <a:cs typeface="Arial Narrow"/>
                          <a:sym typeface="Arial Narrow"/>
                        </a:rPr>
                        <a:t>, Lourdes, </a:t>
                      </a:r>
                      <a:r>
                        <a:rPr lang="es-ES" sz="1050" b="0" dirty="0" err="1" smtClean="0">
                          <a:solidFill>
                            <a:srgbClr val="000000"/>
                          </a:solidFill>
                          <a:latin typeface="Arial Narrow"/>
                          <a:ea typeface="Arial Narrow"/>
                          <a:cs typeface="Arial Narrow"/>
                          <a:sym typeface="Arial Narrow"/>
                        </a:rPr>
                        <a:t>Mutiscua</a:t>
                      </a:r>
                      <a:r>
                        <a:rPr lang="es-ES" sz="1050" b="0" dirty="0" smtClean="0">
                          <a:solidFill>
                            <a:srgbClr val="000000"/>
                          </a:solidFill>
                          <a:latin typeface="Arial Narrow"/>
                          <a:ea typeface="Arial Narrow"/>
                          <a:cs typeface="Arial Narrow"/>
                          <a:sym typeface="Arial Narrow"/>
                        </a:rPr>
                        <a:t>, Ocaña, Pamplona, Salazar, San Calixto, Santiago, Silos, </a:t>
                      </a:r>
                      <a:r>
                        <a:rPr lang="es-ES" sz="1050" b="0" dirty="0" err="1" smtClean="0">
                          <a:solidFill>
                            <a:srgbClr val="000000"/>
                          </a:solidFill>
                          <a:latin typeface="Arial Narrow"/>
                          <a:ea typeface="Arial Narrow"/>
                          <a:cs typeface="Arial Narrow"/>
                          <a:sym typeface="Arial Narrow"/>
                        </a:rPr>
                        <a:t>Teorama</a:t>
                      </a:r>
                      <a:r>
                        <a:rPr lang="es-ES" sz="1050" b="0" dirty="0" smtClean="0">
                          <a:solidFill>
                            <a:srgbClr val="000000"/>
                          </a:solidFill>
                          <a:latin typeface="Arial Narrow"/>
                          <a:ea typeface="Arial Narrow"/>
                          <a:cs typeface="Arial Narrow"/>
                          <a:sym typeface="Arial Narrow"/>
                        </a:rPr>
                        <a:t>, Toledo, Villa Caro.</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lang="es-ES" sz="1050" b="1" dirty="0" smtClean="0">
                          <a:solidFill>
                            <a:srgbClr val="000000"/>
                          </a:solidFill>
                          <a:latin typeface="Arial Narrow"/>
                          <a:ea typeface="Arial Narrow"/>
                          <a:cs typeface="Arial Narrow"/>
                          <a:sym typeface="Arial Narrow"/>
                        </a:rPr>
                        <a:t>QUINDÍO: Calarcá, Córdoba, </a:t>
                      </a:r>
                      <a:r>
                        <a:rPr lang="es-ES" sz="1050" b="1" dirty="0" err="1" smtClean="0">
                          <a:solidFill>
                            <a:srgbClr val="000000"/>
                          </a:solidFill>
                          <a:latin typeface="Arial Narrow"/>
                          <a:ea typeface="Arial Narrow"/>
                          <a:cs typeface="Arial Narrow"/>
                          <a:sym typeface="Arial Narrow"/>
                        </a:rPr>
                        <a:t>Salento</a:t>
                      </a:r>
                      <a:r>
                        <a:rPr lang="es-ES" sz="1050" b="1" dirty="0" smtClean="0">
                          <a:solidFill>
                            <a:srgbClr val="000000"/>
                          </a:solidFill>
                          <a:latin typeface="Arial Narrow"/>
                          <a:ea typeface="Arial Narrow"/>
                          <a:cs typeface="Arial Narrow"/>
                          <a:sym typeface="Arial Narrow"/>
                        </a:rPr>
                        <a:t>.</a:t>
                      </a:r>
                    </a:p>
                  </a:txBody>
                  <a:tcPr marL="91450" marR="91450" marT="45725" marB="45725" anchor="ctr"/>
                </a:tc>
                <a:extLst>
                  <a:ext uri="{0D108BD9-81ED-4DB2-BD59-A6C34878D82A}">
                    <a16:rowId xmlns:a16="http://schemas.microsoft.com/office/drawing/2014/main" xmlns="" val="10003"/>
                  </a:ext>
                </a:extLst>
              </a:tr>
            </a:tbl>
          </a:graphicData>
        </a:graphic>
      </p:graphicFrame>
      <p:sp>
        <p:nvSpPr>
          <p:cNvPr id="68" name="Google Shape;68;p8"/>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ANDINA</a:t>
            </a:r>
            <a:endParaRPr sz="2000" b="1" i="0" u="none" strike="noStrike" cap="none">
              <a:solidFill>
                <a:srgbClr val="FFFFFF"/>
              </a:solidFill>
              <a:latin typeface="Arial Black"/>
              <a:ea typeface="Arial Black"/>
              <a:cs typeface="Arial Black"/>
              <a:sym typeface="Arial Black"/>
            </a:endParaRPr>
          </a:p>
        </p:txBody>
      </p:sp>
      <p:sp>
        <p:nvSpPr>
          <p:cNvPr id="69" name="Google Shape;69;p8"/>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70" name="Google Shape;70;p8" descr="Recurso 25.png"/>
          <p:cNvPicPr preferRelativeResize="0"/>
          <p:nvPr/>
        </p:nvPicPr>
        <p:blipFill rotWithShape="1">
          <a:blip r:embed="rId3">
            <a:alphaModFix/>
          </a:blip>
          <a:srcRect/>
          <a:stretch/>
        </p:blipFill>
        <p:spPr>
          <a:xfrm>
            <a:off x="8484426" y="-2064497"/>
            <a:ext cx="424254" cy="427621"/>
          </a:xfrm>
          <a:prstGeom prst="rect">
            <a:avLst/>
          </a:prstGeom>
          <a:noFill/>
          <a:ln>
            <a:noFill/>
          </a:ln>
        </p:spPr>
      </p:pic>
      <p:pic>
        <p:nvPicPr>
          <p:cNvPr id="72" name="Google Shape;72;p8"/>
          <p:cNvPicPr preferRelativeResize="0"/>
          <p:nvPr/>
        </p:nvPicPr>
        <p:blipFill rotWithShape="1">
          <a:blip r:embed="rId4">
            <a:alphaModFix/>
          </a:blip>
          <a:srcRect/>
          <a:stretch/>
        </p:blipFill>
        <p:spPr>
          <a:xfrm>
            <a:off x="4700405" y="4223744"/>
            <a:ext cx="432137" cy="422165"/>
          </a:xfrm>
          <a:prstGeom prst="rect">
            <a:avLst/>
          </a:prstGeom>
          <a:noFill/>
          <a:ln>
            <a:noFill/>
          </a:ln>
        </p:spPr>
      </p:pic>
      <p:pic>
        <p:nvPicPr>
          <p:cNvPr id="73" name="Google Shape;73;p8" descr="Recurso 25.png"/>
          <p:cNvPicPr preferRelativeResize="0"/>
          <p:nvPr/>
        </p:nvPicPr>
        <p:blipFill rotWithShape="1">
          <a:blip r:embed="rId3">
            <a:alphaModFix/>
          </a:blip>
          <a:srcRect/>
          <a:stretch/>
        </p:blipFill>
        <p:spPr>
          <a:xfrm>
            <a:off x="13965367" y="1613940"/>
            <a:ext cx="424254" cy="427621"/>
          </a:xfrm>
          <a:prstGeom prst="rect">
            <a:avLst/>
          </a:prstGeom>
          <a:noFill/>
          <a:ln>
            <a:noFill/>
          </a:ln>
        </p:spPr>
      </p:pic>
      <p:pic>
        <p:nvPicPr>
          <p:cNvPr id="74" name="Google Shape;74;p8"/>
          <p:cNvPicPr preferRelativeResize="0"/>
          <p:nvPr/>
        </p:nvPicPr>
        <p:blipFill rotWithShape="1">
          <a:blip r:embed="rId5">
            <a:alphaModFix/>
          </a:blip>
          <a:srcRect/>
          <a:stretch/>
        </p:blipFill>
        <p:spPr>
          <a:xfrm>
            <a:off x="4689955" y="2284719"/>
            <a:ext cx="442587" cy="425822"/>
          </a:xfrm>
          <a:prstGeom prst="rect">
            <a:avLst/>
          </a:prstGeom>
          <a:noFill/>
          <a:ln>
            <a:noFill/>
          </a:ln>
        </p:spPr>
      </p:pic>
      <p:pic>
        <p:nvPicPr>
          <p:cNvPr id="75" name="Google Shape;75;p8" descr="Recurso 25.png"/>
          <p:cNvPicPr preferRelativeResize="0"/>
          <p:nvPr/>
        </p:nvPicPr>
        <p:blipFill rotWithShape="1">
          <a:blip r:embed="rId3">
            <a:alphaModFix/>
          </a:blip>
          <a:srcRect/>
          <a:stretch/>
        </p:blipFill>
        <p:spPr>
          <a:xfrm>
            <a:off x="4699121" y="1564920"/>
            <a:ext cx="424254" cy="427621"/>
          </a:xfrm>
          <a:prstGeom prst="rect">
            <a:avLst/>
          </a:prstGeom>
          <a:noFill/>
          <a:ln>
            <a:noFill/>
          </a:ln>
        </p:spPr>
      </p:pic>
      <p:pic>
        <p:nvPicPr>
          <p:cNvPr id="11" name="Google Shape;71;p8"/>
          <p:cNvPicPr preferRelativeResize="0"/>
          <p:nvPr/>
        </p:nvPicPr>
        <p:blipFill>
          <a:blip r:embed="rId6">
            <a:extLst>
              <a:ext uri="{28A0092B-C50C-407E-A947-70E740481C1C}">
                <a14:useLocalDpi xmlns:a14="http://schemas.microsoft.com/office/drawing/2010/main" val="0"/>
              </a:ext>
            </a:extLst>
          </a:blip>
          <a:stretch>
            <a:fillRect/>
          </a:stretch>
        </p:blipFill>
        <p:spPr>
          <a:xfrm>
            <a:off x="769380" y="1316448"/>
            <a:ext cx="3548333" cy="5011618"/>
          </a:xfrm>
          <a:prstGeom prst="rect">
            <a:avLst/>
          </a:prstGeom>
          <a:noFill/>
          <a:ln>
            <a:noFill/>
          </a:ln>
        </p:spPr>
      </p:pic>
    </p:spTree>
    <p:extLst>
      <p:ext uri="{BB962C8B-B14F-4D97-AF65-F5344CB8AC3E}">
        <p14:creationId xmlns:p14="http://schemas.microsoft.com/office/powerpoint/2010/main" val="2491085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graphicFrame>
        <p:nvGraphicFramePr>
          <p:cNvPr id="81" name="Google Shape;81;p14"/>
          <p:cNvGraphicFramePr/>
          <p:nvPr>
            <p:extLst/>
          </p:nvPr>
        </p:nvGraphicFramePr>
        <p:xfrm>
          <a:off x="4499626" y="1354381"/>
          <a:ext cx="6792100" cy="1608040"/>
        </p:xfrm>
        <a:graphic>
          <a:graphicData uri="http://schemas.openxmlformats.org/drawingml/2006/table">
            <a:tbl>
              <a:tblPr firstRow="1" bandRow="1">
                <a:noFill/>
              </a:tblPr>
              <a:tblGrid>
                <a:gridCol w="872200">
                  <a:extLst>
                    <a:ext uri="{9D8B030D-6E8A-4147-A177-3AD203B41FA5}">
                      <a16:colId xmlns:a16="http://schemas.microsoft.com/office/drawing/2014/main" xmlns="" val="20000"/>
                    </a:ext>
                  </a:extLst>
                </a:gridCol>
                <a:gridCol w="5919900">
                  <a:extLst>
                    <a:ext uri="{9D8B030D-6E8A-4147-A177-3AD203B41FA5}">
                      <a16:colId xmlns:a16="http://schemas.microsoft.com/office/drawing/2014/main" xmlns="" val="20001"/>
                    </a:ext>
                  </a:extLst>
                </a:gridCol>
              </a:tblGrid>
              <a:tr h="138660">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SITIOS PARA LOS CUALES SE GENERA LA ALERTA</a:t>
                      </a:r>
                      <a:endParaRPr sz="1801" u="none" strike="noStrike" cap="none"/>
                    </a:p>
                  </a:txBody>
                  <a:tcPr marL="91450" marR="91450" marT="45725" marB="45725" anchor="ctr">
                    <a:solidFill>
                      <a:srgbClr val="385623"/>
                    </a:solidFill>
                  </a:tcPr>
                </a:tc>
                <a:extLst>
                  <a:ext uri="{0D108BD9-81ED-4DB2-BD59-A6C34878D82A}">
                    <a16:rowId xmlns:a16="http://schemas.microsoft.com/office/drawing/2014/main" xmlns="" val="10000"/>
                  </a:ext>
                </a:extLst>
              </a:tr>
              <a:tr h="1379430">
                <a:tc>
                  <a:txBody>
                    <a:bodyPr/>
                    <a:lstStyle/>
                    <a:p>
                      <a:pPr marL="0" marR="0" lvl="0" indent="0" algn="ctr" rtl="0">
                        <a:lnSpc>
                          <a:spcPct val="107000"/>
                        </a:lnSpc>
                        <a:spcBef>
                          <a:spcPts val="0"/>
                        </a:spcBef>
                        <a:spcAft>
                          <a:spcPts val="0"/>
                        </a:spcAft>
                        <a:buClr>
                          <a:srgbClr val="000000"/>
                        </a:buClr>
                        <a:buSzPts val="1050"/>
                        <a:buFont typeface="Arial"/>
                        <a:buNone/>
                      </a:pPr>
                      <a:endParaRPr sz="1050" b="0" u="none" strike="noStrike" cap="none">
                        <a:solidFill>
                          <a:srgbClr val="000000"/>
                        </a:solidFill>
                        <a:latin typeface="Arial Narrow"/>
                        <a:ea typeface="Arial Narrow"/>
                        <a:cs typeface="Arial Narrow"/>
                        <a:sym typeface="Arial Narrow"/>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RISARALDA: </a:t>
                      </a:r>
                      <a:r>
                        <a:rPr lang="es-ES" sz="1050" b="0" dirty="0" smtClean="0">
                          <a:solidFill>
                            <a:srgbClr val="000000"/>
                          </a:solidFill>
                          <a:latin typeface="Arial Narrow"/>
                          <a:ea typeface="Arial Narrow"/>
                          <a:cs typeface="Arial Narrow"/>
                          <a:sym typeface="Arial Narrow"/>
                        </a:rPr>
                        <a:t>Belén De Umbría, Pueblo Rico, Santa Rosa De Cabal.</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SANTANDER: </a:t>
                      </a:r>
                      <a:r>
                        <a:rPr lang="es-ES" sz="1050" b="0" dirty="0" smtClean="0">
                          <a:solidFill>
                            <a:srgbClr val="000000"/>
                          </a:solidFill>
                          <a:latin typeface="Arial Narrow"/>
                          <a:ea typeface="Arial Narrow"/>
                          <a:cs typeface="Arial Narrow"/>
                          <a:sym typeface="Arial Narrow"/>
                        </a:rPr>
                        <a:t>Aguada, Albania, Barbosa, </a:t>
                      </a:r>
                      <a:r>
                        <a:rPr lang="es-ES" sz="1050" b="0" dirty="0" err="1" smtClean="0">
                          <a:solidFill>
                            <a:srgbClr val="000000"/>
                          </a:solidFill>
                          <a:latin typeface="Arial Narrow"/>
                          <a:ea typeface="Arial Narrow"/>
                          <a:cs typeface="Arial Narrow"/>
                          <a:sym typeface="Arial Narrow"/>
                        </a:rPr>
                        <a:t>Bolivar</a:t>
                      </a:r>
                      <a:r>
                        <a:rPr lang="es-ES" sz="1050" b="0" dirty="0" smtClean="0">
                          <a:solidFill>
                            <a:srgbClr val="000000"/>
                          </a:solidFill>
                          <a:latin typeface="Arial Narrow"/>
                          <a:ea typeface="Arial Narrow"/>
                          <a:cs typeface="Arial Narrow"/>
                          <a:sym typeface="Arial Narrow"/>
                        </a:rPr>
                        <a:t>, Bucaramanga, </a:t>
                      </a:r>
                      <a:r>
                        <a:rPr lang="es-ES" sz="1050" b="0" dirty="0" err="1" smtClean="0">
                          <a:solidFill>
                            <a:srgbClr val="000000"/>
                          </a:solidFill>
                          <a:latin typeface="Arial Narrow"/>
                          <a:ea typeface="Arial Narrow"/>
                          <a:cs typeface="Arial Narrow"/>
                          <a:sym typeface="Arial Narrow"/>
                        </a:rPr>
                        <a:t>Carcasí</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Cepitá</a:t>
                      </a:r>
                      <a:r>
                        <a:rPr lang="es-ES" sz="1050" b="0" dirty="0" smtClean="0">
                          <a:solidFill>
                            <a:srgbClr val="000000"/>
                          </a:solidFill>
                          <a:latin typeface="Arial Narrow"/>
                          <a:ea typeface="Arial Narrow"/>
                          <a:cs typeface="Arial Narrow"/>
                          <a:sym typeface="Arial Narrow"/>
                        </a:rPr>
                        <a:t>, Cerrito, </a:t>
                      </a:r>
                      <a:r>
                        <a:rPr lang="es-ES" sz="1050" b="0" dirty="0" err="1" smtClean="0">
                          <a:solidFill>
                            <a:srgbClr val="000000"/>
                          </a:solidFill>
                          <a:latin typeface="Arial Narrow"/>
                          <a:ea typeface="Arial Narrow"/>
                          <a:cs typeface="Arial Narrow"/>
                          <a:sym typeface="Arial Narrow"/>
                        </a:rPr>
                        <a:t>Charalá</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Charta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Chipatá</a:t>
                      </a:r>
                      <a:r>
                        <a:rPr lang="es-ES" sz="1050" b="0" dirty="0" smtClean="0">
                          <a:solidFill>
                            <a:srgbClr val="000000"/>
                          </a:solidFill>
                          <a:latin typeface="Arial Narrow"/>
                          <a:ea typeface="Arial Narrow"/>
                          <a:cs typeface="Arial Narrow"/>
                          <a:sym typeface="Arial Narrow"/>
                        </a:rPr>
                        <a:t>, Concepción, Confines, Contratación, </a:t>
                      </a:r>
                      <a:r>
                        <a:rPr lang="es-ES" sz="1050" b="0" dirty="0" err="1" smtClean="0">
                          <a:solidFill>
                            <a:srgbClr val="000000"/>
                          </a:solidFill>
                          <a:latin typeface="Arial Narrow"/>
                          <a:ea typeface="Arial Narrow"/>
                          <a:cs typeface="Arial Narrow"/>
                          <a:sym typeface="Arial Narrow"/>
                        </a:rPr>
                        <a:t>Coromoro</a:t>
                      </a:r>
                      <a:r>
                        <a:rPr lang="es-ES" sz="1050" b="0" dirty="0" smtClean="0">
                          <a:solidFill>
                            <a:srgbClr val="000000"/>
                          </a:solidFill>
                          <a:latin typeface="Arial Narrow"/>
                          <a:ea typeface="Arial Narrow"/>
                          <a:cs typeface="Arial Narrow"/>
                          <a:sym typeface="Arial Narrow"/>
                        </a:rPr>
                        <a:t>, El Carmen, El Guacamayo, El Playón, Florián, Floridablanca, Girón, Guaca, </a:t>
                      </a:r>
                      <a:r>
                        <a:rPr lang="es-ES" sz="1050" b="0" dirty="0" err="1" smtClean="0">
                          <a:solidFill>
                            <a:srgbClr val="000000"/>
                          </a:solidFill>
                          <a:latin typeface="Arial Narrow"/>
                          <a:ea typeface="Arial Narrow"/>
                          <a:cs typeface="Arial Narrow"/>
                          <a:sym typeface="Arial Narrow"/>
                        </a:rPr>
                        <a:t>Guavatá</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Güepsa</a:t>
                      </a:r>
                      <a:r>
                        <a:rPr lang="es-ES" sz="1050" b="0" dirty="0" smtClean="0">
                          <a:solidFill>
                            <a:srgbClr val="000000"/>
                          </a:solidFill>
                          <a:latin typeface="Arial Narrow"/>
                          <a:ea typeface="Arial Narrow"/>
                          <a:cs typeface="Arial Narrow"/>
                          <a:sym typeface="Arial Narrow"/>
                        </a:rPr>
                        <a:t>, La Belleza, La Paz, Lebrija, </a:t>
                      </a:r>
                      <a:r>
                        <a:rPr lang="es-ES" sz="1050" b="0" dirty="0" err="1" smtClean="0">
                          <a:solidFill>
                            <a:srgbClr val="000000"/>
                          </a:solidFill>
                          <a:latin typeface="Arial Narrow"/>
                          <a:ea typeface="Arial Narrow"/>
                          <a:cs typeface="Arial Narrow"/>
                          <a:sym typeface="Arial Narrow"/>
                        </a:rPr>
                        <a:t>Macaravita</a:t>
                      </a:r>
                      <a:r>
                        <a:rPr lang="es-ES" sz="1050" b="0" dirty="0" smtClean="0">
                          <a:solidFill>
                            <a:srgbClr val="000000"/>
                          </a:solidFill>
                          <a:latin typeface="Arial Narrow"/>
                          <a:ea typeface="Arial Narrow"/>
                          <a:cs typeface="Arial Narrow"/>
                          <a:sym typeface="Arial Narrow"/>
                        </a:rPr>
                        <a:t>, Málaga, Matanza, Mogotes, </a:t>
                      </a:r>
                      <a:r>
                        <a:rPr lang="es-ES" sz="1050" b="0" dirty="0" err="1" smtClean="0">
                          <a:solidFill>
                            <a:srgbClr val="000000"/>
                          </a:solidFill>
                          <a:latin typeface="Arial Narrow"/>
                          <a:ea typeface="Arial Narrow"/>
                          <a:cs typeface="Arial Narrow"/>
                          <a:sym typeface="Arial Narrow"/>
                        </a:rPr>
                        <a:t>Oiba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Onzaga</a:t>
                      </a:r>
                      <a:r>
                        <a:rPr lang="es-ES" sz="1050" b="0" dirty="0" smtClean="0">
                          <a:solidFill>
                            <a:srgbClr val="000000"/>
                          </a:solidFill>
                          <a:latin typeface="Arial Narrow"/>
                          <a:ea typeface="Arial Narrow"/>
                          <a:cs typeface="Arial Narrow"/>
                          <a:sym typeface="Arial Narrow"/>
                        </a:rPr>
                        <a:t>, Piedecuesta, Puente Nacional, </a:t>
                      </a:r>
                      <a:r>
                        <a:rPr lang="es-ES" sz="1050" b="0" dirty="0" err="1" smtClean="0">
                          <a:solidFill>
                            <a:srgbClr val="000000"/>
                          </a:solidFill>
                          <a:latin typeface="Arial Narrow"/>
                          <a:ea typeface="Arial Narrow"/>
                          <a:cs typeface="Arial Narrow"/>
                          <a:sym typeface="Arial Narrow"/>
                        </a:rPr>
                        <a:t>Rionegro</a:t>
                      </a:r>
                      <a:r>
                        <a:rPr lang="es-ES" sz="1050" b="0" dirty="0" smtClean="0">
                          <a:solidFill>
                            <a:srgbClr val="000000"/>
                          </a:solidFill>
                          <a:latin typeface="Arial Narrow"/>
                          <a:ea typeface="Arial Narrow"/>
                          <a:cs typeface="Arial Narrow"/>
                          <a:sym typeface="Arial Narrow"/>
                        </a:rPr>
                        <a:t>, San Andrés, San Miguel, San Vicente De </a:t>
                      </a:r>
                      <a:r>
                        <a:rPr lang="es-ES" sz="1050" b="0" dirty="0" err="1" smtClean="0">
                          <a:solidFill>
                            <a:srgbClr val="000000"/>
                          </a:solidFill>
                          <a:latin typeface="Arial Narrow"/>
                          <a:ea typeface="Arial Narrow"/>
                          <a:cs typeface="Arial Narrow"/>
                          <a:sym typeface="Arial Narrow"/>
                        </a:rPr>
                        <a:t>Chucurí</a:t>
                      </a:r>
                      <a:r>
                        <a:rPr lang="es-ES" sz="1050" b="0" dirty="0" smtClean="0">
                          <a:solidFill>
                            <a:srgbClr val="000000"/>
                          </a:solidFill>
                          <a:latin typeface="Arial Narrow"/>
                          <a:ea typeface="Arial Narrow"/>
                          <a:cs typeface="Arial Narrow"/>
                          <a:sym typeface="Arial Narrow"/>
                        </a:rPr>
                        <a:t>, Santa Helena Del Opón, </a:t>
                      </a:r>
                      <a:r>
                        <a:rPr lang="es-ES" sz="1050" b="0" dirty="0" err="1" smtClean="0">
                          <a:solidFill>
                            <a:srgbClr val="000000"/>
                          </a:solidFill>
                          <a:latin typeface="Arial Narrow"/>
                          <a:ea typeface="Arial Narrow"/>
                          <a:cs typeface="Arial Narrow"/>
                          <a:sym typeface="Arial Narrow"/>
                        </a:rPr>
                        <a:t>Simacota</a:t>
                      </a:r>
                      <a:r>
                        <a:rPr lang="es-ES" sz="1050" b="0" dirty="0" smtClean="0">
                          <a:solidFill>
                            <a:srgbClr val="000000"/>
                          </a:solidFill>
                          <a:latin typeface="Arial Narrow"/>
                          <a:ea typeface="Arial Narrow"/>
                          <a:cs typeface="Arial Narrow"/>
                          <a:sym typeface="Arial Narrow"/>
                        </a:rPr>
                        <a:t>, Sucre, </a:t>
                      </a:r>
                      <a:r>
                        <a:rPr lang="es-ES" sz="1050" b="0" dirty="0" err="1" smtClean="0">
                          <a:solidFill>
                            <a:srgbClr val="000000"/>
                          </a:solidFill>
                          <a:latin typeface="Arial Narrow"/>
                          <a:ea typeface="Arial Narrow"/>
                          <a:cs typeface="Arial Narrow"/>
                          <a:sym typeface="Arial Narrow"/>
                        </a:rPr>
                        <a:t>Suratá</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Tona</a:t>
                      </a:r>
                      <a:r>
                        <a:rPr lang="es-ES" sz="1050" b="0" dirty="0" smtClean="0">
                          <a:solidFill>
                            <a:srgbClr val="000000"/>
                          </a:solidFill>
                          <a:latin typeface="Arial Narrow"/>
                          <a:ea typeface="Arial Narrow"/>
                          <a:cs typeface="Arial Narrow"/>
                          <a:sym typeface="Arial Narrow"/>
                        </a:rPr>
                        <a:t>, Valle De San José, Vélez.</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TOLIMA: </a:t>
                      </a:r>
                      <a:r>
                        <a:rPr lang="es-ES" sz="1050" b="0" dirty="0" smtClean="0">
                          <a:solidFill>
                            <a:srgbClr val="000000"/>
                          </a:solidFill>
                          <a:latin typeface="Arial Narrow"/>
                          <a:ea typeface="Arial Narrow"/>
                          <a:cs typeface="Arial Narrow"/>
                          <a:sym typeface="Arial Narrow"/>
                        </a:rPr>
                        <a:t>Anzoátegui, Cajamarca, Carmen De </a:t>
                      </a:r>
                      <a:r>
                        <a:rPr lang="es-ES" sz="1050" b="0" dirty="0" err="1" smtClean="0">
                          <a:solidFill>
                            <a:srgbClr val="000000"/>
                          </a:solidFill>
                          <a:latin typeface="Arial Narrow"/>
                          <a:ea typeface="Arial Narrow"/>
                          <a:cs typeface="Arial Narrow"/>
                          <a:sym typeface="Arial Narrow"/>
                        </a:rPr>
                        <a:t>Apicalá</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Casabianca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Falan</a:t>
                      </a:r>
                      <a:r>
                        <a:rPr lang="es-ES" sz="1050" b="0" dirty="0" smtClean="0">
                          <a:solidFill>
                            <a:srgbClr val="000000"/>
                          </a:solidFill>
                          <a:latin typeface="Arial Narrow"/>
                          <a:ea typeface="Arial Narrow"/>
                          <a:cs typeface="Arial Narrow"/>
                          <a:sym typeface="Arial Narrow"/>
                        </a:rPr>
                        <a:t>, Fresno, </a:t>
                      </a:r>
                      <a:r>
                        <a:rPr lang="es-ES" sz="1050" b="0" dirty="0" err="1" smtClean="0">
                          <a:solidFill>
                            <a:srgbClr val="000000"/>
                          </a:solidFill>
                          <a:latin typeface="Arial Narrow"/>
                          <a:ea typeface="Arial Narrow"/>
                          <a:cs typeface="Arial Narrow"/>
                          <a:sym typeface="Arial Narrow"/>
                        </a:rPr>
                        <a:t>Herveo</a:t>
                      </a:r>
                      <a:r>
                        <a:rPr lang="es-ES" sz="1050" b="0" dirty="0" smtClean="0">
                          <a:solidFill>
                            <a:srgbClr val="000000"/>
                          </a:solidFill>
                          <a:latin typeface="Arial Narrow"/>
                          <a:ea typeface="Arial Narrow"/>
                          <a:cs typeface="Arial Narrow"/>
                          <a:sym typeface="Arial Narrow"/>
                        </a:rPr>
                        <a:t>, Ibagué, Lérida, Líbano, Melgar, Murillo, </a:t>
                      </a:r>
                      <a:r>
                        <a:rPr lang="es-ES" sz="1050" b="0" dirty="0" err="1" smtClean="0">
                          <a:solidFill>
                            <a:srgbClr val="000000"/>
                          </a:solidFill>
                          <a:latin typeface="Arial Narrow"/>
                          <a:ea typeface="Arial Narrow"/>
                          <a:cs typeface="Arial Narrow"/>
                          <a:sym typeface="Arial Narrow"/>
                        </a:rPr>
                        <a:t>Palocabildo</a:t>
                      </a:r>
                      <a:r>
                        <a:rPr lang="es-ES" sz="1050" b="0" dirty="0" smtClean="0">
                          <a:solidFill>
                            <a:srgbClr val="000000"/>
                          </a:solidFill>
                          <a:latin typeface="Arial Narrow"/>
                          <a:ea typeface="Arial Narrow"/>
                          <a:cs typeface="Arial Narrow"/>
                          <a:sym typeface="Arial Narrow"/>
                        </a:rPr>
                        <a:t>, Villahermosa.</a:t>
                      </a:r>
                    </a:p>
                  </a:txBody>
                  <a:tcPr marL="91450" marR="91450" marT="45725" marB="45725" anchor="ctr"/>
                </a:tc>
                <a:extLst>
                  <a:ext uri="{0D108BD9-81ED-4DB2-BD59-A6C34878D82A}">
                    <a16:rowId xmlns:a16="http://schemas.microsoft.com/office/drawing/2014/main" xmlns="" val="10001"/>
                  </a:ext>
                </a:extLst>
              </a:tr>
            </a:tbl>
          </a:graphicData>
        </a:graphic>
      </p:graphicFrame>
      <p:sp>
        <p:nvSpPr>
          <p:cNvPr id="82" name="Google Shape;82;p14"/>
          <p:cNvSpPr/>
          <p:nvPr/>
        </p:nvSpPr>
        <p:spPr>
          <a:xfrm>
            <a:off x="3188079" y="786190"/>
            <a:ext cx="5815800" cy="423000"/>
          </a:xfrm>
          <a:prstGeom prst="rect">
            <a:avLst/>
          </a:prstGeom>
          <a:noFill/>
          <a:ln>
            <a:noFill/>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ANDINA</a:t>
            </a:r>
            <a:endParaRPr sz="2000" b="1" i="0" u="none" strike="noStrike" cap="none">
              <a:solidFill>
                <a:srgbClr val="FFFFFF"/>
              </a:solidFill>
              <a:latin typeface="Arial Black"/>
              <a:ea typeface="Arial Black"/>
              <a:cs typeface="Arial Black"/>
              <a:sym typeface="Arial Black"/>
            </a:endParaRPr>
          </a:p>
        </p:txBody>
      </p:sp>
      <p:sp>
        <p:nvSpPr>
          <p:cNvPr id="83" name="Google Shape;83;p14"/>
          <p:cNvSpPr/>
          <p:nvPr/>
        </p:nvSpPr>
        <p:spPr>
          <a:xfrm>
            <a:off x="2230532" y="7660399"/>
            <a:ext cx="7720800" cy="333900"/>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84" name="Google Shape;84;p14" descr="Recurso 25.png"/>
          <p:cNvPicPr preferRelativeResize="0"/>
          <p:nvPr/>
        </p:nvPicPr>
        <p:blipFill rotWithShape="1">
          <a:blip r:embed="rId3">
            <a:alphaModFix/>
          </a:blip>
          <a:srcRect/>
          <a:stretch/>
        </p:blipFill>
        <p:spPr>
          <a:xfrm>
            <a:off x="8484426" y="-2064497"/>
            <a:ext cx="424254" cy="427621"/>
          </a:xfrm>
          <a:prstGeom prst="rect">
            <a:avLst/>
          </a:prstGeom>
          <a:noFill/>
          <a:ln>
            <a:noFill/>
          </a:ln>
        </p:spPr>
      </p:pic>
      <p:pic>
        <p:nvPicPr>
          <p:cNvPr id="85" name="Google Shape;85;p14"/>
          <p:cNvPicPr preferRelativeResize="0"/>
          <p:nvPr/>
        </p:nvPicPr>
        <p:blipFill rotWithShape="1">
          <a:blip r:embed="rId4">
            <a:alphaModFix/>
          </a:blip>
          <a:srcRect/>
          <a:stretch/>
        </p:blipFill>
        <p:spPr>
          <a:xfrm>
            <a:off x="4705169" y="2034396"/>
            <a:ext cx="432137" cy="422165"/>
          </a:xfrm>
          <a:prstGeom prst="rect">
            <a:avLst/>
          </a:prstGeom>
          <a:noFill/>
          <a:ln>
            <a:noFill/>
          </a:ln>
        </p:spPr>
      </p:pic>
      <p:sp>
        <p:nvSpPr>
          <p:cNvPr id="86" name="Google Shape;86;p14"/>
          <p:cNvSpPr/>
          <p:nvPr/>
        </p:nvSpPr>
        <p:spPr>
          <a:xfrm>
            <a:off x="6293483" y="7020565"/>
            <a:ext cx="6792000" cy="523200"/>
          </a:xfrm>
          <a:prstGeom prst="rect">
            <a:avLst/>
          </a:prstGeom>
          <a:noFill/>
          <a:ln>
            <a:noFill/>
          </a:ln>
        </p:spPr>
        <p:txBody>
          <a:bodyPr spcFirstLastPara="1" wrap="square" lIns="91425" tIns="45700" rIns="91425" bIns="45700" anchor="t" anchorCtr="0">
            <a:noAutofit/>
          </a:bodyPr>
          <a:lstStyle/>
          <a:p>
            <a:pPr marL="0" marR="0" lvl="0" indent="0" algn="just" rtl="0">
              <a:lnSpc>
                <a:spcPct val="100000"/>
              </a:lnSpc>
              <a:spcBef>
                <a:spcPts val="0"/>
              </a:spcBef>
              <a:spcAft>
                <a:spcPts val="0"/>
              </a:spcAft>
              <a:buClr>
                <a:srgbClr val="000000"/>
              </a:buClr>
              <a:buSzPts val="1400"/>
              <a:buFont typeface="Arial"/>
              <a:buNone/>
            </a:pPr>
            <a:r>
              <a:rPr lang="es-ES" sz="1400" b="1" i="1" u="none" strike="noStrike" cap="none" dirty="0">
                <a:solidFill>
                  <a:srgbClr val="2E75B5"/>
                </a:solidFill>
                <a:latin typeface="Arial Narrow"/>
                <a:ea typeface="Arial Narrow"/>
                <a:cs typeface="Arial Narrow"/>
                <a:sym typeface="Arial Narrow"/>
              </a:rPr>
              <a:t>Se recomienda prestar especial atención en el Aeropuerto Internacional </a:t>
            </a:r>
            <a:r>
              <a:rPr lang="es-ES" sz="1400" b="1" i="1" u="none" strike="noStrike" cap="none" dirty="0" err="1">
                <a:solidFill>
                  <a:srgbClr val="2E75B5"/>
                </a:solidFill>
                <a:latin typeface="Arial Narrow"/>
                <a:ea typeface="Arial Narrow"/>
                <a:cs typeface="Arial Narrow"/>
                <a:sym typeface="Arial Narrow"/>
              </a:rPr>
              <a:t>Matecaña</a:t>
            </a:r>
            <a:r>
              <a:rPr lang="es-ES" sz="1400" b="1" i="1" u="none" strike="noStrike" cap="none" dirty="0">
                <a:solidFill>
                  <a:srgbClr val="2E75B5"/>
                </a:solidFill>
                <a:latin typeface="Arial Narrow"/>
                <a:ea typeface="Arial Narrow"/>
                <a:cs typeface="Arial Narrow"/>
                <a:sym typeface="Arial Narrow"/>
              </a:rPr>
              <a:t> en la ciudad de Pereira, ante la posibilidad de deslizamientos de tierra.</a:t>
            </a:r>
            <a:endParaRPr sz="1400" b="1" i="1" u="none" strike="noStrike" cap="none" dirty="0">
              <a:solidFill>
                <a:srgbClr val="2E75B5"/>
              </a:solidFill>
              <a:latin typeface="Arial Narrow"/>
              <a:ea typeface="Arial Narrow"/>
              <a:cs typeface="Arial Narrow"/>
              <a:sym typeface="Arial Narrow"/>
            </a:endParaRPr>
          </a:p>
        </p:txBody>
      </p:sp>
      <p:sp>
        <p:nvSpPr>
          <p:cNvPr id="2" name="Rectángulo 1"/>
          <p:cNvSpPr/>
          <p:nvPr/>
        </p:nvSpPr>
        <p:spPr>
          <a:xfrm>
            <a:off x="-923969" y="6964750"/>
            <a:ext cx="7014901" cy="738664"/>
          </a:xfrm>
          <a:prstGeom prst="rect">
            <a:avLst/>
          </a:prstGeom>
        </p:spPr>
        <p:txBody>
          <a:bodyPr wrap="square">
            <a:spAutoFit/>
          </a:bodyPr>
          <a:lstStyle/>
          <a:p>
            <a:pPr lvl="0" algn="just">
              <a:buSzPts val="1400"/>
            </a:pPr>
            <a:r>
              <a:rPr lang="es-ES" b="1" i="1" dirty="0">
                <a:solidFill>
                  <a:srgbClr val="2E75B5"/>
                </a:solidFill>
                <a:latin typeface="Arial Narrow"/>
                <a:ea typeface="Arial Narrow"/>
                <a:cs typeface="Arial Narrow"/>
                <a:sym typeface="Arial Narrow"/>
              </a:rPr>
              <a:t>El evento en el Aeropuerto Internacional </a:t>
            </a:r>
            <a:r>
              <a:rPr lang="es-ES" b="1" i="1" dirty="0" err="1">
                <a:solidFill>
                  <a:srgbClr val="2E75B5"/>
                </a:solidFill>
                <a:latin typeface="Arial Narrow"/>
                <a:ea typeface="Arial Narrow"/>
                <a:cs typeface="Arial Narrow"/>
                <a:sym typeface="Arial Narrow"/>
              </a:rPr>
              <a:t>Matecaña</a:t>
            </a:r>
            <a:r>
              <a:rPr lang="es-ES" b="1" i="1" dirty="0">
                <a:solidFill>
                  <a:srgbClr val="2E75B5"/>
                </a:solidFill>
                <a:latin typeface="Arial Narrow"/>
                <a:ea typeface="Arial Narrow"/>
                <a:cs typeface="Arial Narrow"/>
                <a:sym typeface="Arial Narrow"/>
              </a:rPr>
              <a:t> de la ciudad de Pereira no es de origen hidrometeorológico, por lo que no aparecerá más en los siguientes boletines como alerta por amenaza de deslizamientos de </a:t>
            </a:r>
            <a:r>
              <a:rPr lang="es-ES" b="1" i="1" dirty="0" smtClean="0">
                <a:solidFill>
                  <a:srgbClr val="2E75B5"/>
                </a:solidFill>
                <a:latin typeface="Arial Narrow"/>
                <a:ea typeface="Arial Narrow"/>
                <a:cs typeface="Arial Narrow"/>
                <a:sym typeface="Arial Narrow"/>
              </a:rPr>
              <a:t>tierra.</a:t>
            </a:r>
            <a:endParaRPr lang="es-ES" b="1" i="1" dirty="0">
              <a:solidFill>
                <a:srgbClr val="2E75B5"/>
              </a:solidFill>
              <a:latin typeface="Arial Narrow"/>
              <a:ea typeface="Arial Narrow"/>
              <a:cs typeface="Arial Narrow"/>
              <a:sym typeface="Arial Narrow"/>
            </a:endParaRPr>
          </a:p>
        </p:txBody>
      </p:sp>
      <p:pic>
        <p:nvPicPr>
          <p:cNvPr id="11" name="Google Shape;71;p8"/>
          <p:cNvPicPr preferRelativeResize="0"/>
          <p:nvPr/>
        </p:nvPicPr>
        <p:blipFill>
          <a:blip r:embed="rId5">
            <a:extLst>
              <a:ext uri="{28A0092B-C50C-407E-A947-70E740481C1C}">
                <a14:useLocalDpi xmlns:a14="http://schemas.microsoft.com/office/drawing/2010/main" val="0"/>
              </a:ext>
            </a:extLst>
          </a:blip>
          <a:stretch>
            <a:fillRect/>
          </a:stretch>
        </p:blipFill>
        <p:spPr>
          <a:xfrm>
            <a:off x="769380" y="1316448"/>
            <a:ext cx="3548333" cy="5011618"/>
          </a:xfrm>
          <a:prstGeom prst="rect">
            <a:avLst/>
          </a:prstGeom>
          <a:noFill/>
          <a:ln>
            <a:noFill/>
          </a:ln>
        </p:spPr>
      </p:pic>
    </p:spTree>
    <p:extLst>
      <p:ext uri="{BB962C8B-B14F-4D97-AF65-F5344CB8AC3E}">
        <p14:creationId xmlns:p14="http://schemas.microsoft.com/office/powerpoint/2010/main" val="778665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graphicFrame>
        <p:nvGraphicFramePr>
          <p:cNvPr id="93" name="Google Shape;93;p15"/>
          <p:cNvGraphicFramePr/>
          <p:nvPr>
            <p:extLst/>
          </p:nvPr>
        </p:nvGraphicFramePr>
        <p:xfrm>
          <a:off x="4247228" y="1391213"/>
          <a:ext cx="6976275" cy="2491770"/>
        </p:xfrm>
        <a:graphic>
          <a:graphicData uri="http://schemas.openxmlformats.org/drawingml/2006/table">
            <a:tbl>
              <a:tblPr firstRow="1" bandRow="1">
                <a:noFill/>
              </a:tblPr>
              <a:tblGrid>
                <a:gridCol w="895850">
                  <a:extLst>
                    <a:ext uri="{9D8B030D-6E8A-4147-A177-3AD203B41FA5}">
                      <a16:colId xmlns:a16="http://schemas.microsoft.com/office/drawing/2014/main" xmlns="" val="20000"/>
                    </a:ext>
                  </a:extLst>
                </a:gridCol>
                <a:gridCol w="6080425">
                  <a:extLst>
                    <a:ext uri="{9D8B030D-6E8A-4147-A177-3AD203B41FA5}">
                      <a16:colId xmlns:a16="http://schemas.microsoft.com/office/drawing/2014/main" xmlns="" val="20001"/>
                    </a:ext>
                  </a:extLst>
                </a:gridCol>
              </a:tblGrid>
              <a:tr h="210400">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SITIOS PARA LOS CUALES SE GENERA LA ALERTA</a:t>
                      </a:r>
                      <a:endParaRPr sz="1801" u="none" strike="noStrike" cap="none"/>
                    </a:p>
                  </a:txBody>
                  <a:tcPr marL="91450" marR="91450" marT="45725" marB="45725" anchor="ctr">
                    <a:solidFill>
                      <a:srgbClr val="385623"/>
                    </a:solidFill>
                  </a:tcPr>
                </a:tc>
                <a:extLst>
                  <a:ext uri="{0D108BD9-81ED-4DB2-BD59-A6C34878D82A}">
                    <a16:rowId xmlns:a16="http://schemas.microsoft.com/office/drawing/2014/main" xmlns="" val="10000"/>
                  </a:ext>
                </a:extLst>
              </a:tr>
              <a:tr h="712725">
                <a:tc>
                  <a:txBody>
                    <a:bodyPr/>
                    <a:lstStyle/>
                    <a:p>
                      <a:pPr marL="0" marR="0" lvl="0" indent="0" algn="ctr" rtl="0">
                        <a:lnSpc>
                          <a:spcPct val="107000"/>
                        </a:lnSpc>
                        <a:spcBef>
                          <a:spcPts val="0"/>
                        </a:spcBef>
                        <a:spcAft>
                          <a:spcPts val="0"/>
                        </a:spcAft>
                        <a:buClr>
                          <a:srgbClr val="000000"/>
                        </a:buClr>
                        <a:buSzPts val="1000"/>
                        <a:buFont typeface="Arial"/>
                        <a:buNone/>
                      </a:pPr>
                      <a:r>
                        <a:rPr lang="es-ES" sz="1000" u="none" strike="noStrike" cap="none" dirty="0">
                          <a:solidFill>
                            <a:srgbClr val="FFFFFF"/>
                          </a:solidFill>
                          <a:latin typeface="Calibri"/>
                          <a:ea typeface="Calibri"/>
                          <a:cs typeface="Calibri"/>
                          <a:sym typeface="Calibri"/>
                        </a:rPr>
                        <a:t>Q</a:t>
                      </a: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CAUCA: </a:t>
                      </a:r>
                      <a:r>
                        <a:rPr lang="es-ES" sz="1050" b="0" dirty="0" smtClean="0">
                          <a:solidFill>
                            <a:srgbClr val="000000"/>
                          </a:solidFill>
                          <a:latin typeface="Arial Narrow"/>
                          <a:ea typeface="Arial Narrow"/>
                          <a:cs typeface="Arial Narrow"/>
                          <a:sym typeface="Arial Narrow"/>
                        </a:rPr>
                        <a:t>López, </a:t>
                      </a:r>
                      <a:r>
                        <a:rPr lang="es-ES" sz="1050" b="0" dirty="0" err="1" smtClean="0">
                          <a:solidFill>
                            <a:srgbClr val="000000"/>
                          </a:solidFill>
                          <a:latin typeface="Arial Narrow"/>
                          <a:ea typeface="Arial Narrow"/>
                          <a:cs typeface="Arial Narrow"/>
                          <a:sym typeface="Arial Narrow"/>
                        </a:rPr>
                        <a:t>Timbiquí</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CHOCÓ: </a:t>
                      </a:r>
                      <a:r>
                        <a:rPr lang="es-ES" sz="1050" b="0" dirty="0" smtClean="0">
                          <a:solidFill>
                            <a:srgbClr val="000000"/>
                          </a:solidFill>
                          <a:latin typeface="Arial Narrow"/>
                          <a:ea typeface="Arial Narrow"/>
                          <a:cs typeface="Arial Narrow"/>
                          <a:sym typeface="Arial Narrow"/>
                        </a:rPr>
                        <a:t>Alto </a:t>
                      </a:r>
                      <a:r>
                        <a:rPr lang="es-ES" sz="1050" b="0" dirty="0" err="1" smtClean="0">
                          <a:solidFill>
                            <a:srgbClr val="000000"/>
                          </a:solidFill>
                          <a:latin typeface="Arial Narrow"/>
                          <a:ea typeface="Arial Narrow"/>
                          <a:cs typeface="Arial Narrow"/>
                          <a:sym typeface="Arial Narrow"/>
                        </a:rPr>
                        <a:t>Baudó</a:t>
                      </a:r>
                      <a:r>
                        <a:rPr lang="es-ES" sz="1050" b="0" dirty="0" smtClean="0">
                          <a:solidFill>
                            <a:srgbClr val="000000"/>
                          </a:solidFill>
                          <a:latin typeface="Arial Narrow"/>
                          <a:ea typeface="Arial Narrow"/>
                          <a:cs typeface="Arial Narrow"/>
                          <a:sym typeface="Arial Narrow"/>
                        </a:rPr>
                        <a:t> (Pie De Pato), </a:t>
                      </a:r>
                      <a:r>
                        <a:rPr lang="es-ES" sz="1050" b="0" dirty="0" err="1" smtClean="0">
                          <a:solidFill>
                            <a:srgbClr val="000000"/>
                          </a:solidFill>
                          <a:latin typeface="Arial Narrow"/>
                          <a:ea typeface="Arial Narrow"/>
                          <a:cs typeface="Arial Narrow"/>
                          <a:sym typeface="Arial Narrow"/>
                        </a:rPr>
                        <a:t>Bagadó</a:t>
                      </a:r>
                      <a:r>
                        <a:rPr lang="es-ES" sz="1050" b="0" dirty="0" smtClean="0">
                          <a:solidFill>
                            <a:srgbClr val="000000"/>
                          </a:solidFill>
                          <a:latin typeface="Arial Narrow"/>
                          <a:ea typeface="Arial Narrow"/>
                          <a:cs typeface="Arial Narrow"/>
                          <a:sym typeface="Arial Narrow"/>
                        </a:rPr>
                        <a:t>, Bahía Solano (Mutis), Bajo </a:t>
                      </a:r>
                      <a:r>
                        <a:rPr lang="es-ES" sz="1050" b="0" dirty="0" err="1" smtClean="0">
                          <a:solidFill>
                            <a:srgbClr val="000000"/>
                          </a:solidFill>
                          <a:latin typeface="Arial Narrow"/>
                          <a:ea typeface="Arial Narrow"/>
                          <a:cs typeface="Arial Narrow"/>
                          <a:sym typeface="Arial Narrow"/>
                        </a:rPr>
                        <a:t>Baudó</a:t>
                      </a:r>
                      <a:r>
                        <a:rPr lang="es-ES" sz="1050" b="0" dirty="0" smtClean="0">
                          <a:solidFill>
                            <a:srgbClr val="000000"/>
                          </a:solidFill>
                          <a:latin typeface="Arial Narrow"/>
                          <a:ea typeface="Arial Narrow"/>
                          <a:cs typeface="Arial Narrow"/>
                          <a:sym typeface="Arial Narrow"/>
                        </a:rPr>
                        <a:t> (Pizarro), </a:t>
                      </a:r>
                      <a:r>
                        <a:rPr lang="es-ES" sz="1050" b="0" dirty="0" err="1" smtClean="0">
                          <a:solidFill>
                            <a:srgbClr val="000000"/>
                          </a:solidFill>
                          <a:latin typeface="Arial Narrow"/>
                          <a:ea typeface="Arial Narrow"/>
                          <a:cs typeface="Arial Narrow"/>
                          <a:sym typeface="Arial Narrow"/>
                        </a:rPr>
                        <a:t>Bojayá</a:t>
                      </a:r>
                      <a:r>
                        <a:rPr lang="es-ES" sz="1050" b="0" dirty="0" smtClean="0">
                          <a:solidFill>
                            <a:srgbClr val="000000"/>
                          </a:solidFill>
                          <a:latin typeface="Arial Narrow"/>
                          <a:ea typeface="Arial Narrow"/>
                          <a:cs typeface="Arial Narrow"/>
                          <a:sym typeface="Arial Narrow"/>
                        </a:rPr>
                        <a:t> (Bellavista), Carmen Del Darién  (</a:t>
                      </a:r>
                      <a:r>
                        <a:rPr lang="es-ES" sz="1050" b="0" dirty="0" err="1" smtClean="0">
                          <a:solidFill>
                            <a:srgbClr val="000000"/>
                          </a:solidFill>
                          <a:latin typeface="Arial Narrow"/>
                          <a:ea typeface="Arial Narrow"/>
                          <a:cs typeface="Arial Narrow"/>
                          <a:sym typeface="Arial Narrow"/>
                        </a:rPr>
                        <a:t>Curbaradó</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Cértegui</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Condoto</a:t>
                      </a:r>
                      <a:r>
                        <a:rPr lang="es-ES" sz="1050" b="0" dirty="0" smtClean="0">
                          <a:solidFill>
                            <a:srgbClr val="000000"/>
                          </a:solidFill>
                          <a:latin typeface="Arial Narrow"/>
                          <a:ea typeface="Arial Narrow"/>
                          <a:cs typeface="Arial Narrow"/>
                          <a:sym typeface="Arial Narrow"/>
                        </a:rPr>
                        <a:t>, El Cantón Del San Pablo (</a:t>
                      </a:r>
                      <a:r>
                        <a:rPr lang="es-ES" sz="1050" b="0" dirty="0" err="1" smtClean="0">
                          <a:solidFill>
                            <a:srgbClr val="000000"/>
                          </a:solidFill>
                          <a:latin typeface="Arial Narrow"/>
                          <a:ea typeface="Arial Narrow"/>
                          <a:cs typeface="Arial Narrow"/>
                          <a:sym typeface="Arial Narrow"/>
                        </a:rPr>
                        <a:t>Managrú</a:t>
                      </a:r>
                      <a:r>
                        <a:rPr lang="es-ES" sz="1050" b="0" dirty="0" smtClean="0">
                          <a:solidFill>
                            <a:srgbClr val="000000"/>
                          </a:solidFill>
                          <a:latin typeface="Arial Narrow"/>
                          <a:ea typeface="Arial Narrow"/>
                          <a:cs typeface="Arial Narrow"/>
                          <a:sym typeface="Arial Narrow"/>
                        </a:rPr>
                        <a:t>), El Carmen, </a:t>
                      </a:r>
                      <a:r>
                        <a:rPr lang="es-ES" sz="1050" b="0" dirty="0" err="1" smtClean="0">
                          <a:solidFill>
                            <a:srgbClr val="000000"/>
                          </a:solidFill>
                          <a:latin typeface="Arial Narrow"/>
                          <a:ea typeface="Arial Narrow"/>
                          <a:cs typeface="Arial Narrow"/>
                          <a:sym typeface="Arial Narrow"/>
                        </a:rPr>
                        <a:t>Istmina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Juradó</a:t>
                      </a:r>
                      <a:r>
                        <a:rPr lang="es-ES" sz="1050" b="0" dirty="0" smtClean="0">
                          <a:solidFill>
                            <a:srgbClr val="000000"/>
                          </a:solidFill>
                          <a:latin typeface="Arial Narrow"/>
                          <a:ea typeface="Arial Narrow"/>
                          <a:cs typeface="Arial Narrow"/>
                          <a:sym typeface="Arial Narrow"/>
                        </a:rPr>
                        <a:t>, Lloró, Medio Atrato (</a:t>
                      </a:r>
                      <a:r>
                        <a:rPr lang="es-ES" sz="1050" b="0" dirty="0" err="1" smtClean="0">
                          <a:solidFill>
                            <a:srgbClr val="000000"/>
                          </a:solidFill>
                          <a:latin typeface="Arial Narrow"/>
                          <a:ea typeface="Arial Narrow"/>
                          <a:cs typeface="Arial Narrow"/>
                          <a:sym typeface="Arial Narrow"/>
                        </a:rPr>
                        <a:t>Beté</a:t>
                      </a:r>
                      <a:r>
                        <a:rPr lang="es-ES" sz="1050" b="0" dirty="0" smtClean="0">
                          <a:solidFill>
                            <a:srgbClr val="000000"/>
                          </a:solidFill>
                          <a:latin typeface="Arial Narrow"/>
                          <a:ea typeface="Arial Narrow"/>
                          <a:cs typeface="Arial Narrow"/>
                          <a:sym typeface="Arial Narrow"/>
                        </a:rPr>
                        <a:t>), Medio </a:t>
                      </a:r>
                      <a:r>
                        <a:rPr lang="es-ES" sz="1050" b="0" dirty="0" err="1" smtClean="0">
                          <a:solidFill>
                            <a:srgbClr val="000000"/>
                          </a:solidFill>
                          <a:latin typeface="Arial Narrow"/>
                          <a:ea typeface="Arial Narrow"/>
                          <a:cs typeface="Arial Narrow"/>
                          <a:sym typeface="Arial Narrow"/>
                        </a:rPr>
                        <a:t>Baudó</a:t>
                      </a:r>
                      <a:r>
                        <a:rPr lang="es-ES" sz="1050" b="0" dirty="0" smtClean="0">
                          <a:solidFill>
                            <a:srgbClr val="000000"/>
                          </a:solidFill>
                          <a:latin typeface="Arial Narrow"/>
                          <a:ea typeface="Arial Narrow"/>
                          <a:cs typeface="Arial Narrow"/>
                          <a:sym typeface="Arial Narrow"/>
                        </a:rPr>
                        <a:t>(Boca De </a:t>
                      </a:r>
                      <a:r>
                        <a:rPr lang="es-ES" sz="1050" b="0" dirty="0" err="1" smtClean="0">
                          <a:solidFill>
                            <a:srgbClr val="000000"/>
                          </a:solidFill>
                          <a:latin typeface="Arial Narrow"/>
                          <a:ea typeface="Arial Narrow"/>
                          <a:cs typeface="Arial Narrow"/>
                          <a:sym typeface="Arial Narrow"/>
                        </a:rPr>
                        <a:t>Pepé</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Nóvita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Nuquí</a:t>
                      </a:r>
                      <a:r>
                        <a:rPr lang="es-ES" sz="1050" b="0" dirty="0" smtClean="0">
                          <a:solidFill>
                            <a:srgbClr val="000000"/>
                          </a:solidFill>
                          <a:latin typeface="Arial Narrow"/>
                          <a:ea typeface="Arial Narrow"/>
                          <a:cs typeface="Arial Narrow"/>
                          <a:sym typeface="Arial Narrow"/>
                        </a:rPr>
                        <a:t>, Quibdó, Rio </a:t>
                      </a:r>
                      <a:r>
                        <a:rPr lang="es-ES" sz="1050" b="0" dirty="0" err="1" smtClean="0">
                          <a:solidFill>
                            <a:srgbClr val="000000"/>
                          </a:solidFill>
                          <a:latin typeface="Arial Narrow"/>
                          <a:ea typeface="Arial Narrow"/>
                          <a:cs typeface="Arial Narrow"/>
                          <a:sym typeface="Arial Narrow"/>
                        </a:rPr>
                        <a:t>Iró</a:t>
                      </a:r>
                      <a:r>
                        <a:rPr lang="es-ES" sz="1050" b="0" dirty="0" smtClean="0">
                          <a:solidFill>
                            <a:srgbClr val="000000"/>
                          </a:solidFill>
                          <a:latin typeface="Arial Narrow"/>
                          <a:ea typeface="Arial Narrow"/>
                          <a:cs typeface="Arial Narrow"/>
                          <a:sym typeface="Arial Narrow"/>
                        </a:rPr>
                        <a:t> (Santa Rita), Rio Quito (</a:t>
                      </a:r>
                      <a:r>
                        <a:rPr lang="es-ES" sz="1050" b="0" dirty="0" err="1" smtClean="0">
                          <a:solidFill>
                            <a:srgbClr val="000000"/>
                          </a:solidFill>
                          <a:latin typeface="Arial Narrow"/>
                          <a:ea typeface="Arial Narrow"/>
                          <a:cs typeface="Arial Narrow"/>
                          <a:sym typeface="Arial Narrow"/>
                        </a:rPr>
                        <a:t>Paimadó</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Riosucio</a:t>
                      </a:r>
                      <a:r>
                        <a:rPr lang="es-ES" sz="1050" b="0" dirty="0" smtClean="0">
                          <a:solidFill>
                            <a:srgbClr val="000000"/>
                          </a:solidFill>
                          <a:latin typeface="Arial Narrow"/>
                          <a:ea typeface="Arial Narrow"/>
                          <a:cs typeface="Arial Narrow"/>
                          <a:sym typeface="Arial Narrow"/>
                        </a:rPr>
                        <a:t>, San José Del Palmar, </a:t>
                      </a:r>
                      <a:r>
                        <a:rPr lang="es-ES" sz="1050" b="0" dirty="0" err="1" smtClean="0">
                          <a:solidFill>
                            <a:srgbClr val="000000"/>
                          </a:solidFill>
                          <a:latin typeface="Arial Narrow"/>
                          <a:ea typeface="Arial Narrow"/>
                          <a:cs typeface="Arial Narrow"/>
                          <a:sym typeface="Arial Narrow"/>
                        </a:rPr>
                        <a:t>Tadó</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NARIÑO: </a:t>
                      </a:r>
                      <a:r>
                        <a:rPr lang="es-ES" sz="1050" b="0" dirty="0" smtClean="0">
                          <a:solidFill>
                            <a:srgbClr val="000000"/>
                          </a:solidFill>
                          <a:latin typeface="Arial Narrow"/>
                          <a:ea typeface="Arial Narrow"/>
                          <a:cs typeface="Arial Narrow"/>
                          <a:sym typeface="Arial Narrow"/>
                        </a:rPr>
                        <a:t>Barbacoas.</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VALLE DEL CAUCA: </a:t>
                      </a:r>
                      <a:r>
                        <a:rPr lang="es-ES" sz="1050" b="0" dirty="0" err="1" smtClean="0">
                          <a:solidFill>
                            <a:srgbClr val="000000"/>
                          </a:solidFill>
                          <a:latin typeface="Arial Narrow"/>
                          <a:ea typeface="Arial Narrow"/>
                          <a:cs typeface="Arial Narrow"/>
                          <a:sym typeface="Arial Narrow"/>
                        </a:rPr>
                        <a:t>Bugalagrande</a:t>
                      </a:r>
                      <a:r>
                        <a:rPr lang="es-ES" sz="1050" b="0" dirty="0" smtClean="0">
                          <a:solidFill>
                            <a:srgbClr val="000000"/>
                          </a:solidFill>
                          <a:latin typeface="Arial Narrow"/>
                          <a:ea typeface="Arial Narrow"/>
                          <a:cs typeface="Arial Narrow"/>
                          <a:sym typeface="Arial Narrow"/>
                        </a:rPr>
                        <a:t>.</a:t>
                      </a:r>
                    </a:p>
                  </a:txBody>
                  <a:tcPr marL="91450" marR="91450" marT="45725" marB="45725" anchor="ctr"/>
                </a:tc>
                <a:extLst>
                  <a:ext uri="{0D108BD9-81ED-4DB2-BD59-A6C34878D82A}">
                    <a16:rowId xmlns:a16="http://schemas.microsoft.com/office/drawing/2014/main" xmlns="" val="10002"/>
                  </a:ext>
                </a:extLst>
              </a:tr>
              <a:tr h="712725">
                <a:tc>
                  <a:txBody>
                    <a:bodyPr/>
                    <a:lstStyle/>
                    <a:p>
                      <a:pPr marL="0" marR="0" lvl="0" indent="0" algn="ctr" rtl="0">
                        <a:lnSpc>
                          <a:spcPct val="107000"/>
                        </a:lnSpc>
                        <a:spcBef>
                          <a:spcPts val="0"/>
                        </a:spcBef>
                        <a:spcAft>
                          <a:spcPts val="0"/>
                        </a:spcAft>
                        <a:buClr>
                          <a:srgbClr val="000000"/>
                        </a:buClr>
                        <a:buSzPts val="1000"/>
                        <a:buFont typeface="Arial"/>
                        <a:buNone/>
                      </a:pPr>
                      <a:endParaRPr sz="1000" u="none" strike="noStrike" cap="none">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CAUCA:</a:t>
                      </a:r>
                      <a:r>
                        <a:rPr lang="es-ES" sz="1050" b="0" dirty="0" smtClean="0">
                          <a:solidFill>
                            <a:srgbClr val="000000"/>
                          </a:solidFill>
                          <a:latin typeface="Arial Narrow"/>
                          <a:ea typeface="Arial Narrow"/>
                          <a:cs typeface="Arial Narrow"/>
                          <a:sym typeface="Arial Narrow"/>
                        </a:rPr>
                        <a:t> Buenos Aires, </a:t>
                      </a:r>
                      <a:r>
                        <a:rPr lang="es-ES" sz="1050" b="0" dirty="0" err="1" smtClean="0">
                          <a:solidFill>
                            <a:srgbClr val="000000"/>
                          </a:solidFill>
                          <a:latin typeface="Arial Narrow"/>
                          <a:ea typeface="Arial Narrow"/>
                          <a:cs typeface="Arial Narrow"/>
                          <a:sym typeface="Arial Narrow"/>
                        </a:rPr>
                        <a:t>Caldono</a:t>
                      </a:r>
                      <a:r>
                        <a:rPr lang="es-ES" sz="1050" b="0" dirty="0" smtClean="0">
                          <a:solidFill>
                            <a:srgbClr val="000000"/>
                          </a:solidFill>
                          <a:latin typeface="Arial Narrow"/>
                          <a:ea typeface="Arial Narrow"/>
                          <a:cs typeface="Arial Narrow"/>
                          <a:sym typeface="Arial Narrow"/>
                        </a:rPr>
                        <a:t>, Corinto, </a:t>
                      </a:r>
                      <a:r>
                        <a:rPr lang="es-ES" sz="1050" b="0" dirty="0" err="1" smtClean="0">
                          <a:solidFill>
                            <a:srgbClr val="000000"/>
                          </a:solidFill>
                          <a:latin typeface="Arial Narrow"/>
                          <a:ea typeface="Arial Narrow"/>
                          <a:cs typeface="Arial Narrow"/>
                          <a:sym typeface="Arial Narrow"/>
                        </a:rPr>
                        <a:t>Jambaló</a:t>
                      </a:r>
                      <a:r>
                        <a:rPr lang="es-ES" sz="1050" b="0" dirty="0" smtClean="0">
                          <a:solidFill>
                            <a:srgbClr val="000000"/>
                          </a:solidFill>
                          <a:latin typeface="Arial Narrow"/>
                          <a:ea typeface="Arial Narrow"/>
                          <a:cs typeface="Arial Narrow"/>
                          <a:sym typeface="Arial Narrow"/>
                        </a:rPr>
                        <a:t>, Miranda, </a:t>
                      </a:r>
                      <a:r>
                        <a:rPr lang="es-ES" sz="1050" b="0" dirty="0" err="1" smtClean="0">
                          <a:solidFill>
                            <a:srgbClr val="000000"/>
                          </a:solidFill>
                          <a:latin typeface="Arial Narrow"/>
                          <a:ea typeface="Arial Narrow"/>
                          <a:cs typeface="Arial Narrow"/>
                          <a:sym typeface="Arial Narrow"/>
                        </a:rPr>
                        <a:t>Piendamó</a:t>
                      </a:r>
                      <a:r>
                        <a:rPr lang="es-ES" sz="1050" b="0" dirty="0" smtClean="0">
                          <a:solidFill>
                            <a:srgbClr val="000000"/>
                          </a:solidFill>
                          <a:latin typeface="Arial Narrow"/>
                          <a:ea typeface="Arial Narrow"/>
                          <a:cs typeface="Arial Narrow"/>
                          <a:sym typeface="Arial Narrow"/>
                        </a:rPr>
                        <a:t>, Popayán, Santander De Quilichao, Silvia, Suárez, </a:t>
                      </a:r>
                      <a:r>
                        <a:rPr lang="es-ES" sz="1050" b="0" dirty="0" err="1" smtClean="0">
                          <a:solidFill>
                            <a:srgbClr val="000000"/>
                          </a:solidFill>
                          <a:latin typeface="Arial Narrow"/>
                          <a:ea typeface="Arial Narrow"/>
                          <a:cs typeface="Arial Narrow"/>
                          <a:sym typeface="Arial Narrow"/>
                        </a:rPr>
                        <a:t>Toribío</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CHOCÓ</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Sipí</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NARIÑO</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Magüí</a:t>
                      </a:r>
                      <a:r>
                        <a:rPr lang="es-ES" sz="1050" b="0" dirty="0" smtClean="0">
                          <a:solidFill>
                            <a:srgbClr val="000000"/>
                          </a:solidFill>
                          <a:latin typeface="Arial Narrow"/>
                          <a:ea typeface="Arial Narrow"/>
                          <a:cs typeface="Arial Narrow"/>
                          <a:sym typeface="Arial Narrow"/>
                        </a:rPr>
                        <a:t> (Payán), Ricaurte.</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VALLE DEL CAUCA: </a:t>
                      </a:r>
                      <a:r>
                        <a:rPr lang="es-ES" sz="1050" b="0" dirty="0" smtClean="0">
                          <a:solidFill>
                            <a:srgbClr val="000000"/>
                          </a:solidFill>
                          <a:latin typeface="Arial Narrow"/>
                          <a:ea typeface="Arial Narrow"/>
                          <a:cs typeface="Arial Narrow"/>
                          <a:sym typeface="Arial Narrow"/>
                        </a:rPr>
                        <a:t>Andalucía, Bolívar, Buenaventura, Calima (El Darién), </a:t>
                      </a:r>
                      <a:r>
                        <a:rPr lang="es-ES" sz="1050" b="0" dirty="0" err="1" smtClean="0">
                          <a:solidFill>
                            <a:srgbClr val="000000"/>
                          </a:solidFill>
                          <a:latin typeface="Arial Narrow"/>
                          <a:ea typeface="Arial Narrow"/>
                          <a:cs typeface="Arial Narrow"/>
                          <a:sym typeface="Arial Narrow"/>
                        </a:rPr>
                        <a:t>Dagua</a:t>
                      </a:r>
                      <a:r>
                        <a:rPr lang="es-ES" sz="1050" b="0" dirty="0" smtClean="0">
                          <a:solidFill>
                            <a:srgbClr val="000000"/>
                          </a:solidFill>
                          <a:latin typeface="Arial Narrow"/>
                          <a:ea typeface="Arial Narrow"/>
                          <a:cs typeface="Arial Narrow"/>
                          <a:sym typeface="Arial Narrow"/>
                        </a:rPr>
                        <a:t>, El Cerrito, El </a:t>
                      </a:r>
                      <a:r>
                        <a:rPr lang="es-ES" sz="1050" b="0" dirty="0" err="1" smtClean="0">
                          <a:solidFill>
                            <a:srgbClr val="000000"/>
                          </a:solidFill>
                          <a:latin typeface="Arial Narrow"/>
                          <a:ea typeface="Arial Narrow"/>
                          <a:cs typeface="Arial Narrow"/>
                          <a:sym typeface="Arial Narrow"/>
                        </a:rPr>
                        <a:t>Dovio</a:t>
                      </a:r>
                      <a:r>
                        <a:rPr lang="es-ES" sz="1050" b="0" dirty="0" smtClean="0">
                          <a:solidFill>
                            <a:srgbClr val="000000"/>
                          </a:solidFill>
                          <a:latin typeface="Arial Narrow"/>
                          <a:ea typeface="Arial Narrow"/>
                          <a:cs typeface="Arial Narrow"/>
                          <a:sym typeface="Arial Narrow"/>
                        </a:rPr>
                        <a:t>, Florida, La Unión, Palmira, San Pedro, Sevilla, Versalles, </a:t>
                      </a:r>
                      <a:r>
                        <a:rPr lang="es-ES" sz="1050" b="0" dirty="0" err="1" smtClean="0">
                          <a:solidFill>
                            <a:srgbClr val="000000"/>
                          </a:solidFill>
                          <a:latin typeface="Arial Narrow"/>
                          <a:ea typeface="Arial Narrow"/>
                          <a:cs typeface="Arial Narrow"/>
                          <a:sym typeface="Arial Narrow"/>
                        </a:rPr>
                        <a:t>Vijes</a:t>
                      </a:r>
                      <a:r>
                        <a:rPr lang="es-ES" sz="1050" b="0" dirty="0" smtClean="0">
                          <a:solidFill>
                            <a:srgbClr val="000000"/>
                          </a:solidFill>
                          <a:latin typeface="Arial Narrow"/>
                          <a:ea typeface="Arial Narrow"/>
                          <a:cs typeface="Arial Narrow"/>
                          <a:sym typeface="Arial Narrow"/>
                        </a:rPr>
                        <a:t>.</a:t>
                      </a:r>
                    </a:p>
                  </a:txBody>
                  <a:tcPr marL="91450" marR="91450" marT="45725" marB="45725" anchor="ctr"/>
                </a:tc>
                <a:extLst>
                  <a:ext uri="{0D108BD9-81ED-4DB2-BD59-A6C34878D82A}">
                    <a16:rowId xmlns:a16="http://schemas.microsoft.com/office/drawing/2014/main" xmlns="" val="3746023962"/>
                  </a:ext>
                </a:extLst>
              </a:tr>
            </a:tbl>
          </a:graphicData>
        </a:graphic>
      </p:graphicFrame>
      <p:sp>
        <p:nvSpPr>
          <p:cNvPr id="94" name="Google Shape;94;p15"/>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PACIFÍCO</a:t>
            </a:r>
            <a:endParaRPr sz="2000" b="1" i="0" u="none" strike="noStrike" cap="none">
              <a:solidFill>
                <a:srgbClr val="FFFFFF"/>
              </a:solidFill>
              <a:latin typeface="Arial Black"/>
              <a:ea typeface="Arial Black"/>
              <a:cs typeface="Arial Black"/>
              <a:sym typeface="Arial Black"/>
            </a:endParaRPr>
          </a:p>
        </p:txBody>
      </p:sp>
      <p:sp>
        <p:nvSpPr>
          <p:cNvPr id="95" name="Google Shape;95;p15"/>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96" name="Google Shape;96;p15"/>
          <p:cNvPicPr preferRelativeResize="0"/>
          <p:nvPr/>
        </p:nvPicPr>
        <p:blipFill rotWithShape="1">
          <a:blip r:embed="rId3">
            <a:alphaModFix/>
          </a:blip>
          <a:srcRect/>
          <a:stretch/>
        </p:blipFill>
        <p:spPr>
          <a:xfrm>
            <a:off x="12432760" y="2408134"/>
            <a:ext cx="432137" cy="422165"/>
          </a:xfrm>
          <a:prstGeom prst="rect">
            <a:avLst/>
          </a:prstGeom>
          <a:noFill/>
          <a:ln>
            <a:noFill/>
          </a:ln>
        </p:spPr>
      </p:pic>
      <p:pic>
        <p:nvPicPr>
          <p:cNvPr id="97" name="Google Shape;97;p15"/>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1283677" y="1338785"/>
            <a:ext cx="2470638" cy="4941276"/>
          </a:xfrm>
          <a:prstGeom prst="rect">
            <a:avLst/>
          </a:prstGeom>
          <a:noFill/>
          <a:ln>
            <a:noFill/>
          </a:ln>
        </p:spPr>
      </p:pic>
      <p:pic>
        <p:nvPicPr>
          <p:cNvPr id="98" name="Google Shape;98;p15"/>
          <p:cNvPicPr preferRelativeResize="0"/>
          <p:nvPr/>
        </p:nvPicPr>
        <p:blipFill rotWithShape="1">
          <a:blip r:embed="rId5">
            <a:alphaModFix/>
          </a:blip>
          <a:srcRect/>
          <a:stretch/>
        </p:blipFill>
        <p:spPr>
          <a:xfrm>
            <a:off x="7156322" y="-1565139"/>
            <a:ext cx="442587" cy="425822"/>
          </a:xfrm>
          <a:prstGeom prst="rect">
            <a:avLst/>
          </a:prstGeom>
          <a:noFill/>
          <a:ln>
            <a:noFill/>
          </a:ln>
        </p:spPr>
      </p:pic>
      <p:pic>
        <p:nvPicPr>
          <p:cNvPr id="99" name="Google Shape;99;p15"/>
          <p:cNvPicPr preferRelativeResize="0"/>
          <p:nvPr/>
        </p:nvPicPr>
        <p:blipFill rotWithShape="1">
          <a:blip r:embed="rId3">
            <a:alphaModFix/>
          </a:blip>
          <a:srcRect/>
          <a:stretch/>
        </p:blipFill>
        <p:spPr>
          <a:xfrm>
            <a:off x="4516969" y="3107482"/>
            <a:ext cx="432137" cy="422165"/>
          </a:xfrm>
          <a:prstGeom prst="rect">
            <a:avLst/>
          </a:prstGeom>
          <a:noFill/>
          <a:ln>
            <a:noFill/>
          </a:ln>
        </p:spPr>
      </p:pic>
      <p:pic>
        <p:nvPicPr>
          <p:cNvPr id="100" name="Google Shape;100;p15"/>
          <p:cNvPicPr preferRelativeResize="0"/>
          <p:nvPr/>
        </p:nvPicPr>
        <p:blipFill rotWithShape="1">
          <a:blip r:embed="rId5">
            <a:alphaModFix/>
          </a:blip>
          <a:srcRect/>
          <a:stretch/>
        </p:blipFill>
        <p:spPr>
          <a:xfrm>
            <a:off x="4492174" y="1911309"/>
            <a:ext cx="442587" cy="425822"/>
          </a:xfrm>
          <a:prstGeom prst="rect">
            <a:avLst/>
          </a:prstGeom>
          <a:noFill/>
          <a:ln>
            <a:noFill/>
          </a:ln>
        </p:spPr>
      </p:pic>
      <p:pic>
        <p:nvPicPr>
          <p:cNvPr id="102" name="Google Shape;102;p15" descr="Recurso 25.png"/>
          <p:cNvPicPr preferRelativeResize="0"/>
          <p:nvPr/>
        </p:nvPicPr>
        <p:blipFill rotWithShape="1">
          <a:blip r:embed="rId6">
            <a:alphaModFix/>
          </a:blip>
          <a:srcRect/>
          <a:stretch/>
        </p:blipFill>
        <p:spPr>
          <a:xfrm>
            <a:off x="12224574" y="1209255"/>
            <a:ext cx="424254" cy="427621"/>
          </a:xfrm>
          <a:prstGeom prst="rect">
            <a:avLst/>
          </a:prstGeom>
          <a:noFill/>
          <a:ln>
            <a:noFill/>
          </a:ln>
        </p:spPr>
      </p:pic>
      <p:pic>
        <p:nvPicPr>
          <p:cNvPr id="103" name="Google Shape;103;p15" descr="Recurso 25.png"/>
          <p:cNvPicPr preferRelativeResize="0"/>
          <p:nvPr/>
        </p:nvPicPr>
        <p:blipFill rotWithShape="1">
          <a:blip r:embed="rId6">
            <a:alphaModFix/>
          </a:blip>
          <a:srcRect/>
          <a:stretch/>
        </p:blipFill>
        <p:spPr>
          <a:xfrm>
            <a:off x="14236880" y="1483688"/>
            <a:ext cx="424254" cy="427621"/>
          </a:xfrm>
          <a:prstGeom prst="rect">
            <a:avLst/>
          </a:prstGeom>
          <a:noFill/>
          <a:ln>
            <a:noFill/>
          </a:ln>
        </p:spPr>
      </p:pic>
    </p:spTree>
    <p:extLst>
      <p:ext uri="{BB962C8B-B14F-4D97-AF65-F5344CB8AC3E}">
        <p14:creationId xmlns:p14="http://schemas.microsoft.com/office/powerpoint/2010/main" val="20612574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aphicFrame>
        <p:nvGraphicFramePr>
          <p:cNvPr id="109" name="Google Shape;109;p16"/>
          <p:cNvGraphicFramePr/>
          <p:nvPr>
            <p:extLst/>
          </p:nvPr>
        </p:nvGraphicFramePr>
        <p:xfrm>
          <a:off x="5034012" y="1535399"/>
          <a:ext cx="6430125" cy="2131530"/>
        </p:xfrm>
        <a:graphic>
          <a:graphicData uri="http://schemas.openxmlformats.org/drawingml/2006/table">
            <a:tbl>
              <a:tblPr firstRow="1" bandRow="1">
                <a:noFill/>
              </a:tblPr>
              <a:tblGrid>
                <a:gridCol w="773225">
                  <a:extLst>
                    <a:ext uri="{9D8B030D-6E8A-4147-A177-3AD203B41FA5}">
                      <a16:colId xmlns:a16="http://schemas.microsoft.com/office/drawing/2014/main" xmlns="" val="20000"/>
                    </a:ext>
                  </a:extLst>
                </a:gridCol>
                <a:gridCol w="5656900">
                  <a:extLst>
                    <a:ext uri="{9D8B030D-6E8A-4147-A177-3AD203B41FA5}">
                      <a16:colId xmlns:a16="http://schemas.microsoft.com/office/drawing/2014/main" xmlns="" val="20001"/>
                    </a:ext>
                  </a:extLst>
                </a:gridCol>
              </a:tblGrid>
              <a:tr h="260550">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SITIOS PARA LOS CUALES SE GENERA LA ALERTA</a:t>
                      </a:r>
                      <a:endParaRPr sz="1801" u="none" strike="noStrike" cap="none"/>
                    </a:p>
                  </a:txBody>
                  <a:tcPr marL="91450" marR="91450" marT="45725" marB="45725" anchor="ctr">
                    <a:solidFill>
                      <a:srgbClr val="385623"/>
                    </a:solidFill>
                  </a:tcPr>
                </a:tc>
                <a:extLst>
                  <a:ext uri="{0D108BD9-81ED-4DB2-BD59-A6C34878D82A}">
                    <a16:rowId xmlns:a16="http://schemas.microsoft.com/office/drawing/2014/main" xmlns="" val="10000"/>
                  </a:ext>
                </a:extLst>
              </a:tr>
              <a:tr h="569725">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lang="es-ES" sz="1050" b="1" dirty="0" smtClean="0">
                          <a:solidFill>
                            <a:srgbClr val="000000"/>
                          </a:solidFill>
                          <a:latin typeface="Arial Narrow"/>
                          <a:ea typeface="Arial Narrow"/>
                          <a:cs typeface="Arial Narrow"/>
                          <a:sym typeface="Arial Narrow"/>
                        </a:rPr>
                        <a:t>META: </a:t>
                      </a:r>
                      <a:r>
                        <a:rPr lang="es-ES" sz="1050" b="0" dirty="0" smtClean="0">
                          <a:solidFill>
                            <a:srgbClr val="000000"/>
                          </a:solidFill>
                          <a:latin typeface="Arial Narrow"/>
                          <a:ea typeface="Arial Narrow"/>
                          <a:cs typeface="Arial Narrow"/>
                          <a:sym typeface="Arial Narrow"/>
                        </a:rPr>
                        <a:t>Restrepo, Villavicencio.</a:t>
                      </a:r>
                    </a:p>
                  </a:txBody>
                  <a:tcPr marL="91450" marR="91450" marT="45725" marB="45725" anchor="ctr"/>
                </a:tc>
                <a:extLst>
                  <a:ext uri="{0D108BD9-81ED-4DB2-BD59-A6C34878D82A}">
                    <a16:rowId xmlns:a16="http://schemas.microsoft.com/office/drawing/2014/main" xmlns="" val="3064054868"/>
                  </a:ext>
                </a:extLst>
              </a:tr>
              <a:tr h="569725">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lang="es-ES" sz="1050" b="1" dirty="0" smtClean="0">
                          <a:solidFill>
                            <a:srgbClr val="000000"/>
                          </a:solidFill>
                          <a:latin typeface="Arial Narrow"/>
                          <a:ea typeface="Arial Narrow"/>
                          <a:cs typeface="Arial Narrow"/>
                          <a:sym typeface="Arial Narrow"/>
                        </a:rPr>
                        <a:t>CASANARE</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Chámeza</a:t>
                      </a:r>
                      <a:r>
                        <a:rPr lang="es-ES" sz="1050" b="0" dirty="0" smtClean="0">
                          <a:solidFill>
                            <a:srgbClr val="000000"/>
                          </a:solidFill>
                          <a:latin typeface="Arial Narrow"/>
                          <a:ea typeface="Arial Narrow"/>
                          <a:cs typeface="Arial Narrow"/>
                          <a:sym typeface="Arial Narrow"/>
                        </a:rPr>
                        <a:t>, Monterrey, Sabanalarga, Támara.</a:t>
                      </a:r>
                    </a:p>
                    <a:p>
                      <a:pPr marL="0" marR="0" lvl="0" indent="0" algn="just" defTabSz="914400" rtl="0" eaLnBrk="1" fontAlgn="auto" latinLnBrk="0" hangingPunct="1">
                        <a:lnSpc>
                          <a:spcPct val="100000"/>
                        </a:lnSpc>
                        <a:spcBef>
                          <a:spcPts val="0"/>
                        </a:spcBef>
                        <a:spcAft>
                          <a:spcPts val="0"/>
                        </a:spcAft>
                        <a:buClr>
                          <a:srgbClr val="000000"/>
                        </a:buClr>
                        <a:buSzPts val="1050"/>
                        <a:buFont typeface="Arial Narrow"/>
                        <a:buNone/>
                        <a:tabLst/>
                        <a:defRPr/>
                      </a:pPr>
                      <a:r>
                        <a:rPr lang="es-ES" sz="1050" b="1" dirty="0" smtClean="0">
                          <a:solidFill>
                            <a:srgbClr val="000000"/>
                          </a:solidFill>
                          <a:latin typeface="Arial Narrow"/>
                          <a:ea typeface="Arial Narrow"/>
                          <a:cs typeface="Arial Narrow"/>
                          <a:sym typeface="Arial Narrow"/>
                        </a:rPr>
                        <a:t>META: </a:t>
                      </a:r>
                      <a:r>
                        <a:rPr lang="es-ES" sz="1050" b="0" dirty="0" err="1" smtClean="0">
                          <a:solidFill>
                            <a:srgbClr val="000000"/>
                          </a:solidFill>
                          <a:latin typeface="Arial Narrow"/>
                          <a:ea typeface="Arial Narrow"/>
                          <a:cs typeface="Arial Narrow"/>
                          <a:sym typeface="Arial Narrow"/>
                        </a:rPr>
                        <a:t>Acacías</a:t>
                      </a:r>
                      <a:r>
                        <a:rPr lang="es-ES" sz="1050" b="0" dirty="0" smtClean="0">
                          <a:solidFill>
                            <a:srgbClr val="000000"/>
                          </a:solidFill>
                          <a:latin typeface="Arial Narrow"/>
                          <a:ea typeface="Arial Narrow"/>
                          <a:cs typeface="Arial Narrow"/>
                          <a:sym typeface="Arial Narrow"/>
                        </a:rPr>
                        <a:t>, Barranca De </a:t>
                      </a:r>
                      <a:r>
                        <a:rPr lang="es-ES" sz="1050" b="0" dirty="0" err="1" smtClean="0">
                          <a:solidFill>
                            <a:srgbClr val="000000"/>
                          </a:solidFill>
                          <a:latin typeface="Arial Narrow"/>
                          <a:ea typeface="Arial Narrow"/>
                          <a:cs typeface="Arial Narrow"/>
                          <a:sym typeface="Arial Narrow"/>
                        </a:rPr>
                        <a:t>Upía</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Cubarral</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Cumaral</a:t>
                      </a:r>
                      <a:r>
                        <a:rPr lang="es-ES" sz="1050" b="0" dirty="0" smtClean="0">
                          <a:solidFill>
                            <a:srgbClr val="000000"/>
                          </a:solidFill>
                          <a:latin typeface="Arial Narrow"/>
                          <a:ea typeface="Arial Narrow"/>
                          <a:cs typeface="Arial Narrow"/>
                          <a:sym typeface="Arial Narrow"/>
                        </a:rPr>
                        <a:t>, El Castillo, El Dorado, Lejanías.</a:t>
                      </a:r>
                    </a:p>
                  </a:txBody>
                  <a:tcPr marL="91450" marR="91450" marT="45725" marB="45725" anchor="ctr"/>
                </a:tc>
                <a:extLst>
                  <a:ext uri="{0D108BD9-81ED-4DB2-BD59-A6C34878D82A}">
                    <a16:rowId xmlns:a16="http://schemas.microsoft.com/office/drawing/2014/main" xmlns="" val="10001"/>
                  </a:ext>
                </a:extLst>
              </a:tr>
              <a:tr h="569725">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a:solidFill>
                          <a:srgbClr val="FFFFFF"/>
                        </a:solidFill>
                        <a:latin typeface="Calibri"/>
                        <a:ea typeface="Calibri"/>
                        <a:cs typeface="Calibri"/>
                        <a:sym typeface="Calibri"/>
                      </a:endParaRPr>
                    </a:p>
                  </a:txBody>
                  <a:tcPr marL="91450" marR="91450" marT="45725" marB="45725" anchor="ctr"/>
                </a:tc>
                <a:tc>
                  <a:txBody>
                    <a:bodyPr/>
                    <a:lstStyle/>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ARAUCA: </a:t>
                      </a:r>
                      <a:r>
                        <a:rPr lang="es-ES" sz="1050" b="0" dirty="0" err="1" smtClean="0">
                          <a:solidFill>
                            <a:srgbClr val="000000"/>
                          </a:solidFill>
                          <a:latin typeface="Arial Narrow"/>
                          <a:ea typeface="Arial Narrow"/>
                          <a:cs typeface="Arial Narrow"/>
                          <a:sym typeface="Arial Narrow"/>
                        </a:rPr>
                        <a:t>Tame</a:t>
                      </a:r>
                      <a:r>
                        <a:rPr lang="es-ES" sz="1050" b="0" dirty="0" smtClean="0">
                          <a:solidFill>
                            <a:srgbClr val="000000"/>
                          </a:solidFill>
                          <a:latin typeface="Arial Narrow"/>
                          <a:ea typeface="Arial Narrow"/>
                          <a:cs typeface="Arial Narrow"/>
                          <a:sym typeface="Arial Narrow"/>
                        </a:rPr>
                        <a:t>.</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CASANARE: </a:t>
                      </a:r>
                      <a:r>
                        <a:rPr lang="es-ES" sz="1050" b="0" dirty="0" smtClean="0">
                          <a:solidFill>
                            <a:srgbClr val="000000"/>
                          </a:solidFill>
                          <a:latin typeface="Arial Narrow"/>
                          <a:ea typeface="Arial Narrow"/>
                          <a:cs typeface="Arial Narrow"/>
                          <a:sym typeface="Arial Narrow"/>
                        </a:rPr>
                        <a:t>Aguazul, Hato Corozal, La Salina, </a:t>
                      </a:r>
                      <a:r>
                        <a:rPr lang="es-ES" sz="1050" b="0" dirty="0" err="1" smtClean="0">
                          <a:solidFill>
                            <a:srgbClr val="000000"/>
                          </a:solidFill>
                          <a:latin typeface="Arial Narrow"/>
                          <a:ea typeface="Arial Narrow"/>
                          <a:cs typeface="Arial Narrow"/>
                          <a:sym typeface="Arial Narrow"/>
                        </a:rPr>
                        <a:t>Nunchía</a:t>
                      </a:r>
                      <a:r>
                        <a:rPr lang="es-ES" sz="1050" b="0" dirty="0" smtClean="0">
                          <a:solidFill>
                            <a:srgbClr val="000000"/>
                          </a:solidFill>
                          <a:latin typeface="Arial Narrow"/>
                          <a:ea typeface="Arial Narrow"/>
                          <a:cs typeface="Arial Narrow"/>
                          <a:sym typeface="Arial Narrow"/>
                        </a:rPr>
                        <a:t>, Paz De </a:t>
                      </a:r>
                      <a:r>
                        <a:rPr lang="es-ES" sz="1050" b="0" dirty="0" err="1" smtClean="0">
                          <a:solidFill>
                            <a:srgbClr val="000000"/>
                          </a:solidFill>
                          <a:latin typeface="Arial Narrow"/>
                          <a:ea typeface="Arial Narrow"/>
                          <a:cs typeface="Arial Narrow"/>
                          <a:sym typeface="Arial Narrow"/>
                        </a:rPr>
                        <a:t>Ariporo</a:t>
                      </a:r>
                      <a:r>
                        <a:rPr lang="es-ES" sz="1050" b="0" dirty="0" smtClean="0">
                          <a:solidFill>
                            <a:srgbClr val="000000"/>
                          </a:solidFill>
                          <a:latin typeface="Arial Narrow"/>
                          <a:ea typeface="Arial Narrow"/>
                          <a:cs typeface="Arial Narrow"/>
                          <a:sym typeface="Arial Narrow"/>
                        </a:rPr>
                        <a:t>, </a:t>
                      </a:r>
                      <a:r>
                        <a:rPr lang="es-ES" sz="1050" b="0" dirty="0" err="1" smtClean="0">
                          <a:solidFill>
                            <a:srgbClr val="000000"/>
                          </a:solidFill>
                          <a:latin typeface="Arial Narrow"/>
                          <a:ea typeface="Arial Narrow"/>
                          <a:cs typeface="Arial Narrow"/>
                          <a:sym typeface="Arial Narrow"/>
                        </a:rPr>
                        <a:t>Pore</a:t>
                      </a:r>
                      <a:r>
                        <a:rPr lang="es-ES" sz="1050" b="0" dirty="0" smtClean="0">
                          <a:solidFill>
                            <a:srgbClr val="000000"/>
                          </a:solidFill>
                          <a:latin typeface="Arial Narrow"/>
                          <a:ea typeface="Arial Narrow"/>
                          <a:cs typeface="Arial Narrow"/>
                          <a:sym typeface="Arial Narrow"/>
                        </a:rPr>
                        <a:t>, Recetor, </a:t>
                      </a:r>
                      <a:r>
                        <a:rPr lang="es-ES" sz="1050" b="0" dirty="0" err="1" smtClean="0">
                          <a:solidFill>
                            <a:srgbClr val="000000"/>
                          </a:solidFill>
                          <a:latin typeface="Arial Narrow"/>
                          <a:ea typeface="Arial Narrow"/>
                          <a:cs typeface="Arial Narrow"/>
                          <a:sym typeface="Arial Narrow"/>
                        </a:rPr>
                        <a:t>Tauramena</a:t>
                      </a:r>
                      <a:r>
                        <a:rPr lang="es-ES" sz="1050" b="0" dirty="0" smtClean="0">
                          <a:solidFill>
                            <a:srgbClr val="000000"/>
                          </a:solidFill>
                          <a:latin typeface="Arial Narrow"/>
                          <a:ea typeface="Arial Narrow"/>
                          <a:cs typeface="Arial Narrow"/>
                          <a:sym typeface="Arial Narrow"/>
                        </a:rPr>
                        <a:t>, Villanueva, Yopal.</a:t>
                      </a:r>
                    </a:p>
                    <a:p>
                      <a:pPr marL="0" marR="0" lvl="0" indent="0" algn="just" rtl="0">
                        <a:lnSpc>
                          <a:spcPct val="100000"/>
                        </a:lnSpc>
                        <a:spcBef>
                          <a:spcPts val="0"/>
                        </a:spcBef>
                        <a:spcAft>
                          <a:spcPts val="0"/>
                        </a:spcAft>
                        <a:buClr>
                          <a:srgbClr val="000000"/>
                        </a:buClr>
                        <a:buSzPts val="1050"/>
                        <a:buFont typeface="Arial Narrow"/>
                        <a:buNone/>
                      </a:pPr>
                      <a:r>
                        <a:rPr lang="es-ES" sz="1050" b="1" dirty="0" smtClean="0">
                          <a:solidFill>
                            <a:srgbClr val="000000"/>
                          </a:solidFill>
                          <a:latin typeface="Arial Narrow"/>
                          <a:ea typeface="Arial Narrow"/>
                          <a:cs typeface="Arial Narrow"/>
                          <a:sym typeface="Arial Narrow"/>
                        </a:rPr>
                        <a:t>META: </a:t>
                      </a:r>
                      <a:r>
                        <a:rPr lang="es-ES" sz="1050" b="0" dirty="0" smtClean="0">
                          <a:solidFill>
                            <a:srgbClr val="000000"/>
                          </a:solidFill>
                          <a:latin typeface="Arial Narrow"/>
                          <a:ea typeface="Arial Narrow"/>
                          <a:cs typeface="Arial Narrow"/>
                          <a:sym typeface="Arial Narrow"/>
                        </a:rPr>
                        <a:t>El Calvario, </a:t>
                      </a:r>
                      <a:r>
                        <a:rPr lang="es-ES" sz="1050" b="0" dirty="0" err="1" smtClean="0">
                          <a:solidFill>
                            <a:srgbClr val="000000"/>
                          </a:solidFill>
                          <a:latin typeface="Arial Narrow"/>
                          <a:ea typeface="Arial Narrow"/>
                          <a:cs typeface="Arial Narrow"/>
                          <a:sym typeface="Arial Narrow"/>
                        </a:rPr>
                        <a:t>Guamal</a:t>
                      </a:r>
                      <a:r>
                        <a:rPr lang="es-ES" sz="1050" b="0" dirty="0" smtClean="0">
                          <a:solidFill>
                            <a:srgbClr val="000000"/>
                          </a:solidFill>
                          <a:latin typeface="Arial Narrow"/>
                          <a:ea typeface="Arial Narrow"/>
                          <a:cs typeface="Arial Narrow"/>
                          <a:sym typeface="Arial Narrow"/>
                        </a:rPr>
                        <a:t>, San Juan De </a:t>
                      </a:r>
                      <a:r>
                        <a:rPr lang="es-ES" sz="1050" b="0" dirty="0" err="1" smtClean="0">
                          <a:solidFill>
                            <a:srgbClr val="000000"/>
                          </a:solidFill>
                          <a:latin typeface="Arial Narrow"/>
                          <a:ea typeface="Arial Narrow"/>
                          <a:cs typeface="Arial Narrow"/>
                          <a:sym typeface="Arial Narrow"/>
                        </a:rPr>
                        <a:t>Arama</a:t>
                      </a:r>
                      <a:r>
                        <a:rPr lang="es-ES" sz="1050" b="0" dirty="0" smtClean="0">
                          <a:solidFill>
                            <a:srgbClr val="000000"/>
                          </a:solidFill>
                          <a:latin typeface="Arial Narrow"/>
                          <a:ea typeface="Arial Narrow"/>
                          <a:cs typeface="Arial Narrow"/>
                          <a:sym typeface="Arial Narrow"/>
                        </a:rPr>
                        <a:t>, San Juanito.</a:t>
                      </a:r>
                    </a:p>
                  </a:txBody>
                  <a:tcPr marL="91450" marR="91450" marT="45725" marB="45725" anchor="ctr"/>
                </a:tc>
                <a:extLst>
                  <a:ext uri="{0D108BD9-81ED-4DB2-BD59-A6C34878D82A}">
                    <a16:rowId xmlns:a16="http://schemas.microsoft.com/office/drawing/2014/main" xmlns="" val="10002"/>
                  </a:ext>
                </a:extLst>
              </a:tr>
            </a:tbl>
          </a:graphicData>
        </a:graphic>
      </p:graphicFrame>
      <p:sp>
        <p:nvSpPr>
          <p:cNvPr id="110" name="Google Shape;110;p16"/>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ORINOQUIA</a:t>
            </a:r>
            <a:endParaRPr sz="2000" b="1" i="0" u="none" strike="noStrike" cap="none">
              <a:solidFill>
                <a:srgbClr val="FFFFFF"/>
              </a:solidFill>
              <a:latin typeface="Arial Black"/>
              <a:ea typeface="Arial Black"/>
              <a:cs typeface="Arial Black"/>
              <a:sym typeface="Arial Black"/>
            </a:endParaRPr>
          </a:p>
        </p:txBody>
      </p:sp>
      <p:sp>
        <p:nvSpPr>
          <p:cNvPr id="111" name="Google Shape;111;p16"/>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112" name="Google Shape;112;p16"/>
          <p:cNvPicPr preferRelativeResize="0"/>
          <p:nvPr/>
        </p:nvPicPr>
        <p:blipFill rotWithShape="1">
          <a:blip r:embed="rId3">
            <a:alphaModFix/>
          </a:blip>
          <a:srcRect/>
          <a:stretch/>
        </p:blipFill>
        <p:spPr>
          <a:xfrm>
            <a:off x="12432760" y="2408134"/>
            <a:ext cx="432137" cy="422165"/>
          </a:xfrm>
          <a:prstGeom prst="rect">
            <a:avLst/>
          </a:prstGeom>
          <a:noFill/>
          <a:ln>
            <a:noFill/>
          </a:ln>
        </p:spPr>
      </p:pic>
      <p:pic>
        <p:nvPicPr>
          <p:cNvPr id="113" name="Google Shape;113;p16"/>
          <p:cNvPicPr preferRelativeResize="0"/>
          <p:nvPr/>
        </p:nvPicPr>
        <p:blipFill>
          <a:blip r:embed="rId4">
            <a:extLst>
              <a:ext uri="{28A0092B-C50C-407E-A947-70E740481C1C}">
                <a14:useLocalDpi xmlns:a14="http://schemas.microsoft.com/office/drawing/2010/main" val="0"/>
              </a:ext>
            </a:extLst>
          </a:blip>
          <a:stretch>
            <a:fillRect/>
          </a:stretch>
        </p:blipFill>
        <p:spPr>
          <a:xfrm>
            <a:off x="780576" y="1451486"/>
            <a:ext cx="4096268" cy="4281619"/>
          </a:xfrm>
          <a:prstGeom prst="rect">
            <a:avLst/>
          </a:prstGeom>
          <a:noFill/>
          <a:ln>
            <a:noFill/>
          </a:ln>
        </p:spPr>
      </p:pic>
      <p:pic>
        <p:nvPicPr>
          <p:cNvPr id="114" name="Google Shape;114;p16"/>
          <p:cNvPicPr preferRelativeResize="0"/>
          <p:nvPr/>
        </p:nvPicPr>
        <p:blipFill rotWithShape="1">
          <a:blip r:embed="rId5">
            <a:alphaModFix/>
          </a:blip>
          <a:srcRect/>
          <a:stretch/>
        </p:blipFill>
        <p:spPr>
          <a:xfrm>
            <a:off x="13144095" y="2195223"/>
            <a:ext cx="442587" cy="425822"/>
          </a:xfrm>
          <a:prstGeom prst="rect">
            <a:avLst/>
          </a:prstGeom>
          <a:noFill/>
          <a:ln>
            <a:noFill/>
          </a:ln>
        </p:spPr>
      </p:pic>
      <p:pic>
        <p:nvPicPr>
          <p:cNvPr id="115" name="Google Shape;115;p16"/>
          <p:cNvPicPr preferRelativeResize="0"/>
          <p:nvPr/>
        </p:nvPicPr>
        <p:blipFill rotWithShape="1">
          <a:blip r:embed="rId5">
            <a:alphaModFix/>
          </a:blip>
          <a:srcRect/>
          <a:stretch/>
        </p:blipFill>
        <p:spPr>
          <a:xfrm>
            <a:off x="13374555" y="3379435"/>
            <a:ext cx="442587" cy="425822"/>
          </a:xfrm>
          <a:prstGeom prst="rect">
            <a:avLst/>
          </a:prstGeom>
          <a:noFill/>
          <a:ln>
            <a:noFill/>
          </a:ln>
        </p:spPr>
      </p:pic>
      <p:pic>
        <p:nvPicPr>
          <p:cNvPr id="117" name="Google Shape;117;p16"/>
          <p:cNvPicPr preferRelativeResize="0"/>
          <p:nvPr/>
        </p:nvPicPr>
        <p:blipFill rotWithShape="1">
          <a:blip r:embed="rId5">
            <a:alphaModFix/>
          </a:blip>
          <a:srcRect/>
          <a:stretch/>
        </p:blipFill>
        <p:spPr>
          <a:xfrm>
            <a:off x="5566903" y="-1549971"/>
            <a:ext cx="442587" cy="425822"/>
          </a:xfrm>
          <a:prstGeom prst="rect">
            <a:avLst/>
          </a:prstGeom>
          <a:noFill/>
          <a:ln>
            <a:noFill/>
          </a:ln>
        </p:spPr>
      </p:pic>
      <p:pic>
        <p:nvPicPr>
          <p:cNvPr id="118" name="Google Shape;118;p16"/>
          <p:cNvPicPr preferRelativeResize="0"/>
          <p:nvPr/>
        </p:nvPicPr>
        <p:blipFill rotWithShape="1">
          <a:blip r:embed="rId5">
            <a:alphaModFix/>
          </a:blip>
          <a:srcRect/>
          <a:stretch/>
        </p:blipFill>
        <p:spPr>
          <a:xfrm>
            <a:off x="-532980" y="1133423"/>
            <a:ext cx="442587" cy="425822"/>
          </a:xfrm>
          <a:prstGeom prst="rect">
            <a:avLst/>
          </a:prstGeom>
          <a:noFill/>
          <a:ln>
            <a:noFill/>
          </a:ln>
        </p:spPr>
      </p:pic>
      <p:pic>
        <p:nvPicPr>
          <p:cNvPr id="119" name="Google Shape;119;p16" descr="Recurso 25.png"/>
          <p:cNvPicPr preferRelativeResize="0"/>
          <p:nvPr/>
        </p:nvPicPr>
        <p:blipFill rotWithShape="1">
          <a:blip r:embed="rId6">
            <a:alphaModFix/>
          </a:blip>
          <a:srcRect/>
          <a:stretch/>
        </p:blipFill>
        <p:spPr>
          <a:xfrm>
            <a:off x="5180141" y="1864837"/>
            <a:ext cx="424254" cy="427621"/>
          </a:xfrm>
          <a:prstGeom prst="rect">
            <a:avLst/>
          </a:prstGeom>
          <a:noFill/>
          <a:ln>
            <a:noFill/>
          </a:ln>
        </p:spPr>
      </p:pic>
      <p:pic>
        <p:nvPicPr>
          <p:cNvPr id="120" name="Google Shape;120;p16"/>
          <p:cNvPicPr preferRelativeResize="0"/>
          <p:nvPr/>
        </p:nvPicPr>
        <p:blipFill rotWithShape="1">
          <a:blip r:embed="rId5">
            <a:alphaModFix/>
          </a:blip>
          <a:srcRect/>
          <a:stretch/>
        </p:blipFill>
        <p:spPr>
          <a:xfrm>
            <a:off x="5187964" y="2443499"/>
            <a:ext cx="442587" cy="425822"/>
          </a:xfrm>
          <a:prstGeom prst="rect">
            <a:avLst/>
          </a:prstGeom>
          <a:noFill/>
          <a:ln>
            <a:noFill/>
          </a:ln>
        </p:spPr>
      </p:pic>
      <p:pic>
        <p:nvPicPr>
          <p:cNvPr id="14" name="Google Shape;116;p16"/>
          <p:cNvPicPr preferRelativeResize="0"/>
          <p:nvPr/>
        </p:nvPicPr>
        <p:blipFill rotWithShape="1">
          <a:blip r:embed="rId3">
            <a:alphaModFix/>
          </a:blip>
          <a:srcRect/>
          <a:stretch/>
        </p:blipFill>
        <p:spPr>
          <a:xfrm>
            <a:off x="5180141" y="3119593"/>
            <a:ext cx="432137" cy="422165"/>
          </a:xfrm>
          <a:prstGeom prst="rect">
            <a:avLst/>
          </a:prstGeom>
          <a:noFill/>
          <a:ln>
            <a:noFill/>
          </a:ln>
        </p:spPr>
      </p:pic>
    </p:spTree>
    <p:extLst>
      <p:ext uri="{BB962C8B-B14F-4D97-AF65-F5344CB8AC3E}">
        <p14:creationId xmlns:p14="http://schemas.microsoft.com/office/powerpoint/2010/main" val="17374946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26" name="Google Shape;126;p17"/>
          <p:cNvGraphicFramePr/>
          <p:nvPr>
            <p:extLst/>
          </p:nvPr>
        </p:nvGraphicFramePr>
        <p:xfrm>
          <a:off x="4995511" y="1512826"/>
          <a:ext cx="6430125" cy="892350"/>
        </p:xfrm>
        <a:graphic>
          <a:graphicData uri="http://schemas.openxmlformats.org/drawingml/2006/table">
            <a:tbl>
              <a:tblPr firstRow="1" bandRow="1">
                <a:noFill/>
              </a:tblPr>
              <a:tblGrid>
                <a:gridCol w="762100">
                  <a:extLst>
                    <a:ext uri="{9D8B030D-6E8A-4147-A177-3AD203B41FA5}">
                      <a16:colId xmlns:a16="http://schemas.microsoft.com/office/drawing/2014/main" xmlns="" val="20000"/>
                    </a:ext>
                  </a:extLst>
                </a:gridCol>
                <a:gridCol w="5668025">
                  <a:extLst>
                    <a:ext uri="{9D8B030D-6E8A-4147-A177-3AD203B41FA5}">
                      <a16:colId xmlns:a16="http://schemas.microsoft.com/office/drawing/2014/main" xmlns="" val="20001"/>
                    </a:ext>
                  </a:extLst>
                </a:gridCol>
              </a:tblGrid>
              <a:tr h="260550">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Alerta</a:t>
                      </a:r>
                      <a:endParaRPr sz="900" b="1" u="none" strike="noStrike" cap="none">
                        <a:solidFill>
                          <a:schemeClr val="dk1"/>
                        </a:solidFill>
                        <a:latin typeface="Arial Narrow"/>
                        <a:ea typeface="Arial Narrow"/>
                        <a:cs typeface="Arial Narrow"/>
                        <a:sym typeface="Arial Narrow"/>
                      </a:endParaRPr>
                    </a:p>
                  </a:txBody>
                  <a:tcPr marL="91450" marR="91450" marT="45725" marB="45725" anchor="c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900" u="none" strike="noStrike" cap="none"/>
                        <a:t>SITIOS PARA LOS CUALES SE GENERA LA ALERTA</a:t>
                      </a:r>
                      <a:endParaRPr sz="1801" u="none" strike="noStrike" cap="none"/>
                    </a:p>
                  </a:txBody>
                  <a:tcPr marL="91450" marR="91450" marT="45725" marB="45725" anchor="ctr">
                    <a:solidFill>
                      <a:srgbClr val="385623"/>
                    </a:solidFill>
                  </a:tcPr>
                </a:tc>
                <a:extLst>
                  <a:ext uri="{0D108BD9-81ED-4DB2-BD59-A6C34878D82A}">
                    <a16:rowId xmlns:a16="http://schemas.microsoft.com/office/drawing/2014/main" xmlns="" val="10000"/>
                  </a:ext>
                </a:extLst>
              </a:tr>
              <a:tr h="631800">
                <a:tc>
                  <a:txBody>
                    <a:bodyPr/>
                    <a:lstStyle/>
                    <a:p>
                      <a:pPr marL="0" marR="0" lvl="0" indent="0" algn="ctr" rtl="0">
                        <a:lnSpc>
                          <a:spcPct val="107000"/>
                        </a:lnSpc>
                        <a:spcBef>
                          <a:spcPts val="0"/>
                        </a:spcBef>
                        <a:spcAft>
                          <a:spcPts val="0"/>
                        </a:spcAft>
                        <a:buClr>
                          <a:schemeClr val="dk1"/>
                        </a:buClr>
                        <a:buSzPts val="1000"/>
                        <a:buFont typeface="Calibri"/>
                        <a:buNone/>
                      </a:pPr>
                      <a:endParaRPr sz="1000" u="none" strike="noStrike" cap="none" dirty="0">
                        <a:solidFill>
                          <a:srgbClr val="FFFFFF"/>
                        </a:solidFill>
                        <a:latin typeface="Calibri"/>
                        <a:ea typeface="Calibri"/>
                        <a:cs typeface="Calibri"/>
                        <a:sym typeface="Calibri"/>
                      </a:endParaRPr>
                    </a:p>
                  </a:txBody>
                  <a:tcPr marL="91450" marR="91450" marT="45725" marB="45725" anchor="ctr"/>
                </a:tc>
                <a:tc>
                  <a:txBody>
                    <a:bodyPr/>
                    <a:lstStyle/>
                    <a:p>
                      <a:pPr marL="0" marR="0" lvl="0" indent="0" algn="l" rtl="0">
                        <a:lnSpc>
                          <a:spcPct val="115000"/>
                        </a:lnSpc>
                        <a:spcBef>
                          <a:spcPts val="0"/>
                        </a:spcBef>
                        <a:spcAft>
                          <a:spcPts val="0"/>
                        </a:spcAft>
                        <a:buClr>
                          <a:schemeClr val="dk1"/>
                        </a:buClr>
                        <a:buSzPts val="1100"/>
                        <a:buFont typeface="Arial"/>
                        <a:buNone/>
                      </a:pPr>
                      <a:r>
                        <a:rPr lang="es-ES" sz="1050" b="1" dirty="0" smtClean="0">
                          <a:solidFill>
                            <a:srgbClr val="000000"/>
                          </a:solidFill>
                          <a:latin typeface="Arial Narrow"/>
                          <a:ea typeface="Arial Narrow"/>
                          <a:cs typeface="Arial Narrow"/>
                          <a:sym typeface="Arial Narrow"/>
                        </a:rPr>
                        <a:t>CAQUETÁ</a:t>
                      </a:r>
                      <a:r>
                        <a:rPr lang="es-ES" sz="1050" b="0" dirty="0" smtClean="0">
                          <a:solidFill>
                            <a:srgbClr val="000000"/>
                          </a:solidFill>
                          <a:latin typeface="Arial Narrow"/>
                          <a:ea typeface="Arial Narrow"/>
                          <a:cs typeface="Arial Narrow"/>
                          <a:sym typeface="Arial Narrow"/>
                        </a:rPr>
                        <a:t>: Belén De Los </a:t>
                      </a:r>
                      <a:r>
                        <a:rPr lang="es-ES" sz="1050" b="0" dirty="0" err="1" smtClean="0">
                          <a:solidFill>
                            <a:srgbClr val="000000"/>
                          </a:solidFill>
                          <a:latin typeface="Arial Narrow"/>
                          <a:ea typeface="Arial Narrow"/>
                          <a:cs typeface="Arial Narrow"/>
                          <a:sym typeface="Arial Narrow"/>
                        </a:rPr>
                        <a:t>Andaquíes</a:t>
                      </a:r>
                      <a:r>
                        <a:rPr lang="es-ES" sz="1050" b="0" dirty="0" smtClean="0">
                          <a:solidFill>
                            <a:srgbClr val="000000"/>
                          </a:solidFill>
                          <a:latin typeface="Arial Narrow"/>
                          <a:ea typeface="Arial Narrow"/>
                          <a:cs typeface="Arial Narrow"/>
                          <a:sym typeface="Arial Narrow"/>
                        </a:rPr>
                        <a:t>, Morelia.</a:t>
                      </a:r>
                    </a:p>
                    <a:p>
                      <a:pPr marL="0" marR="0" lvl="0" indent="0" algn="l" rtl="0">
                        <a:lnSpc>
                          <a:spcPct val="115000"/>
                        </a:lnSpc>
                        <a:spcBef>
                          <a:spcPts val="0"/>
                        </a:spcBef>
                        <a:spcAft>
                          <a:spcPts val="0"/>
                        </a:spcAft>
                        <a:buClr>
                          <a:schemeClr val="dk1"/>
                        </a:buClr>
                        <a:buSzPts val="1100"/>
                        <a:buFont typeface="Arial"/>
                        <a:buNone/>
                      </a:pPr>
                      <a:r>
                        <a:rPr lang="es-ES" sz="1050" b="1" dirty="0" smtClean="0">
                          <a:solidFill>
                            <a:srgbClr val="000000"/>
                          </a:solidFill>
                          <a:latin typeface="Arial Narrow"/>
                          <a:ea typeface="Arial Narrow"/>
                          <a:cs typeface="Arial Narrow"/>
                          <a:sym typeface="Arial Narrow"/>
                        </a:rPr>
                        <a:t>PUTUMAYO: </a:t>
                      </a:r>
                      <a:r>
                        <a:rPr lang="es-ES" sz="1050" b="0" dirty="0" smtClean="0">
                          <a:solidFill>
                            <a:srgbClr val="000000"/>
                          </a:solidFill>
                          <a:latin typeface="Arial Narrow"/>
                          <a:ea typeface="Arial Narrow"/>
                          <a:cs typeface="Arial Narrow"/>
                          <a:sym typeface="Arial Narrow"/>
                        </a:rPr>
                        <a:t>Mocoa, Orito.</a:t>
                      </a:r>
                    </a:p>
                  </a:txBody>
                  <a:tcPr marL="91450" marR="91450" marT="45725" marB="45725" anchor="ctr"/>
                </a:tc>
                <a:extLst>
                  <a:ext uri="{0D108BD9-81ED-4DB2-BD59-A6C34878D82A}">
                    <a16:rowId xmlns:a16="http://schemas.microsoft.com/office/drawing/2014/main" xmlns="" val="3983515304"/>
                  </a:ext>
                </a:extLst>
              </a:tr>
            </a:tbl>
          </a:graphicData>
        </a:graphic>
      </p:graphicFrame>
      <p:sp>
        <p:nvSpPr>
          <p:cNvPr id="127" name="Google Shape;127;p17"/>
          <p:cNvSpPr/>
          <p:nvPr/>
        </p:nvSpPr>
        <p:spPr>
          <a:xfrm>
            <a:off x="3188079" y="786190"/>
            <a:ext cx="581584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REGIÓN AMAZONIA</a:t>
            </a:r>
            <a:endParaRPr sz="2000" b="1" i="0" u="none" strike="noStrike" cap="none">
              <a:solidFill>
                <a:srgbClr val="FFFFFF"/>
              </a:solidFill>
              <a:latin typeface="Arial Black"/>
              <a:ea typeface="Arial Black"/>
              <a:cs typeface="Arial Black"/>
              <a:sym typeface="Arial Black"/>
            </a:endParaRPr>
          </a:p>
        </p:txBody>
      </p:sp>
      <p:sp>
        <p:nvSpPr>
          <p:cNvPr id="128" name="Google Shape;128;p17"/>
          <p:cNvSpPr/>
          <p:nvPr/>
        </p:nvSpPr>
        <p:spPr>
          <a:xfrm>
            <a:off x="2230532" y="7660399"/>
            <a:ext cx="7720858" cy="333817"/>
          </a:xfrm>
          <a:prstGeom prst="rect">
            <a:avLst/>
          </a:prstGeom>
          <a:solidFill>
            <a:srgbClr val="8B4C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11"/>
              <a:buFont typeface="Calibri"/>
              <a:buNone/>
            </a:pPr>
            <a:r>
              <a:rPr lang="es-ES" sz="1811" b="0" i="0" u="none" strike="noStrike" cap="none">
                <a:solidFill>
                  <a:srgbClr val="FFFFFF"/>
                </a:solidFill>
                <a:latin typeface="Calibri"/>
                <a:ea typeface="Calibri"/>
                <a:cs typeface="Calibri"/>
                <a:sym typeface="Calibri"/>
              </a:rPr>
              <a:t>MAPA 2. Alerta Deslizamientos – Región Andina</a:t>
            </a:r>
            <a:endParaRPr sz="1811" b="0" i="0" u="none" strike="noStrike" cap="none">
              <a:solidFill>
                <a:srgbClr val="FFFFFF"/>
              </a:solidFill>
              <a:latin typeface="Calibri"/>
              <a:ea typeface="Calibri"/>
              <a:cs typeface="Calibri"/>
              <a:sym typeface="Calibri"/>
            </a:endParaRPr>
          </a:p>
        </p:txBody>
      </p:sp>
      <p:pic>
        <p:nvPicPr>
          <p:cNvPr id="129" name="Google Shape;129;p17"/>
          <p:cNvPicPr preferRelativeResize="0"/>
          <p:nvPr/>
        </p:nvPicPr>
        <p:blipFill rotWithShape="1">
          <a:blip r:embed="rId3">
            <a:alphaModFix/>
          </a:blip>
          <a:srcRect/>
          <a:stretch/>
        </p:blipFill>
        <p:spPr>
          <a:xfrm>
            <a:off x="12432760" y="2408134"/>
            <a:ext cx="432137" cy="422165"/>
          </a:xfrm>
          <a:prstGeom prst="rect">
            <a:avLst/>
          </a:prstGeom>
          <a:noFill/>
          <a:ln>
            <a:noFill/>
          </a:ln>
        </p:spPr>
      </p:pic>
      <p:pic>
        <p:nvPicPr>
          <p:cNvPr id="130" name="Google Shape;130;p17"/>
          <p:cNvPicPr preferRelativeResize="0"/>
          <p:nvPr/>
        </p:nvPicPr>
        <p:blipFill>
          <a:blip r:embed="rId4">
            <a:extLst>
              <a:ext uri="{28A0092B-C50C-407E-A947-70E740481C1C}">
                <a14:useLocalDpi xmlns:a14="http://schemas.microsoft.com/office/drawing/2010/main" val="0"/>
              </a:ext>
            </a:extLst>
          </a:blip>
          <a:stretch>
            <a:fillRect/>
          </a:stretch>
        </p:blipFill>
        <p:spPr>
          <a:xfrm>
            <a:off x="780574" y="1451487"/>
            <a:ext cx="4096272" cy="4281624"/>
          </a:xfrm>
          <a:prstGeom prst="rect">
            <a:avLst/>
          </a:prstGeom>
          <a:noFill/>
          <a:ln>
            <a:noFill/>
          </a:ln>
        </p:spPr>
      </p:pic>
      <p:pic>
        <p:nvPicPr>
          <p:cNvPr id="132" name="Google Shape;132;p17" descr="Recurso 25.png"/>
          <p:cNvPicPr preferRelativeResize="0"/>
          <p:nvPr/>
        </p:nvPicPr>
        <p:blipFill rotWithShape="1">
          <a:blip r:embed="rId5">
            <a:alphaModFix/>
          </a:blip>
          <a:srcRect/>
          <a:stretch/>
        </p:blipFill>
        <p:spPr>
          <a:xfrm>
            <a:off x="13672075" y="1512826"/>
            <a:ext cx="424254" cy="427621"/>
          </a:xfrm>
          <a:prstGeom prst="rect">
            <a:avLst/>
          </a:prstGeom>
          <a:noFill/>
          <a:ln>
            <a:noFill/>
          </a:ln>
        </p:spPr>
      </p:pic>
      <p:pic>
        <p:nvPicPr>
          <p:cNvPr id="133" name="Google Shape;133;p17"/>
          <p:cNvPicPr preferRelativeResize="0"/>
          <p:nvPr/>
        </p:nvPicPr>
        <p:blipFill rotWithShape="1">
          <a:blip r:embed="rId6">
            <a:alphaModFix/>
          </a:blip>
          <a:srcRect/>
          <a:stretch/>
        </p:blipFill>
        <p:spPr>
          <a:xfrm>
            <a:off x="12864897" y="996344"/>
            <a:ext cx="442587" cy="425822"/>
          </a:xfrm>
          <a:prstGeom prst="rect">
            <a:avLst/>
          </a:prstGeom>
          <a:noFill/>
          <a:ln>
            <a:noFill/>
          </a:ln>
        </p:spPr>
      </p:pic>
      <p:pic>
        <p:nvPicPr>
          <p:cNvPr id="10" name="Google Shape;116;p16"/>
          <p:cNvPicPr preferRelativeResize="0"/>
          <p:nvPr/>
        </p:nvPicPr>
        <p:blipFill rotWithShape="1">
          <a:blip r:embed="rId3">
            <a:alphaModFix/>
          </a:blip>
          <a:srcRect/>
          <a:stretch/>
        </p:blipFill>
        <p:spPr>
          <a:xfrm>
            <a:off x="5202518" y="1872808"/>
            <a:ext cx="432137" cy="422165"/>
          </a:xfrm>
          <a:prstGeom prst="rect">
            <a:avLst/>
          </a:prstGeom>
          <a:noFill/>
          <a:ln>
            <a:noFill/>
          </a:ln>
        </p:spPr>
      </p:pic>
    </p:spTree>
    <p:extLst>
      <p:ext uri="{BB962C8B-B14F-4D97-AF65-F5344CB8AC3E}">
        <p14:creationId xmlns:p14="http://schemas.microsoft.com/office/powerpoint/2010/main" val="1204067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p:nvPr/>
        </p:nvSpPr>
        <p:spPr>
          <a:xfrm>
            <a:off x="3561019" y="752589"/>
            <a:ext cx="506996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SECTORES VIALES</a:t>
            </a:r>
            <a:endParaRPr sz="2000" b="1" i="0" u="none" strike="noStrike" cap="none">
              <a:solidFill>
                <a:srgbClr val="FFFFFF"/>
              </a:solidFill>
              <a:latin typeface="Arial Black"/>
              <a:ea typeface="Arial Black"/>
              <a:cs typeface="Arial Black"/>
              <a:sym typeface="Arial Black"/>
            </a:endParaRPr>
          </a:p>
        </p:txBody>
      </p:sp>
      <p:pic>
        <p:nvPicPr>
          <p:cNvPr id="140" name="Google Shape;140;p19"/>
          <p:cNvPicPr preferRelativeResize="0"/>
          <p:nvPr/>
        </p:nvPicPr>
        <p:blipFill rotWithShape="1">
          <a:blip r:embed="rId3">
            <a:alphaModFix/>
          </a:blip>
          <a:srcRect l="23256" r="17468"/>
          <a:stretch/>
        </p:blipFill>
        <p:spPr>
          <a:xfrm>
            <a:off x="693018" y="1299356"/>
            <a:ext cx="4004111" cy="5050975"/>
          </a:xfrm>
          <a:prstGeom prst="rect">
            <a:avLst/>
          </a:prstGeom>
          <a:noFill/>
          <a:ln>
            <a:noFill/>
          </a:ln>
        </p:spPr>
      </p:pic>
      <p:graphicFrame>
        <p:nvGraphicFramePr>
          <p:cNvPr id="141" name="Google Shape;141;p19"/>
          <p:cNvGraphicFramePr/>
          <p:nvPr>
            <p:extLst/>
          </p:nvPr>
        </p:nvGraphicFramePr>
        <p:xfrm>
          <a:off x="4813584" y="1297731"/>
          <a:ext cx="6591725" cy="4680040"/>
        </p:xfrm>
        <a:graphic>
          <a:graphicData uri="http://schemas.openxmlformats.org/drawingml/2006/table">
            <a:tbl>
              <a:tblPr>
                <a:noFill/>
              </a:tblPr>
              <a:tblGrid>
                <a:gridCol w="2471900">
                  <a:extLst>
                    <a:ext uri="{9D8B030D-6E8A-4147-A177-3AD203B41FA5}">
                      <a16:colId xmlns:a16="http://schemas.microsoft.com/office/drawing/2014/main" xmlns="" val="20000"/>
                    </a:ext>
                  </a:extLst>
                </a:gridCol>
                <a:gridCol w="4119825">
                  <a:extLst>
                    <a:ext uri="{9D8B030D-6E8A-4147-A177-3AD203B41FA5}">
                      <a16:colId xmlns:a16="http://schemas.microsoft.com/office/drawing/2014/main" xmlns="" val="20001"/>
                    </a:ext>
                  </a:extLst>
                </a:gridCol>
              </a:tblGrid>
              <a:tr h="230000">
                <a:tc gridSpan="2">
                  <a:txBody>
                    <a:bodyPr/>
                    <a:lstStyle/>
                    <a:p>
                      <a:pPr marL="0" marR="0" lvl="0" indent="0" algn="ctr" rtl="0">
                        <a:lnSpc>
                          <a:spcPct val="100000"/>
                        </a:lnSpc>
                        <a:spcBef>
                          <a:spcPts val="0"/>
                        </a:spcBef>
                        <a:spcAft>
                          <a:spcPts val="0"/>
                        </a:spcAft>
                        <a:buClr>
                          <a:schemeClr val="lt1"/>
                        </a:buClr>
                        <a:buSzPts val="1400"/>
                        <a:buFont typeface="Arial Narrow"/>
                        <a:buNone/>
                      </a:pPr>
                      <a:r>
                        <a:rPr lang="es-ES" sz="1400" b="1" u="none" strike="noStrike" cap="none">
                          <a:solidFill>
                            <a:schemeClr val="lt1"/>
                          </a:solidFill>
                          <a:latin typeface="Arial Narrow"/>
                          <a:ea typeface="Arial Narrow"/>
                          <a:cs typeface="Arial Narrow"/>
                          <a:sym typeface="Arial Narrow"/>
                        </a:rPr>
                        <a:t>SECTORES VIALES REPORTADOS CON AFECTACIÓN VIAL POR DESLIZAMIENTOS</a:t>
                      </a:r>
                      <a:endParaRPr sz="1400" b="1"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tc hMerge="1">
                  <a:txBody>
                    <a:bodyPr/>
                    <a:lstStyle/>
                    <a:p>
                      <a:endParaRPr lang="es-CO"/>
                    </a:p>
                  </a:txBody>
                  <a:tcPr/>
                </a:tc>
                <a:extLst>
                  <a:ext uri="{0D108BD9-81ED-4DB2-BD59-A6C34878D82A}">
                    <a16:rowId xmlns:a16="http://schemas.microsoft.com/office/drawing/2014/main" xmlns="" val="10000"/>
                  </a:ext>
                </a:extLst>
              </a:tr>
              <a:tr h="180100">
                <a:tc>
                  <a:txBody>
                    <a:bodyPr/>
                    <a:lstStyle/>
                    <a:p>
                      <a:pPr marL="0" marR="0" lvl="0" indent="0" algn="ctr" rtl="0">
                        <a:lnSpc>
                          <a:spcPct val="100000"/>
                        </a:lnSpc>
                        <a:spcBef>
                          <a:spcPts val="0"/>
                        </a:spcBef>
                        <a:spcAft>
                          <a:spcPts val="0"/>
                        </a:spcAft>
                        <a:buClr>
                          <a:schemeClr val="lt1"/>
                        </a:buClr>
                        <a:buSzPts val="1200"/>
                        <a:buFont typeface="Arial Narrow"/>
                        <a:buNone/>
                      </a:pPr>
                      <a:r>
                        <a:rPr lang="es-ES" sz="1200" b="1" u="none" strike="noStrike" cap="none">
                          <a:solidFill>
                            <a:schemeClr val="lt1"/>
                          </a:solidFill>
                          <a:latin typeface="Arial Narrow"/>
                          <a:ea typeface="Arial Narrow"/>
                          <a:cs typeface="Arial Narrow"/>
                          <a:sym typeface="Arial Narrow"/>
                        </a:rPr>
                        <a:t>DEPARTAMENTO</a:t>
                      </a:r>
                      <a:endParaRPr sz="1200" b="1" i="0"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Clr>
                          <a:schemeClr val="lt1"/>
                        </a:buClr>
                        <a:buSzPts val="1200"/>
                        <a:buFont typeface="Arial Narrow"/>
                        <a:buNone/>
                      </a:pPr>
                      <a:r>
                        <a:rPr lang="es-ES" sz="1200" b="1" u="none" strike="noStrike" cap="none">
                          <a:solidFill>
                            <a:schemeClr val="lt1"/>
                          </a:solidFill>
                          <a:latin typeface="Arial Narrow"/>
                          <a:ea typeface="Arial Narrow"/>
                          <a:cs typeface="Arial Narrow"/>
                          <a:sym typeface="Arial Narrow"/>
                        </a:rPr>
                        <a:t>SECTOR VIAL</a:t>
                      </a:r>
                      <a:endParaRPr sz="1200" b="1" i="0"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extLst>
                  <a:ext uri="{0D108BD9-81ED-4DB2-BD59-A6C34878D82A}">
                    <a16:rowId xmlns:a16="http://schemas.microsoft.com/office/drawing/2014/main" xmlns="" val="10001"/>
                  </a:ext>
                </a:extLst>
              </a:tr>
              <a:tr h="1828300">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ANTIOQUIA</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a:t>
                      </a:r>
                      <a:r>
                        <a:rPr lang="es-ES" sz="1050" b="0" i="0" u="none" strike="noStrike" cap="none" dirty="0" err="1">
                          <a:solidFill>
                            <a:schemeClr val="dk1"/>
                          </a:solidFill>
                          <a:latin typeface="Arial Narrow"/>
                          <a:ea typeface="Arial Narrow"/>
                          <a:cs typeface="Arial Narrow"/>
                          <a:sym typeface="Arial Narrow"/>
                        </a:rPr>
                        <a:t>Buriticá</a:t>
                      </a:r>
                      <a:endParaRPr sz="1050" b="0"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Manda – Primavera Km 6 + 800</a:t>
                      </a:r>
                      <a:endParaRPr sz="1400" u="none" strike="noStrike" cap="none"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Urrao – Carmen de Atrato</a:t>
                      </a:r>
                      <a:endParaRPr sz="1400" u="none" strike="noStrike" cap="none"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a:t>
                      </a:r>
                      <a:r>
                        <a:rPr lang="es-ES" sz="1050" b="0" i="0" u="none" strike="noStrike" cap="none" dirty="0" err="1">
                          <a:solidFill>
                            <a:schemeClr val="dk1"/>
                          </a:solidFill>
                          <a:latin typeface="Arial Narrow"/>
                          <a:ea typeface="Arial Narrow"/>
                          <a:cs typeface="Arial Narrow"/>
                          <a:sym typeface="Arial Narrow"/>
                        </a:rPr>
                        <a:t>Yolombó</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Caño Alegre km 35 + 800</a:t>
                      </a:r>
                      <a:endParaRPr sz="1400" u="none" strike="noStrike" cap="none"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Concordia - </a:t>
                      </a:r>
                      <a:r>
                        <a:rPr lang="es-ES" sz="1050" b="0" i="0" u="none" strike="noStrike" cap="none" dirty="0" err="1">
                          <a:solidFill>
                            <a:schemeClr val="dk1"/>
                          </a:solidFill>
                          <a:latin typeface="Arial Narrow"/>
                          <a:ea typeface="Arial Narrow"/>
                          <a:cs typeface="Arial Narrow"/>
                          <a:sym typeface="Arial Narrow"/>
                        </a:rPr>
                        <a:t>Betulia</a:t>
                      </a:r>
                      <a:endParaRPr sz="1050" b="0"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Autopista Medellín - Bogotá </a:t>
                      </a:r>
                      <a:endParaRPr sz="1050" b="0"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Caucasia km 81 + 100</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a:t>
                      </a:r>
                      <a:r>
                        <a:rPr lang="es-ES" sz="1050" b="0" i="0" u="none" strike="noStrike" cap="none" dirty="0" err="1">
                          <a:solidFill>
                            <a:schemeClr val="dk1"/>
                          </a:solidFill>
                          <a:latin typeface="Arial Narrow"/>
                          <a:ea typeface="Arial Narrow"/>
                          <a:cs typeface="Arial Narrow"/>
                          <a:sym typeface="Arial Narrow"/>
                        </a:rPr>
                        <a:t>Cañasgordas</a:t>
                      </a:r>
                      <a:r>
                        <a:rPr lang="es-ES" sz="1050" b="0" i="0" u="none" strike="noStrike" cap="none" dirty="0">
                          <a:solidFill>
                            <a:schemeClr val="dk1"/>
                          </a:solidFill>
                          <a:latin typeface="Arial Narrow"/>
                          <a:ea typeface="Arial Narrow"/>
                          <a:cs typeface="Arial Narrow"/>
                          <a:sym typeface="Arial Narrow"/>
                        </a:rPr>
                        <a:t> km 67</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Santuario – Caño Alegre  Km 14+900 y Km 15</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err="1">
                          <a:solidFill>
                            <a:schemeClr val="dk1"/>
                          </a:solidFill>
                          <a:latin typeface="Arial Narrow"/>
                          <a:ea typeface="Arial Narrow"/>
                          <a:cs typeface="Arial Narrow"/>
                          <a:sym typeface="Arial Narrow"/>
                        </a:rPr>
                        <a:t>Ituango</a:t>
                      </a:r>
                      <a:r>
                        <a:rPr lang="es-ES" sz="1050" b="0" i="0" u="none" strike="noStrike" cap="none" dirty="0">
                          <a:solidFill>
                            <a:schemeClr val="dk1"/>
                          </a:solidFill>
                          <a:latin typeface="Arial Narrow"/>
                          <a:ea typeface="Arial Narrow"/>
                          <a:cs typeface="Arial Narrow"/>
                          <a:sym typeface="Arial Narrow"/>
                        </a:rPr>
                        <a:t> - San </a:t>
                      </a:r>
                      <a:r>
                        <a:rPr lang="es-ES" sz="1050" b="0" i="0" u="none" strike="noStrike" cap="none" dirty="0" err="1">
                          <a:solidFill>
                            <a:schemeClr val="dk1"/>
                          </a:solidFill>
                          <a:latin typeface="Arial Narrow"/>
                          <a:ea typeface="Arial Narrow"/>
                          <a:cs typeface="Arial Narrow"/>
                          <a:sym typeface="Arial Narrow"/>
                        </a:rPr>
                        <a:t>Andres</a:t>
                      </a:r>
                      <a:endParaRPr sz="1050" b="0"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Barbosa – Cisneros – Puerto Berrio – Medio Magdalena</a:t>
                      </a:r>
                      <a:endParaRPr sz="1050" b="0" i="0" u="none" strike="noStrike" cap="none" dirty="0">
                        <a:solidFill>
                          <a:schemeClr val="dk1"/>
                        </a:solidFill>
                        <a:latin typeface="Arial Narrow"/>
                        <a:ea typeface="Arial Narrow"/>
                        <a:cs typeface="Arial Narrow"/>
                        <a:sym typeface="Arial Narrow"/>
                      </a:endParaRP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La Mansa – Primavera (Sector la Huesera) Km 78+600</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Vía La Frontera (ruta 56) – Mesopotamia</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Medellín – Santa Rosa de Osos Km 43+500</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Sector la Huesera Km 78+600 (</a:t>
                      </a:r>
                      <a:r>
                        <a:rPr lang="es-ES" sz="1050" b="0" i="0" u="none" strike="noStrike" cap="none" dirty="0" err="1">
                          <a:solidFill>
                            <a:schemeClr val="dk1"/>
                          </a:solidFill>
                          <a:latin typeface="Arial Narrow"/>
                          <a:ea typeface="Arial Narrow"/>
                          <a:cs typeface="Arial Narrow"/>
                          <a:sym typeface="Arial Narrow"/>
                        </a:rPr>
                        <a:t>Amagá</a:t>
                      </a:r>
                      <a:r>
                        <a:rPr lang="es-ES" sz="1050" b="0" i="0" u="none" strike="noStrike" cap="none" dirty="0">
                          <a:solidFill>
                            <a:schemeClr val="dk1"/>
                          </a:solidFill>
                          <a:latin typeface="Arial Narrow"/>
                          <a:ea typeface="Arial Narrow"/>
                          <a:cs typeface="Arial Narrow"/>
                          <a:sym typeface="Arial Narrow"/>
                        </a:rPr>
                        <a:t> – Titiribí)</a:t>
                      </a:r>
                      <a:endParaRPr dirty="0"/>
                    </a:p>
                    <a:p>
                      <a:pPr marL="0" marR="0" lvl="0" indent="0" algn="ctr" rtl="0">
                        <a:lnSpc>
                          <a:spcPct val="100000"/>
                        </a:lnSpc>
                        <a:spcBef>
                          <a:spcPts val="0"/>
                        </a:spcBef>
                        <a:spcAft>
                          <a:spcPts val="0"/>
                        </a:spcAft>
                        <a:buClr>
                          <a:schemeClr val="dk1"/>
                        </a:buClr>
                        <a:buSzPts val="1050"/>
                        <a:buFont typeface="Arial Narrow"/>
                        <a:buNone/>
                      </a:pPr>
                      <a:r>
                        <a:rPr lang="es-ES" sz="1050" dirty="0" smtClean="0">
                          <a:solidFill>
                            <a:schemeClr val="dk1"/>
                          </a:solidFill>
                          <a:latin typeface="Arial Narrow"/>
                          <a:ea typeface="Arial Narrow"/>
                          <a:cs typeface="Arial Narrow"/>
                          <a:sym typeface="Arial Narrow"/>
                        </a:rPr>
                        <a:t>Venecia </a:t>
                      </a:r>
                      <a:r>
                        <a:rPr lang="es-ES" sz="1050" dirty="0">
                          <a:solidFill>
                            <a:schemeClr val="dk1"/>
                          </a:solidFill>
                          <a:latin typeface="Arial Narrow"/>
                          <a:ea typeface="Arial Narrow"/>
                          <a:cs typeface="Arial Narrow"/>
                          <a:sym typeface="Arial Narrow"/>
                        </a:rPr>
                        <a:t>- </a:t>
                      </a:r>
                      <a:r>
                        <a:rPr lang="es-ES" sz="1050" dirty="0" err="1">
                          <a:solidFill>
                            <a:schemeClr val="dk1"/>
                          </a:solidFill>
                          <a:latin typeface="Arial Narrow"/>
                          <a:ea typeface="Arial Narrow"/>
                          <a:cs typeface="Arial Narrow"/>
                          <a:sym typeface="Arial Narrow"/>
                        </a:rPr>
                        <a:t>Bolombolo</a:t>
                      </a:r>
                      <a:r>
                        <a:rPr lang="es-ES" sz="1050" dirty="0">
                          <a:solidFill>
                            <a:schemeClr val="dk1"/>
                          </a:solidFill>
                          <a:latin typeface="Arial Narrow"/>
                          <a:ea typeface="Arial Narrow"/>
                          <a:cs typeface="Arial Narrow"/>
                          <a:sym typeface="Arial Narrow"/>
                        </a:rPr>
                        <a:t>  (Sector la India</a:t>
                      </a:r>
                      <a:r>
                        <a:rPr lang="es-ES" sz="1050" dirty="0" smtClean="0">
                          <a:solidFill>
                            <a:schemeClr val="dk1"/>
                          </a:solidFill>
                          <a:latin typeface="Arial Narrow"/>
                          <a:ea typeface="Arial Narrow"/>
                          <a:cs typeface="Arial Narrow"/>
                          <a:sym typeface="Arial Narrow"/>
                        </a:rPr>
                        <a:t>)</a:t>
                      </a: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2"/>
                  </a:ext>
                </a:extLst>
              </a:tr>
              <a:tr h="817600">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dirty="0" smtClean="0">
                          <a:solidFill>
                            <a:schemeClr val="dk1"/>
                          </a:solidFill>
                          <a:latin typeface="Arial Narrow"/>
                          <a:ea typeface="Arial Narrow"/>
                          <a:cs typeface="Arial Narrow"/>
                          <a:sym typeface="Arial Narrow"/>
                        </a:rPr>
                        <a:t>BOYACÁ </a:t>
                      </a:r>
                      <a:r>
                        <a:rPr lang="es-ES" sz="1050" b="1" i="0" u="none" strike="noStrike" cap="none" baseline="0" dirty="0" smtClean="0">
                          <a:solidFill>
                            <a:schemeClr val="dk1"/>
                          </a:solidFill>
                          <a:latin typeface="Arial Narrow"/>
                          <a:ea typeface="Arial Narrow"/>
                          <a:cs typeface="Arial Narrow"/>
                          <a:sym typeface="Arial Narrow"/>
                        </a:rPr>
                        <a:t> - CASANARE </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Sogamoso – Aguazul </a:t>
                      </a:r>
                      <a:r>
                        <a:rPr lang="es-ES" sz="1050" b="0" i="0" u="none" strike="noStrike" cap="none" dirty="0" smtClean="0">
                          <a:solidFill>
                            <a:schemeClr val="dk1"/>
                          </a:solidFill>
                          <a:latin typeface="Arial Narrow"/>
                          <a:ea typeface="Arial Narrow"/>
                          <a:cs typeface="Arial Narrow"/>
                          <a:sym typeface="Arial Narrow"/>
                        </a:rPr>
                        <a:t> KM 76 y</a:t>
                      </a:r>
                      <a:r>
                        <a:rPr lang="es-ES" sz="1050" b="0" i="0" u="none" strike="noStrike" cap="none" baseline="0" dirty="0" smtClean="0">
                          <a:solidFill>
                            <a:schemeClr val="dk1"/>
                          </a:solidFill>
                          <a:latin typeface="Arial Narrow"/>
                          <a:ea typeface="Arial Narrow"/>
                          <a:cs typeface="Arial Narrow"/>
                          <a:sym typeface="Arial Narrow"/>
                        </a:rPr>
                        <a:t> </a:t>
                      </a:r>
                      <a:r>
                        <a:rPr lang="es-ES" sz="1050" b="0" i="0" u="none" strike="noStrike" cap="none" dirty="0" smtClean="0">
                          <a:solidFill>
                            <a:schemeClr val="dk1"/>
                          </a:solidFill>
                          <a:latin typeface="Arial Narrow"/>
                          <a:ea typeface="Arial Narrow"/>
                          <a:cs typeface="Arial Narrow"/>
                          <a:sym typeface="Arial Narrow"/>
                        </a:rPr>
                        <a:t>KM 78 + 900</a:t>
                      </a:r>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smtClean="0">
                          <a:solidFill>
                            <a:schemeClr val="dk1"/>
                          </a:solidFill>
                          <a:latin typeface="Arial Narrow"/>
                          <a:ea typeface="Arial Narrow"/>
                          <a:cs typeface="Arial Narrow"/>
                          <a:sym typeface="Arial Narrow"/>
                        </a:rPr>
                        <a:t>Pajarito   </a:t>
                      </a:r>
                      <a:r>
                        <a:rPr lang="es-ES" sz="1050" b="0" i="0" u="none" strike="noStrike" cap="none" dirty="0">
                          <a:solidFill>
                            <a:schemeClr val="dk1"/>
                          </a:solidFill>
                          <a:latin typeface="Arial Narrow"/>
                          <a:ea typeface="Arial Narrow"/>
                          <a:cs typeface="Arial Narrow"/>
                          <a:sym typeface="Arial Narrow"/>
                        </a:rPr>
                        <a:t>–  </a:t>
                      </a:r>
                      <a:r>
                        <a:rPr lang="es-ES" sz="1050" b="0" i="0" u="none" strike="noStrike" cap="none" dirty="0" smtClean="0">
                          <a:solidFill>
                            <a:schemeClr val="dk1"/>
                          </a:solidFill>
                          <a:latin typeface="Arial Narrow"/>
                          <a:ea typeface="Arial Narrow"/>
                          <a:cs typeface="Arial Narrow"/>
                          <a:sym typeface="Arial Narrow"/>
                        </a:rPr>
                        <a:t>Sogamoso KM 87</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err="1">
                          <a:solidFill>
                            <a:schemeClr val="dk1"/>
                          </a:solidFill>
                          <a:latin typeface="Arial Narrow"/>
                          <a:ea typeface="Arial Narrow"/>
                          <a:cs typeface="Arial Narrow"/>
                          <a:sym typeface="Arial Narrow"/>
                        </a:rPr>
                        <a:t>Otanche</a:t>
                      </a:r>
                      <a:r>
                        <a:rPr lang="es-ES" sz="1050" b="0" i="0" u="none" strike="noStrike" cap="none" dirty="0">
                          <a:solidFill>
                            <a:schemeClr val="dk1"/>
                          </a:solidFill>
                          <a:latin typeface="Arial Narrow"/>
                          <a:ea typeface="Arial Narrow"/>
                          <a:cs typeface="Arial Narrow"/>
                          <a:sym typeface="Arial Narrow"/>
                        </a:rPr>
                        <a:t> – Chiquinquirá</a:t>
                      </a:r>
                      <a:endParaRPr dirty="0"/>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3"/>
                  </a:ext>
                </a:extLst>
              </a:tr>
              <a:tr h="312250">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CHOCO</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a:solidFill>
                            <a:schemeClr val="dk1"/>
                          </a:solidFill>
                          <a:latin typeface="Arial Narrow"/>
                          <a:ea typeface="Arial Narrow"/>
                          <a:cs typeface="Arial Narrow"/>
                          <a:sym typeface="Arial Narrow"/>
                        </a:rPr>
                        <a:t>Quibdó – La Mansa</a:t>
                      </a:r>
                      <a:endParaRPr/>
                    </a:p>
                    <a:p>
                      <a:pPr marL="0" marR="0" lvl="0" indent="0" algn="ctr" rtl="0">
                        <a:lnSpc>
                          <a:spcPct val="100000"/>
                        </a:lnSpc>
                        <a:spcBef>
                          <a:spcPts val="0"/>
                        </a:spcBef>
                        <a:spcAft>
                          <a:spcPts val="0"/>
                        </a:spcAft>
                        <a:buClr>
                          <a:schemeClr val="dk1"/>
                        </a:buClr>
                        <a:buSzPts val="1050"/>
                        <a:buFont typeface="Arial Narrow"/>
                        <a:buNone/>
                      </a:pPr>
                      <a:endParaRPr sz="1050" b="0"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4"/>
                  </a:ext>
                </a:extLst>
              </a:tr>
              <a:tr h="36277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CUNDINAMARCA - META</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Bogotá – Villavicencio</a:t>
                      </a:r>
                      <a:endParaRPr dirty="0"/>
                    </a:p>
                    <a:p>
                      <a:pPr marL="0" marR="0" lvl="0" indent="0" algn="ctr" rtl="0">
                        <a:lnSpc>
                          <a:spcPct val="100000"/>
                        </a:lnSpc>
                        <a:spcBef>
                          <a:spcPts val="0"/>
                        </a:spcBef>
                        <a:spcAft>
                          <a:spcPts val="0"/>
                        </a:spcAft>
                        <a:buClr>
                          <a:schemeClr val="dk1"/>
                        </a:buClr>
                        <a:buSzPts val="1050"/>
                        <a:buFont typeface="Arial Narrow"/>
                        <a:buNone/>
                      </a:pPr>
                      <a:endParaRPr sz="1400" u="none" strike="noStrike" cap="none" dirty="0"/>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641335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p:nvPr/>
        </p:nvSpPr>
        <p:spPr>
          <a:xfrm>
            <a:off x="3561019" y="752589"/>
            <a:ext cx="5069963" cy="423065"/>
          </a:xfrm>
          <a:prstGeom prst="rect">
            <a:avLst/>
          </a:prstGeom>
          <a:noFill/>
          <a:ln>
            <a:noFill/>
          </a:ln>
        </p:spPr>
        <p:txBody>
          <a:bodyPr spcFirstLastPara="1" wrap="square" lIns="91425" tIns="45700" rIns="91425" bIns="45700" anchor="t" anchorCtr="0">
            <a:spAutoFit/>
          </a:bodyPr>
          <a:lstStyle/>
          <a:p>
            <a:pPr marL="0" marR="0" lvl="0" indent="0" algn="ctr" rtl="0">
              <a:lnSpc>
                <a:spcPct val="114000"/>
              </a:lnSpc>
              <a:spcBef>
                <a:spcPts val="0"/>
              </a:spcBef>
              <a:spcAft>
                <a:spcPts val="0"/>
              </a:spcAft>
              <a:buClr>
                <a:srgbClr val="FFFFFF"/>
              </a:buClr>
              <a:buSzPts val="2000"/>
              <a:buFont typeface="Arial Black"/>
              <a:buNone/>
            </a:pPr>
            <a:r>
              <a:rPr lang="es-ES" sz="2000" b="1" i="0" u="none" strike="noStrike" cap="none">
                <a:solidFill>
                  <a:srgbClr val="FFFFFF"/>
                </a:solidFill>
                <a:latin typeface="Arial Black"/>
                <a:ea typeface="Arial Black"/>
                <a:cs typeface="Arial Black"/>
                <a:sym typeface="Arial Black"/>
              </a:rPr>
              <a:t>SECTORES VIALES</a:t>
            </a:r>
            <a:endParaRPr sz="2000" b="1" i="0" u="none" strike="noStrike" cap="none">
              <a:solidFill>
                <a:srgbClr val="FFFFFF"/>
              </a:solidFill>
              <a:latin typeface="Arial Black"/>
              <a:ea typeface="Arial Black"/>
              <a:cs typeface="Arial Black"/>
              <a:sym typeface="Arial Black"/>
            </a:endParaRPr>
          </a:p>
        </p:txBody>
      </p:sp>
      <p:pic>
        <p:nvPicPr>
          <p:cNvPr id="148" name="Google Shape;148;p23"/>
          <p:cNvPicPr preferRelativeResize="0"/>
          <p:nvPr/>
        </p:nvPicPr>
        <p:blipFill rotWithShape="1">
          <a:blip r:embed="rId3">
            <a:alphaModFix/>
          </a:blip>
          <a:srcRect l="23256" r="17468"/>
          <a:stretch/>
        </p:blipFill>
        <p:spPr>
          <a:xfrm>
            <a:off x="693018" y="1299356"/>
            <a:ext cx="4004111" cy="5050975"/>
          </a:xfrm>
          <a:prstGeom prst="rect">
            <a:avLst/>
          </a:prstGeom>
          <a:noFill/>
          <a:ln>
            <a:noFill/>
          </a:ln>
        </p:spPr>
      </p:pic>
      <p:graphicFrame>
        <p:nvGraphicFramePr>
          <p:cNvPr id="149" name="Google Shape;149;p23"/>
          <p:cNvGraphicFramePr/>
          <p:nvPr>
            <p:extLst/>
          </p:nvPr>
        </p:nvGraphicFramePr>
        <p:xfrm>
          <a:off x="4813584" y="1334305"/>
          <a:ext cx="6591725" cy="2787740"/>
        </p:xfrm>
        <a:graphic>
          <a:graphicData uri="http://schemas.openxmlformats.org/drawingml/2006/table">
            <a:tbl>
              <a:tblPr>
                <a:noFill/>
              </a:tblPr>
              <a:tblGrid>
                <a:gridCol w="2471900">
                  <a:extLst>
                    <a:ext uri="{9D8B030D-6E8A-4147-A177-3AD203B41FA5}">
                      <a16:colId xmlns:a16="http://schemas.microsoft.com/office/drawing/2014/main" xmlns="" val="20000"/>
                    </a:ext>
                  </a:extLst>
                </a:gridCol>
                <a:gridCol w="4119825">
                  <a:extLst>
                    <a:ext uri="{9D8B030D-6E8A-4147-A177-3AD203B41FA5}">
                      <a16:colId xmlns:a16="http://schemas.microsoft.com/office/drawing/2014/main" xmlns="" val="20001"/>
                    </a:ext>
                  </a:extLst>
                </a:gridCol>
              </a:tblGrid>
              <a:tr h="130875">
                <a:tc gridSpan="2">
                  <a:txBody>
                    <a:bodyPr/>
                    <a:lstStyle/>
                    <a:p>
                      <a:pPr marL="0" marR="0" lvl="0" indent="0" algn="ctr" rtl="0">
                        <a:lnSpc>
                          <a:spcPct val="100000"/>
                        </a:lnSpc>
                        <a:spcBef>
                          <a:spcPts val="0"/>
                        </a:spcBef>
                        <a:spcAft>
                          <a:spcPts val="0"/>
                        </a:spcAft>
                        <a:buClr>
                          <a:schemeClr val="lt1"/>
                        </a:buClr>
                        <a:buSzPts val="1400"/>
                        <a:buFont typeface="Arial Narrow"/>
                        <a:buNone/>
                      </a:pPr>
                      <a:r>
                        <a:rPr lang="es-ES" sz="1400" b="1" u="none" strike="noStrike" cap="none">
                          <a:solidFill>
                            <a:schemeClr val="lt1"/>
                          </a:solidFill>
                          <a:latin typeface="Arial Narrow"/>
                          <a:ea typeface="Arial Narrow"/>
                          <a:cs typeface="Arial Narrow"/>
                          <a:sym typeface="Arial Narrow"/>
                        </a:rPr>
                        <a:t>SECTORES VIALES REPORTADOS CON AFECTACIÓN VIAL POR DESLIZAMIENTOS</a:t>
                      </a:r>
                      <a:endParaRPr sz="1400" b="1"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tc hMerge="1">
                  <a:txBody>
                    <a:bodyPr/>
                    <a:lstStyle/>
                    <a:p>
                      <a:endParaRPr lang="es-CO"/>
                    </a:p>
                  </a:txBody>
                  <a:tcPr/>
                </a:tc>
                <a:extLst>
                  <a:ext uri="{0D108BD9-81ED-4DB2-BD59-A6C34878D82A}">
                    <a16:rowId xmlns:a16="http://schemas.microsoft.com/office/drawing/2014/main" xmlns="" val="10000"/>
                  </a:ext>
                </a:extLst>
              </a:tr>
              <a:tr h="86975">
                <a:tc>
                  <a:txBody>
                    <a:bodyPr/>
                    <a:lstStyle/>
                    <a:p>
                      <a:pPr marL="0" marR="0" lvl="0" indent="0" algn="ctr" rtl="0">
                        <a:lnSpc>
                          <a:spcPct val="100000"/>
                        </a:lnSpc>
                        <a:spcBef>
                          <a:spcPts val="0"/>
                        </a:spcBef>
                        <a:spcAft>
                          <a:spcPts val="0"/>
                        </a:spcAft>
                        <a:buClr>
                          <a:schemeClr val="lt1"/>
                        </a:buClr>
                        <a:buSzPts val="1200"/>
                        <a:buFont typeface="Arial Narrow"/>
                        <a:buNone/>
                      </a:pPr>
                      <a:r>
                        <a:rPr lang="es-ES" sz="1200" b="1" u="none" strike="noStrike" cap="none">
                          <a:solidFill>
                            <a:schemeClr val="lt1"/>
                          </a:solidFill>
                          <a:latin typeface="Arial Narrow"/>
                          <a:ea typeface="Arial Narrow"/>
                          <a:cs typeface="Arial Narrow"/>
                          <a:sym typeface="Arial Narrow"/>
                        </a:rPr>
                        <a:t>DEPARTAMENTO</a:t>
                      </a:r>
                      <a:endParaRPr sz="1200" b="1" i="0"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tc>
                  <a:txBody>
                    <a:bodyPr/>
                    <a:lstStyle/>
                    <a:p>
                      <a:pPr marL="0" marR="0" lvl="0" indent="0" algn="ctr" rtl="0">
                        <a:lnSpc>
                          <a:spcPct val="100000"/>
                        </a:lnSpc>
                        <a:spcBef>
                          <a:spcPts val="0"/>
                        </a:spcBef>
                        <a:spcAft>
                          <a:spcPts val="0"/>
                        </a:spcAft>
                        <a:buClr>
                          <a:schemeClr val="lt1"/>
                        </a:buClr>
                        <a:buSzPts val="1200"/>
                        <a:buFont typeface="Arial Narrow"/>
                        <a:buNone/>
                      </a:pPr>
                      <a:r>
                        <a:rPr lang="es-ES" sz="1200" b="1" u="none" strike="noStrike" cap="none">
                          <a:solidFill>
                            <a:schemeClr val="lt1"/>
                          </a:solidFill>
                          <a:latin typeface="Arial Narrow"/>
                          <a:ea typeface="Arial Narrow"/>
                          <a:cs typeface="Arial Narrow"/>
                          <a:sym typeface="Arial Narrow"/>
                        </a:rPr>
                        <a:t>SECTOR VIAL</a:t>
                      </a:r>
                      <a:endParaRPr sz="1200" b="1" i="0" u="none" strike="noStrike" cap="none">
                        <a:solidFill>
                          <a:schemeClr val="lt1"/>
                        </a:solidFill>
                        <a:latin typeface="Arial Narrow"/>
                        <a:ea typeface="Arial Narrow"/>
                        <a:cs typeface="Arial Narrow"/>
                        <a:sym typeface="Arial Narrow"/>
                      </a:endParaRPr>
                    </a:p>
                  </a:txBody>
                  <a:tcPr marL="7200" marR="7200" marT="72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548135"/>
                    </a:solidFill>
                  </a:tcPr>
                </a:tc>
                <a:extLst>
                  <a:ext uri="{0D108BD9-81ED-4DB2-BD59-A6C34878D82A}">
                    <a16:rowId xmlns:a16="http://schemas.microsoft.com/office/drawing/2014/main" xmlns="" val="10001"/>
                  </a:ext>
                </a:extLst>
              </a:tr>
              <a:tr h="36727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CALDAS</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Llanadas – Las Margaritas – Las Palomas</a:t>
                      </a:r>
                      <a:endParaRPr sz="1400" u="none" strike="noStrike" cap="none"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Marulanda – Alto Bonito – Manzanares</a:t>
                      </a:r>
                      <a:endParaRPr sz="1400" u="none" strike="noStrike" cap="none"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smtClean="0">
                          <a:solidFill>
                            <a:schemeClr val="dk1"/>
                          </a:solidFill>
                          <a:latin typeface="Arial Narrow"/>
                          <a:ea typeface="Arial Narrow"/>
                          <a:cs typeface="Arial Narrow"/>
                          <a:sym typeface="Arial Narrow"/>
                        </a:rPr>
                        <a:t>Salamina </a:t>
                      </a:r>
                      <a:r>
                        <a:rPr lang="es-ES" sz="1050" b="0" i="0" u="none" strike="noStrike" cap="none" dirty="0">
                          <a:solidFill>
                            <a:schemeClr val="dk1"/>
                          </a:solidFill>
                          <a:latin typeface="Arial Narrow"/>
                          <a:ea typeface="Arial Narrow"/>
                          <a:cs typeface="Arial Narrow"/>
                          <a:sym typeface="Arial Narrow"/>
                        </a:rPr>
                        <a:t>– </a:t>
                      </a:r>
                      <a:r>
                        <a:rPr lang="es-ES" sz="1050" b="0" i="0" u="none" strike="noStrike" cap="none" dirty="0" err="1">
                          <a:solidFill>
                            <a:schemeClr val="dk1"/>
                          </a:solidFill>
                          <a:latin typeface="Arial Narrow"/>
                          <a:ea typeface="Arial Narrow"/>
                          <a:cs typeface="Arial Narrow"/>
                          <a:sym typeface="Arial Narrow"/>
                        </a:rPr>
                        <a:t>Pácora</a:t>
                      </a:r>
                      <a:endParaRPr sz="1050" b="0" i="0" u="none" strike="noStrike" cap="none" dirty="0">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2"/>
                  </a:ext>
                </a:extLst>
              </a:tr>
              <a:tr h="36727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CAQUETÁ </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a:solidFill>
                            <a:schemeClr val="dk1"/>
                          </a:solidFill>
                          <a:latin typeface="Arial Narrow"/>
                          <a:ea typeface="Arial Narrow"/>
                          <a:cs typeface="Arial Narrow"/>
                          <a:sym typeface="Arial Narrow"/>
                        </a:rPr>
                        <a:t>Florencia – Suaza</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3"/>
                  </a:ext>
                </a:extLst>
              </a:tr>
              <a:tr h="50292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CASANARE</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Villanueva -  Buenos Aires</a:t>
                      </a:r>
                      <a:endParaRPr dirty="0"/>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4"/>
                  </a:ext>
                </a:extLst>
              </a:tr>
              <a:tr h="50292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HUILA</a:t>
                      </a: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Pitalito-</a:t>
                      </a:r>
                      <a:r>
                        <a:rPr lang="es-ES" sz="1050" b="0" i="0" u="none" strike="noStrike" cap="none" dirty="0" err="1">
                          <a:solidFill>
                            <a:schemeClr val="dk1"/>
                          </a:solidFill>
                          <a:latin typeface="Arial Narrow"/>
                          <a:ea typeface="Arial Narrow"/>
                          <a:cs typeface="Arial Narrow"/>
                          <a:sym typeface="Arial Narrow"/>
                        </a:rPr>
                        <a:t>Guacacallo</a:t>
                      </a:r>
                      <a:r>
                        <a:rPr lang="es-ES" sz="1050" b="0" i="0" u="none" strike="noStrike" cap="none" dirty="0">
                          <a:solidFill>
                            <a:schemeClr val="dk1"/>
                          </a:solidFill>
                          <a:latin typeface="Arial Narrow"/>
                          <a:ea typeface="Arial Narrow"/>
                          <a:cs typeface="Arial Narrow"/>
                          <a:sym typeface="Arial Narrow"/>
                        </a:rPr>
                        <a:t>-</a:t>
                      </a:r>
                      <a:r>
                        <a:rPr lang="es-ES" sz="1050" b="0" i="0" u="none" strike="noStrike" cap="none" dirty="0" err="1">
                          <a:solidFill>
                            <a:schemeClr val="dk1"/>
                          </a:solidFill>
                          <a:latin typeface="Arial Narrow"/>
                          <a:ea typeface="Arial Narrow"/>
                          <a:cs typeface="Arial Narrow"/>
                          <a:sym typeface="Arial Narrow"/>
                        </a:rPr>
                        <a:t>Saladoblanco</a:t>
                      </a:r>
                      <a:r>
                        <a:rPr lang="es-ES" sz="1050" b="0" i="0" u="none" strike="noStrike" cap="none" dirty="0">
                          <a:solidFill>
                            <a:schemeClr val="dk1"/>
                          </a:solidFill>
                          <a:latin typeface="Arial Narrow"/>
                          <a:ea typeface="Arial Narrow"/>
                          <a:cs typeface="Arial Narrow"/>
                          <a:sym typeface="Arial Narrow"/>
                        </a:rPr>
                        <a:t>.</a:t>
                      </a:r>
                      <a:endParaRPr dirty="0"/>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5"/>
                  </a:ext>
                </a:extLst>
              </a:tr>
              <a:tr h="18477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a:solidFill>
                            <a:schemeClr val="dk1"/>
                          </a:solidFill>
                          <a:latin typeface="Arial Narrow"/>
                          <a:ea typeface="Arial Narrow"/>
                          <a:cs typeface="Arial Narrow"/>
                          <a:sym typeface="Arial Narrow"/>
                        </a:rPr>
                        <a:t>NORTE DE SANTANDER</a:t>
                      </a:r>
                      <a:endParaRPr/>
                    </a:p>
                    <a:p>
                      <a:pPr marL="0" marR="0" lvl="0" indent="0" algn="ctr" rtl="0">
                        <a:lnSpc>
                          <a:spcPct val="100000"/>
                        </a:lnSpc>
                        <a:spcBef>
                          <a:spcPts val="0"/>
                        </a:spcBef>
                        <a:spcAft>
                          <a:spcPts val="0"/>
                        </a:spcAft>
                        <a:buClr>
                          <a:schemeClr val="dk1"/>
                        </a:buClr>
                        <a:buSzPts val="1050"/>
                        <a:buFont typeface="Arial Narrow"/>
                        <a:buNone/>
                      </a:pPr>
                      <a:endParaRPr sz="1050" b="1" i="0" u="none" strike="noStrike" cap="none">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Cúcuta-Gramalote</a:t>
                      </a:r>
                      <a:endParaRPr dirty="0"/>
                    </a:p>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a:solidFill>
                            <a:schemeClr val="dk1"/>
                          </a:solidFill>
                          <a:latin typeface="Arial Narrow"/>
                          <a:ea typeface="Arial Narrow"/>
                          <a:cs typeface="Arial Narrow"/>
                          <a:sym typeface="Arial Narrow"/>
                        </a:rPr>
                        <a:t>Ocaña - Cúcuta</a:t>
                      </a:r>
                      <a:endParaRPr sz="1050" b="0" i="0" u="none" strike="noStrike" cap="none" dirty="0">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0006"/>
                  </a:ext>
                </a:extLst>
              </a:tr>
              <a:tr h="184775">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1" i="0" u="none" strike="noStrike" cap="none" dirty="0" smtClean="0">
                          <a:solidFill>
                            <a:schemeClr val="dk1"/>
                          </a:solidFill>
                          <a:latin typeface="Arial Narrow"/>
                          <a:ea typeface="Arial Narrow"/>
                          <a:cs typeface="Arial Narrow"/>
                          <a:sym typeface="Arial Narrow"/>
                        </a:rPr>
                        <a:t>SANTANDER</a:t>
                      </a:r>
                      <a:endParaRPr sz="1050" b="1" i="0" u="none" strike="noStrike" cap="none" dirty="0">
                        <a:solidFill>
                          <a:schemeClr val="dk1"/>
                        </a:solidFill>
                        <a:latin typeface="Arial Narrow"/>
                        <a:ea typeface="Arial Narrow"/>
                        <a:cs typeface="Arial Narrow"/>
                        <a:sym typeface="Arial Narrow"/>
                      </a:endParaRPr>
                    </a:p>
                  </a:txBody>
                  <a:tcPr marL="9525" marR="9525" marT="9525" marB="0" anchor="ctr">
                    <a:lnL w="9525" cap="flat" cmpd="sng">
                      <a:solidFill>
                        <a:srgbClr val="000000">
                          <a:alpha val="0"/>
                        </a:srgbClr>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tc>
                  <a:txBody>
                    <a:bodyPr/>
                    <a:lstStyle/>
                    <a:p>
                      <a:pPr marL="0" marR="0" lvl="0" indent="0" algn="ctr" rtl="0">
                        <a:lnSpc>
                          <a:spcPct val="100000"/>
                        </a:lnSpc>
                        <a:spcBef>
                          <a:spcPts val="0"/>
                        </a:spcBef>
                        <a:spcAft>
                          <a:spcPts val="0"/>
                        </a:spcAft>
                        <a:buClr>
                          <a:schemeClr val="dk1"/>
                        </a:buClr>
                        <a:buSzPts val="1050"/>
                        <a:buFont typeface="Arial Narrow"/>
                        <a:buNone/>
                      </a:pPr>
                      <a:r>
                        <a:rPr lang="es-ES" sz="1050" b="0" i="0" u="none" strike="noStrike" cap="none" dirty="0" smtClean="0">
                          <a:solidFill>
                            <a:schemeClr val="dk1"/>
                          </a:solidFill>
                          <a:latin typeface="Arial Narrow"/>
                          <a:ea typeface="Arial Narrow"/>
                          <a:cs typeface="Arial Narrow"/>
                          <a:sym typeface="Arial Narrow"/>
                        </a:rPr>
                        <a:t>Vía Río</a:t>
                      </a:r>
                      <a:r>
                        <a:rPr lang="es-ES" sz="1050" b="0" i="0" u="none" strike="noStrike" cap="none" baseline="0" dirty="0" smtClean="0">
                          <a:solidFill>
                            <a:schemeClr val="dk1"/>
                          </a:solidFill>
                          <a:latin typeface="Arial Narrow"/>
                          <a:ea typeface="Arial Narrow"/>
                          <a:cs typeface="Arial Narrow"/>
                          <a:sym typeface="Arial Narrow"/>
                        </a:rPr>
                        <a:t> Ermitaño – La Lizama (</a:t>
                      </a:r>
                      <a:r>
                        <a:rPr lang="es-ES" sz="1050" b="0" i="0" u="none" strike="noStrike" cap="none" dirty="0" smtClean="0">
                          <a:solidFill>
                            <a:schemeClr val="dk1"/>
                          </a:solidFill>
                          <a:latin typeface="Arial Narrow"/>
                          <a:ea typeface="Arial Narrow"/>
                          <a:cs typeface="Arial Narrow"/>
                          <a:sym typeface="Arial Narrow"/>
                        </a:rPr>
                        <a:t>Sector El Hato</a:t>
                      </a:r>
                      <a:r>
                        <a:rPr lang="es-ES" sz="1050" b="0" i="0" u="none" strike="noStrike" cap="none" baseline="0" dirty="0" smtClean="0">
                          <a:solidFill>
                            <a:schemeClr val="dk1"/>
                          </a:solidFill>
                          <a:latin typeface="Arial Narrow"/>
                          <a:ea typeface="Arial Narrow"/>
                          <a:cs typeface="Arial Narrow"/>
                          <a:sym typeface="Arial Narrow"/>
                        </a:rPr>
                        <a:t> y San Juan de la Carretera)</a:t>
                      </a:r>
                      <a:endParaRPr sz="1050" b="0" i="0" u="none" strike="noStrike" cap="none" dirty="0">
                        <a:solidFill>
                          <a:schemeClr val="dk1"/>
                        </a:solidFill>
                        <a:latin typeface="Arial Narrow"/>
                        <a:ea typeface="Arial Narrow"/>
                        <a:cs typeface="Arial Narrow"/>
                        <a:sym typeface="Arial Narrow"/>
                      </a:endParaRPr>
                    </a:p>
                  </a:txBody>
                  <a:tcPr marL="9525" marR="9525" marT="9525" marB="0"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E1EFD8"/>
                    </a:solidFill>
                  </a:tcPr>
                </a:tc>
                <a:extLst>
                  <a:ext uri="{0D108BD9-81ED-4DB2-BD59-A6C34878D82A}">
                    <a16:rowId xmlns:a16="http://schemas.microsoft.com/office/drawing/2014/main" xmlns="" val="1312410375"/>
                  </a:ext>
                </a:extLst>
              </a:tr>
            </a:tbl>
          </a:graphicData>
        </a:graphic>
      </p:graphicFrame>
    </p:spTree>
    <p:extLst>
      <p:ext uri="{BB962C8B-B14F-4D97-AF65-F5344CB8AC3E}">
        <p14:creationId xmlns:p14="http://schemas.microsoft.com/office/powerpoint/2010/main" val="11343444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9052113" y="-1817460"/>
            <a:ext cx="1249060" cy="490455"/>
          </a:xfrm>
          <a:prstGeom prst="rect">
            <a:avLst/>
          </a:prstGeom>
          <a:noFill/>
        </p:spPr>
        <p:txBody>
          <a:bodyPr wrap="none" rtlCol="0">
            <a:spAutoFit/>
          </a:bodyPr>
          <a:lstStyle/>
          <a:p>
            <a:pPr>
              <a:defRPr/>
            </a:pPr>
            <a:r>
              <a:rPr lang="es-CO" sz="2587" b="1" dirty="0">
                <a:solidFill>
                  <a:srgbClr val="6D4D24"/>
                </a:solidFill>
              </a:rPr>
              <a:t>No. 162</a:t>
            </a:r>
          </a:p>
        </p:txBody>
      </p:sp>
      <p:sp>
        <p:nvSpPr>
          <p:cNvPr id="5" name="Rectangle 4"/>
          <p:cNvSpPr/>
          <p:nvPr/>
        </p:nvSpPr>
        <p:spPr>
          <a:xfrm>
            <a:off x="2996573" y="-853898"/>
            <a:ext cx="6360133" cy="311304"/>
          </a:xfrm>
          <a:prstGeom prst="rect">
            <a:avLst/>
          </a:prstGeom>
        </p:spPr>
        <p:txBody>
          <a:bodyPr wrap="square">
            <a:spAutoFit/>
          </a:bodyPr>
          <a:lstStyle/>
          <a:p>
            <a:pPr algn="ctr">
              <a:defRPr/>
            </a:pPr>
            <a:r>
              <a:rPr lang="en-US" sz="1423" b="1" dirty="0" err="1">
                <a:solidFill>
                  <a:prstClr val="white"/>
                </a:solidFill>
              </a:rPr>
              <a:t>Martes</a:t>
            </a:r>
            <a:r>
              <a:rPr lang="en-US" sz="1423" b="1" dirty="0">
                <a:solidFill>
                  <a:prstClr val="white"/>
                </a:solidFill>
              </a:rPr>
              <a:t> 11 de </a:t>
            </a:r>
            <a:r>
              <a:rPr lang="en-US" sz="1423" b="1" dirty="0" err="1">
                <a:solidFill>
                  <a:prstClr val="white"/>
                </a:solidFill>
              </a:rPr>
              <a:t>Junio</a:t>
            </a:r>
            <a:r>
              <a:rPr lang="en-US" sz="1423" b="1" dirty="0">
                <a:solidFill>
                  <a:prstClr val="white"/>
                </a:solidFill>
              </a:rPr>
              <a:t> de 2019. </a:t>
            </a:r>
            <a:r>
              <a:rPr lang="en-US" sz="1423" b="1" dirty="0" err="1">
                <a:solidFill>
                  <a:prstClr val="white"/>
                </a:solidFill>
              </a:rPr>
              <a:t>Hora</a:t>
            </a:r>
            <a:r>
              <a:rPr lang="en-US" sz="1423" b="1" dirty="0">
                <a:solidFill>
                  <a:prstClr val="white"/>
                </a:solidFill>
              </a:rPr>
              <a:t> de </a:t>
            </a:r>
            <a:r>
              <a:rPr lang="en-US" sz="1423" b="1" dirty="0" err="1">
                <a:solidFill>
                  <a:prstClr val="white"/>
                </a:solidFill>
              </a:rPr>
              <a:t>actualización</a:t>
            </a:r>
            <a:r>
              <a:rPr lang="en-US" sz="1423" b="1" dirty="0">
                <a:solidFill>
                  <a:prstClr val="white"/>
                </a:solidFill>
              </a:rPr>
              <a:t> 12:30 p.m. </a:t>
            </a:r>
          </a:p>
        </p:txBody>
      </p:sp>
      <p:sp>
        <p:nvSpPr>
          <p:cNvPr id="12" name="CuadroTexto 7"/>
          <p:cNvSpPr txBox="1"/>
          <p:nvPr/>
        </p:nvSpPr>
        <p:spPr>
          <a:xfrm>
            <a:off x="1692409" y="1690901"/>
            <a:ext cx="3072218" cy="2862322"/>
          </a:xfrm>
          <a:prstGeom prst="rect">
            <a:avLst/>
          </a:prstGeom>
          <a:noFill/>
        </p:spPr>
        <p:txBody>
          <a:bodyPr wrap="square" rtlCol="0">
            <a:spAutoFit/>
          </a:bodyPr>
          <a:lstStyle/>
          <a:p>
            <a:pPr algn="just">
              <a:defRPr/>
            </a:pPr>
            <a:r>
              <a:rPr lang="es-CO" dirty="0" smtClean="0">
                <a:solidFill>
                  <a:prstClr val="black"/>
                </a:solidFill>
                <a:latin typeface="Arial Narrow" pitchFamily="34" charset="0"/>
                <a:cs typeface="Calibri"/>
              </a:rPr>
              <a:t>Con la disminución de las precipitaciones en amplias zonas del país, se presentan condiciones de alerta alta, moderada y baja por incendios de la cobertura vegetal, en  varios sectores de las regiones Caribe, Andina, Pacífico, Orinoquía y Amazonía por este tipo de eventos.</a:t>
            </a:r>
            <a:endParaRPr lang="es-CO" dirty="0">
              <a:solidFill>
                <a:prstClr val="black"/>
              </a:solidFill>
              <a:latin typeface="Arial Narrow" pitchFamily="34" charset="0"/>
              <a:cs typeface="Calibri"/>
            </a:endParaRPr>
          </a:p>
        </p:txBody>
      </p:sp>
      <p:sp>
        <p:nvSpPr>
          <p:cNvPr id="14" name="CuadroTexto 10"/>
          <p:cNvSpPr txBox="1"/>
          <p:nvPr/>
        </p:nvSpPr>
        <p:spPr>
          <a:xfrm>
            <a:off x="2280983" y="1229236"/>
            <a:ext cx="1895071" cy="461665"/>
          </a:xfrm>
          <a:prstGeom prst="rect">
            <a:avLst/>
          </a:prstGeom>
          <a:noFill/>
        </p:spPr>
        <p:txBody>
          <a:bodyPr wrap="none" rtlCol="0">
            <a:spAutoFit/>
          </a:bodyPr>
          <a:lstStyle/>
          <a:p>
            <a:pPr>
              <a:defRPr/>
            </a:pPr>
            <a:r>
              <a:rPr lang="es-CO" sz="2400" b="1" dirty="0">
                <a:solidFill>
                  <a:srgbClr val="58441F"/>
                </a:solidFill>
                <a:latin typeface="Arial Black" panose="020B0A04020102020204" pitchFamily="34" charset="0"/>
                <a:cs typeface="Calibri"/>
              </a:rPr>
              <a:t>RESUMEN</a:t>
            </a:r>
            <a:endParaRPr lang="es-CO" sz="1400" b="1" dirty="0">
              <a:solidFill>
                <a:srgbClr val="58441F"/>
              </a:solidFill>
              <a:latin typeface="Arial Black" panose="020B0A04020102020204" pitchFamily="34" charset="0"/>
              <a:cs typeface="Calibri"/>
            </a:endParaRPr>
          </a:p>
        </p:txBody>
      </p:sp>
      <p:grpSp>
        <p:nvGrpSpPr>
          <p:cNvPr id="2" name="8 Grupo"/>
          <p:cNvGrpSpPr/>
          <p:nvPr/>
        </p:nvGrpSpPr>
        <p:grpSpPr>
          <a:xfrm>
            <a:off x="5486398" y="1425388"/>
            <a:ext cx="5594417" cy="4002600"/>
            <a:chOff x="5486398" y="1425388"/>
            <a:chExt cx="5594417" cy="4002600"/>
          </a:xfrm>
        </p:grpSpPr>
        <p:pic>
          <p:nvPicPr>
            <p:cNvPr id="10" name="Picture 2"/>
            <p:cNvPicPr>
              <a:picLocks noChangeAspect="1" noChangeArrowheads="1"/>
            </p:cNvPicPr>
            <p:nvPr/>
          </p:nvPicPr>
          <p:blipFill>
            <a:blip r:embed="rId3"/>
            <a:stretch>
              <a:fillRect/>
            </a:stretch>
          </p:blipFill>
          <p:spPr bwMode="auto">
            <a:xfrm>
              <a:off x="5530202" y="1425388"/>
              <a:ext cx="5550613" cy="3729318"/>
            </a:xfrm>
            <a:prstGeom prst="rect">
              <a:avLst/>
            </a:prstGeom>
            <a:noFill/>
            <a:ln w="9525">
              <a:noFill/>
              <a:miter lim="800000"/>
              <a:headEnd/>
              <a:tailEnd/>
            </a:ln>
            <a:effectLst/>
          </p:spPr>
        </p:pic>
        <p:sp>
          <p:nvSpPr>
            <p:cNvPr id="11" name="10 Rectángulo"/>
            <p:cNvSpPr/>
            <p:nvPr/>
          </p:nvSpPr>
          <p:spPr>
            <a:xfrm>
              <a:off x="5486398" y="5212544"/>
              <a:ext cx="5244353" cy="215444"/>
            </a:xfrm>
            <a:prstGeom prst="rect">
              <a:avLst/>
            </a:prstGeom>
            <a:noFill/>
            <a:ln>
              <a:noFill/>
            </a:ln>
          </p:spPr>
          <p:txBody>
            <a:bodyPr wrap="square">
              <a:spAutoFit/>
            </a:bodyPr>
            <a:lstStyle/>
            <a:p>
              <a:pPr>
                <a:defRPr/>
              </a:pPr>
              <a:r>
                <a:rPr lang="es-CO" sz="800" dirty="0" smtClean="0">
                  <a:solidFill>
                    <a:srgbClr val="E7E6E6"/>
                  </a:solidFill>
                  <a:hlinkClick r:id="rId4"/>
                </a:rPr>
                <a:t>https://diarioroatan.com/colombia-incendio-forestal-consume-50-hectareas-de-bosque/</a:t>
              </a:r>
              <a:endParaRPr lang="es-CO" sz="800" dirty="0">
                <a:solidFill>
                  <a:srgbClr val="E7E6E6"/>
                </a:solidFill>
              </a:endParaRPr>
            </a:p>
          </p:txBody>
        </p:sp>
      </p:grpSp>
    </p:spTree>
    <p:extLst>
      <p:ext uri="{BB962C8B-B14F-4D97-AF65-F5344CB8AC3E}">
        <p14:creationId xmlns:p14="http://schemas.microsoft.com/office/powerpoint/2010/main" val="15437603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p:cNvSpPr txBox="1"/>
          <p:nvPr/>
        </p:nvSpPr>
        <p:spPr>
          <a:xfrm>
            <a:off x="5168796" y="1315996"/>
            <a:ext cx="6873504" cy="246221"/>
          </a:xfrm>
          <a:prstGeom prst="rect">
            <a:avLst/>
          </a:prstGeom>
          <a:noFill/>
        </p:spPr>
        <p:txBody>
          <a:bodyPr wrap="square" rtlCol="0">
            <a:spAutoFit/>
          </a:bodyPr>
          <a:lstStyle/>
          <a:p>
            <a:pPr algn="ctr"/>
            <a:r>
              <a:rPr lang="es-CO" sz="1000" b="1" dirty="0">
                <a:latin typeface="Arial Narrow" panose="020B0606020202030204" pitchFamily="34" charset="0"/>
                <a:cs typeface="Arial" panose="020B0604020202020204" pitchFamily="34" charset="0"/>
              </a:rPr>
              <a:t>A continuación se relacionan los municipios donde en las últimas 24 horas se registraron temperaturas iguales o superiores a 34.0 ºC.</a:t>
            </a:r>
          </a:p>
        </p:txBody>
      </p:sp>
      <p:graphicFrame>
        <p:nvGraphicFramePr>
          <p:cNvPr id="17" name="Tabla 16"/>
          <p:cNvGraphicFramePr>
            <a:graphicFrameLocks noGrp="1"/>
          </p:cNvGraphicFramePr>
          <p:nvPr>
            <p:extLst>
              <p:ext uri="{D42A27DB-BD31-4B8C-83A1-F6EECF244321}">
                <p14:modId xmlns:p14="http://schemas.microsoft.com/office/powerpoint/2010/main" val="3514894019"/>
              </p:ext>
            </p:extLst>
          </p:nvPr>
        </p:nvGraphicFramePr>
        <p:xfrm>
          <a:off x="5348373" y="1562217"/>
          <a:ext cx="6531360" cy="1353240"/>
        </p:xfrm>
        <a:graphic>
          <a:graphicData uri="http://schemas.openxmlformats.org/drawingml/2006/table">
            <a:tbl>
              <a:tblPr firstRow="1" firstCol="1" bandRow="1">
                <a:tableStyleId>{9DCAF9ED-07DC-4A11-8D7F-57B35C25682E}</a:tableStyleId>
              </a:tblPr>
              <a:tblGrid>
                <a:gridCol w="1722294">
                  <a:extLst>
                    <a:ext uri="{9D8B030D-6E8A-4147-A177-3AD203B41FA5}">
                      <a16:colId xmlns:a16="http://schemas.microsoft.com/office/drawing/2014/main" xmlns="" val="20000"/>
                    </a:ext>
                  </a:extLst>
                </a:gridCol>
                <a:gridCol w="4809066">
                  <a:extLst>
                    <a:ext uri="{9D8B030D-6E8A-4147-A177-3AD203B41FA5}">
                      <a16:colId xmlns:a16="http://schemas.microsoft.com/office/drawing/2014/main" xmlns="" val="20001"/>
                    </a:ext>
                  </a:extLst>
                </a:gridCol>
              </a:tblGrid>
              <a:tr h="0">
                <a:tc>
                  <a:txBody>
                    <a:bodyPr/>
                    <a:lstStyle/>
                    <a:p>
                      <a:pPr marL="0" algn="ctr" defTabSz="914411" rtl="0" eaLnBrk="1" fontAlgn="ctr" latinLnBrk="0" hangingPunct="1">
                        <a:spcAft>
                          <a:spcPts val="0"/>
                        </a:spcAft>
                      </a:pPr>
                      <a:r>
                        <a:rPr lang="es-CO" sz="1100" b="1" i="0" u="none" strike="noStrike" kern="1200" dirty="0">
                          <a:solidFill>
                            <a:srgbClr val="000000"/>
                          </a:solidFill>
                          <a:effectLst/>
                          <a:latin typeface="Arial Narrow" panose="020B0606020202030204" pitchFamily="34" charset="0"/>
                          <a:ea typeface="+mn-ea"/>
                          <a:cs typeface="+mn-cs"/>
                        </a:rPr>
                        <a:t>DEPARTAMENTOS</a:t>
                      </a:r>
                    </a:p>
                  </a:txBody>
                  <a:tcPr marL="72000" marR="72000" marT="46800" marB="72000" anchor="ctr"/>
                </a:tc>
                <a:tc>
                  <a:txBody>
                    <a:bodyPr/>
                    <a:lstStyle/>
                    <a:p>
                      <a:pPr marL="0" algn="ctr" defTabSz="914411" rtl="0" eaLnBrk="1" fontAlgn="ctr" latinLnBrk="0" hangingPunct="1">
                        <a:spcAft>
                          <a:spcPts val="0"/>
                        </a:spcAft>
                      </a:pPr>
                      <a:r>
                        <a:rPr lang="es-CO" sz="1100" b="1" i="0" u="none" strike="noStrike" kern="1200" dirty="0">
                          <a:solidFill>
                            <a:srgbClr val="000000"/>
                          </a:solidFill>
                          <a:effectLst/>
                          <a:latin typeface="Arial Narrow" panose="020B0606020202030204" pitchFamily="34" charset="0"/>
                          <a:ea typeface="+mn-ea"/>
                          <a:cs typeface="+mn-cs"/>
                        </a:rPr>
                        <a:t>MUNICIPIO</a:t>
                      </a:r>
                    </a:p>
                  </a:txBody>
                  <a:tcPr marL="72000" marR="72000" marT="46800" marB="72000" anchor="ctr"/>
                </a:tc>
                <a:extLst>
                  <a:ext uri="{0D108BD9-81ED-4DB2-BD59-A6C34878D82A}">
                    <a16:rowId xmlns:a16="http://schemas.microsoft.com/office/drawing/2014/main" xmlns="" val="10000"/>
                  </a:ext>
                </a:extLst>
              </a:tr>
              <a:tr h="0">
                <a:tc>
                  <a:txBody>
                    <a:bodyPr/>
                    <a:lstStyle/>
                    <a:p>
                      <a:pPr algn="ctr" fontAlgn="ctr"/>
                      <a:r>
                        <a:rPr lang="es-CO" sz="1000" b="1" i="0" u="none" strike="noStrike" dirty="0">
                          <a:solidFill>
                            <a:srgbClr val="000000"/>
                          </a:solidFill>
                          <a:effectLst/>
                          <a:latin typeface="Arial" panose="020B0604020202020204" pitchFamily="34" charset="0"/>
                        </a:rPr>
                        <a:t>BOLÍVAR</a:t>
                      </a:r>
                    </a:p>
                  </a:txBody>
                  <a:tcPr marL="0" marR="0" marT="0" marB="0" anchor="ctr">
                    <a:solidFill>
                      <a:schemeClr val="accent2">
                        <a:lumMod val="60000"/>
                        <a:lumOff val="40000"/>
                      </a:schemeClr>
                    </a:solidFill>
                  </a:tcPr>
                </a:tc>
                <a:tc>
                  <a:txBody>
                    <a:bodyPr/>
                    <a:lstStyle/>
                    <a:p>
                      <a:pPr algn="l" fontAlgn="ctr"/>
                      <a:r>
                        <a:rPr lang="es-CO" sz="800" b="0" i="0" u="none" strike="noStrike" dirty="0">
                          <a:solidFill>
                            <a:srgbClr val="000000"/>
                          </a:solidFill>
                          <a:effectLst/>
                          <a:latin typeface="Arial" panose="020B0604020202020204" pitchFamily="34" charset="0"/>
                        </a:rPr>
                        <a:t>El Guamo (46,4</a:t>
                      </a:r>
                      <a:r>
                        <a:rPr lang="es-CO" sz="800" b="0" i="0" u="none" strike="noStrike" dirty="0" smtClean="0">
                          <a:solidFill>
                            <a:srgbClr val="000000"/>
                          </a:solidFill>
                          <a:effectLst/>
                          <a:latin typeface="Arial" panose="020B0604020202020204" pitchFamily="34" charset="0"/>
                        </a:rPr>
                        <a:t>) </a:t>
                      </a:r>
                      <a:endParaRPr lang="es-CO" sz="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10001"/>
                  </a:ext>
                </a:extLst>
              </a:tr>
              <a:tr h="76200">
                <a:tc>
                  <a:txBody>
                    <a:bodyPr/>
                    <a:lstStyle/>
                    <a:p>
                      <a:pPr algn="ctr" fontAlgn="ctr"/>
                      <a:r>
                        <a:rPr lang="es-CO" sz="1000" b="1" i="0" u="none" strike="noStrike" dirty="0">
                          <a:solidFill>
                            <a:srgbClr val="000000"/>
                          </a:solidFill>
                          <a:effectLst/>
                          <a:latin typeface="Arial" panose="020B0604020202020204" pitchFamily="34" charset="0"/>
                        </a:rPr>
                        <a:t>CESAR</a:t>
                      </a:r>
                    </a:p>
                  </a:txBody>
                  <a:tcPr marL="0" marR="0" marT="0" marB="0" anchor="ctr">
                    <a:solidFill>
                      <a:schemeClr val="accent2">
                        <a:lumMod val="60000"/>
                        <a:lumOff val="40000"/>
                      </a:schemeClr>
                    </a:solidFill>
                  </a:tcPr>
                </a:tc>
                <a:tc>
                  <a:txBody>
                    <a:bodyPr/>
                    <a:lstStyle/>
                    <a:p>
                      <a:pPr algn="l" fontAlgn="ctr"/>
                      <a:r>
                        <a:rPr lang="es-CO" sz="800" b="0" i="0" u="none" strike="noStrike" dirty="0">
                          <a:solidFill>
                            <a:srgbClr val="000000"/>
                          </a:solidFill>
                          <a:effectLst/>
                          <a:latin typeface="Arial" panose="020B0604020202020204" pitchFamily="34" charset="0"/>
                        </a:rPr>
                        <a:t>Valledupar (39,8), </a:t>
                      </a:r>
                      <a:r>
                        <a:rPr lang="es-CO" sz="800" b="0" i="0" u="none" strike="noStrike" dirty="0" err="1">
                          <a:solidFill>
                            <a:srgbClr val="000000"/>
                          </a:solidFill>
                          <a:effectLst/>
                          <a:latin typeface="Arial" panose="020B0604020202020204" pitchFamily="34" charset="0"/>
                        </a:rPr>
                        <a:t>Bosconia</a:t>
                      </a:r>
                      <a:r>
                        <a:rPr lang="es-CO" sz="800" b="0" i="0" u="none" strike="noStrike" dirty="0">
                          <a:solidFill>
                            <a:srgbClr val="000000"/>
                          </a:solidFill>
                          <a:effectLst/>
                          <a:latin typeface="Arial" panose="020B0604020202020204" pitchFamily="34" charset="0"/>
                        </a:rPr>
                        <a:t> (37,6</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3543646370"/>
                  </a:ext>
                </a:extLst>
              </a:tr>
              <a:tr h="0">
                <a:tc>
                  <a:txBody>
                    <a:bodyPr/>
                    <a:lstStyle/>
                    <a:p>
                      <a:pPr algn="ctr" fontAlgn="ctr"/>
                      <a:r>
                        <a:rPr lang="es-CO" sz="1000" b="1" i="0" u="none" strike="noStrike" dirty="0">
                          <a:solidFill>
                            <a:srgbClr val="000000"/>
                          </a:solidFill>
                          <a:effectLst/>
                          <a:latin typeface="Arial" panose="020B0604020202020204" pitchFamily="34" charset="0"/>
                        </a:rPr>
                        <a:t>CUNDINAMARCA</a:t>
                      </a:r>
                    </a:p>
                  </a:txBody>
                  <a:tcPr marL="0" marR="0" marT="0" marB="0" anchor="ctr">
                    <a:solidFill>
                      <a:schemeClr val="accent2">
                        <a:lumMod val="60000"/>
                        <a:lumOff val="40000"/>
                      </a:schemeClr>
                    </a:solidFill>
                  </a:tcPr>
                </a:tc>
                <a:tc>
                  <a:txBody>
                    <a:bodyPr/>
                    <a:lstStyle/>
                    <a:p>
                      <a:pPr algn="l" fontAlgn="ctr"/>
                      <a:r>
                        <a:rPr lang="es-CO" sz="800" b="0" i="0" u="none" strike="noStrike" dirty="0" smtClean="0">
                          <a:solidFill>
                            <a:srgbClr val="000000"/>
                          </a:solidFill>
                          <a:effectLst/>
                          <a:latin typeface="Arial" panose="020B0604020202020204" pitchFamily="34" charset="0"/>
                        </a:rPr>
                        <a:t>Jerusalén </a:t>
                      </a:r>
                      <a:r>
                        <a:rPr lang="es-CO" sz="800" b="0" i="0" u="none" strike="noStrike" dirty="0">
                          <a:solidFill>
                            <a:srgbClr val="000000"/>
                          </a:solidFill>
                          <a:effectLst/>
                          <a:latin typeface="Arial" panose="020B0604020202020204" pitchFamily="34" charset="0"/>
                        </a:rPr>
                        <a:t>(40</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tr>
              <a:tr h="76200">
                <a:tc>
                  <a:txBody>
                    <a:bodyPr/>
                    <a:lstStyle/>
                    <a:p>
                      <a:pPr algn="ctr" fontAlgn="ctr"/>
                      <a:r>
                        <a:rPr lang="es-CO" sz="1000" b="1" i="0" u="none" strike="noStrike" dirty="0">
                          <a:solidFill>
                            <a:srgbClr val="000000"/>
                          </a:solidFill>
                          <a:effectLst/>
                          <a:latin typeface="Arial" panose="020B0604020202020204" pitchFamily="34" charset="0"/>
                        </a:rPr>
                        <a:t>HUILA</a:t>
                      </a:r>
                    </a:p>
                  </a:txBody>
                  <a:tcPr marL="0" marR="0" marT="0" marB="0" anchor="ctr">
                    <a:solidFill>
                      <a:schemeClr val="accent2">
                        <a:lumMod val="60000"/>
                        <a:lumOff val="40000"/>
                      </a:schemeClr>
                    </a:solidFill>
                  </a:tcPr>
                </a:tc>
                <a:tc>
                  <a:txBody>
                    <a:bodyPr/>
                    <a:lstStyle/>
                    <a:p>
                      <a:pPr algn="l" fontAlgn="ctr"/>
                      <a:r>
                        <a:rPr lang="es-CO" sz="800" b="0" i="0" u="none" strike="noStrike" dirty="0" err="1">
                          <a:solidFill>
                            <a:srgbClr val="000000"/>
                          </a:solidFill>
                          <a:effectLst/>
                          <a:latin typeface="Arial" panose="020B0604020202020204" pitchFamily="34" charset="0"/>
                        </a:rPr>
                        <a:t>Villavieja</a:t>
                      </a:r>
                      <a:r>
                        <a:rPr lang="es-CO" sz="800" b="0" i="0" u="none" strike="noStrike" dirty="0">
                          <a:solidFill>
                            <a:srgbClr val="000000"/>
                          </a:solidFill>
                          <a:effectLst/>
                          <a:latin typeface="Arial" panose="020B0604020202020204" pitchFamily="34" charset="0"/>
                        </a:rPr>
                        <a:t> (38,6), Neiva (37,3</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tr>
              <a:tr h="0">
                <a:tc>
                  <a:txBody>
                    <a:bodyPr/>
                    <a:lstStyle/>
                    <a:p>
                      <a:pPr algn="ctr" fontAlgn="ctr"/>
                      <a:r>
                        <a:rPr lang="es-CO" sz="1000" b="1" i="0" u="none" strike="noStrike" dirty="0">
                          <a:solidFill>
                            <a:srgbClr val="000000"/>
                          </a:solidFill>
                          <a:effectLst/>
                          <a:latin typeface="Arial" panose="020B0604020202020204" pitchFamily="34" charset="0"/>
                        </a:rPr>
                        <a:t>LA GUAJIRA</a:t>
                      </a:r>
                    </a:p>
                  </a:txBody>
                  <a:tcPr marL="0" marR="0" marT="0" marB="0" anchor="ctr">
                    <a:solidFill>
                      <a:schemeClr val="accent2">
                        <a:lumMod val="60000"/>
                        <a:lumOff val="40000"/>
                      </a:schemeClr>
                    </a:solidFill>
                  </a:tcPr>
                </a:tc>
                <a:tc>
                  <a:txBody>
                    <a:bodyPr/>
                    <a:lstStyle/>
                    <a:p>
                      <a:pPr algn="l" fontAlgn="ctr"/>
                      <a:r>
                        <a:rPr lang="es-CO" sz="800" b="0" i="0" u="none" strike="noStrike" dirty="0">
                          <a:solidFill>
                            <a:srgbClr val="000000"/>
                          </a:solidFill>
                          <a:effectLst/>
                          <a:latin typeface="Arial" panose="020B0604020202020204" pitchFamily="34" charset="0"/>
                        </a:rPr>
                        <a:t>Manaure (37,2</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tr>
              <a:tr h="0">
                <a:tc>
                  <a:txBody>
                    <a:bodyPr/>
                    <a:lstStyle/>
                    <a:p>
                      <a:pPr algn="ctr" fontAlgn="ctr"/>
                      <a:r>
                        <a:rPr lang="es-CO" sz="1000" b="1" i="0" u="none" strike="noStrike" dirty="0">
                          <a:solidFill>
                            <a:srgbClr val="000000"/>
                          </a:solidFill>
                          <a:effectLst/>
                          <a:latin typeface="Arial" panose="020B0604020202020204" pitchFamily="34" charset="0"/>
                        </a:rPr>
                        <a:t>NORTE DE SANTANDER</a:t>
                      </a:r>
                    </a:p>
                  </a:txBody>
                  <a:tcPr marL="0" marR="0" marT="0" marB="0" anchor="ctr">
                    <a:solidFill>
                      <a:schemeClr val="accent2">
                        <a:lumMod val="60000"/>
                        <a:lumOff val="40000"/>
                      </a:schemeClr>
                    </a:solidFill>
                  </a:tcPr>
                </a:tc>
                <a:tc>
                  <a:txBody>
                    <a:bodyPr/>
                    <a:lstStyle/>
                    <a:p>
                      <a:pPr algn="l" fontAlgn="ctr"/>
                      <a:r>
                        <a:rPr lang="es-CO" sz="800" b="0" i="0" u="none" strike="noStrike" dirty="0">
                          <a:solidFill>
                            <a:srgbClr val="000000"/>
                          </a:solidFill>
                          <a:effectLst/>
                          <a:latin typeface="Arial" panose="020B0604020202020204" pitchFamily="34" charset="0"/>
                        </a:rPr>
                        <a:t>Cúcuta (37</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3211569049"/>
                  </a:ext>
                </a:extLst>
              </a:tr>
              <a:tr h="0">
                <a:tc>
                  <a:txBody>
                    <a:bodyPr/>
                    <a:lstStyle/>
                    <a:p>
                      <a:pPr algn="ctr" fontAlgn="ctr"/>
                      <a:r>
                        <a:rPr lang="es-CO" sz="1000" b="1" i="0" u="none" strike="noStrike" dirty="0">
                          <a:solidFill>
                            <a:srgbClr val="000000"/>
                          </a:solidFill>
                          <a:effectLst/>
                          <a:latin typeface="Arial" panose="020B0604020202020204" pitchFamily="34" charset="0"/>
                        </a:rPr>
                        <a:t>TOLIMA</a:t>
                      </a:r>
                    </a:p>
                  </a:txBody>
                  <a:tcPr marL="0" marR="0" marT="0" marB="0" anchor="ctr">
                    <a:solidFill>
                      <a:schemeClr val="accent2">
                        <a:lumMod val="60000"/>
                        <a:lumOff val="40000"/>
                      </a:schemeClr>
                    </a:solidFill>
                  </a:tcPr>
                </a:tc>
                <a:tc>
                  <a:txBody>
                    <a:bodyPr/>
                    <a:lstStyle/>
                    <a:p>
                      <a:pPr algn="l" fontAlgn="ctr"/>
                      <a:r>
                        <a:rPr lang="es-CO" sz="800" b="0" i="0" u="none" strike="noStrike" dirty="0" err="1">
                          <a:solidFill>
                            <a:srgbClr val="000000"/>
                          </a:solidFill>
                          <a:effectLst/>
                          <a:latin typeface="Arial" panose="020B0604020202020204" pitchFamily="34" charset="0"/>
                        </a:rPr>
                        <a:t>Natagaima</a:t>
                      </a:r>
                      <a:r>
                        <a:rPr lang="es-CO" sz="800" b="0" i="0" u="none" strike="noStrike" dirty="0">
                          <a:solidFill>
                            <a:srgbClr val="000000"/>
                          </a:solidFill>
                          <a:effectLst/>
                          <a:latin typeface="Arial" panose="020B0604020202020204" pitchFamily="34" charset="0"/>
                        </a:rPr>
                        <a:t> (39,4), Prado (37), Saldaña (36,6), Guamo (36,6), Armero (36</a:t>
                      </a:r>
                      <a:r>
                        <a:rPr lang="es-CO" sz="800" b="0" i="0" u="none" strike="noStrike" dirty="0" smtClean="0">
                          <a:solidFill>
                            <a:srgbClr val="000000"/>
                          </a:solidFill>
                          <a:effectLst/>
                          <a:latin typeface="Arial" panose="020B0604020202020204" pitchFamily="34" charset="0"/>
                        </a:rPr>
                        <a:t>)</a:t>
                      </a:r>
                      <a:endParaRPr lang="es-CO" sz="8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xmlns="" val="960747685"/>
                  </a:ext>
                </a:extLst>
              </a:tr>
            </a:tbl>
          </a:graphicData>
        </a:graphic>
      </p:graphicFrame>
      <p:sp>
        <p:nvSpPr>
          <p:cNvPr id="10" name="CuadroTexto 9"/>
          <p:cNvSpPr txBox="1"/>
          <p:nvPr/>
        </p:nvSpPr>
        <p:spPr>
          <a:xfrm>
            <a:off x="12480855" y="4015455"/>
            <a:ext cx="4880275" cy="276999"/>
          </a:xfrm>
          <a:prstGeom prst="rect">
            <a:avLst/>
          </a:prstGeom>
          <a:ln>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 SE REPORTARON TEMPERATURAS MENORES O IGUALES A  5°C</a:t>
            </a:r>
          </a:p>
        </p:txBody>
      </p:sp>
      <p:sp>
        <p:nvSpPr>
          <p:cNvPr id="15" name="Rectángulo 14">
            <a:extLst>
              <a:ext uri="{FF2B5EF4-FFF2-40B4-BE49-F238E27FC236}">
                <a16:creationId xmlns:a16="http://schemas.microsoft.com/office/drawing/2014/main" xmlns="" id="{23A954A9-889E-4B15-B0AD-AA2D7CC832F4}"/>
              </a:ext>
            </a:extLst>
          </p:cNvPr>
          <p:cNvSpPr/>
          <p:nvPr/>
        </p:nvSpPr>
        <p:spPr>
          <a:xfrm>
            <a:off x="12381152" y="3580104"/>
            <a:ext cx="6096000" cy="253916"/>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r>
              <a:rPr lang="es-CO" sz="1050" b="1" dirty="0">
                <a:solidFill>
                  <a:prstClr val="black"/>
                </a:solidFill>
                <a:latin typeface="Arial Narrow" panose="020B0606020202030204" pitchFamily="34" charset="0"/>
              </a:rPr>
              <a:t>NO SE REGISTRARON VALORES MENORES 5°C</a:t>
            </a:r>
          </a:p>
        </p:txBody>
      </p:sp>
      <p:graphicFrame>
        <p:nvGraphicFramePr>
          <p:cNvPr id="11" name="Tabla 10"/>
          <p:cNvGraphicFramePr>
            <a:graphicFrameLocks noGrp="1"/>
          </p:cNvGraphicFramePr>
          <p:nvPr>
            <p:extLst>
              <p:ext uri="{D42A27DB-BD31-4B8C-83A1-F6EECF244321}">
                <p14:modId xmlns:p14="http://schemas.microsoft.com/office/powerpoint/2010/main" val="1649381545"/>
              </p:ext>
            </p:extLst>
          </p:nvPr>
        </p:nvGraphicFramePr>
        <p:xfrm>
          <a:off x="12870506" y="5640015"/>
          <a:ext cx="6531360" cy="789360"/>
        </p:xfrm>
        <a:graphic>
          <a:graphicData uri="http://schemas.openxmlformats.org/drawingml/2006/table">
            <a:tbl>
              <a:tblPr firstRow="1" firstCol="1" bandRow="1">
                <a:tableStyleId>{B301B821-A1FF-4177-AEE7-76D212191A09}</a:tableStyleId>
              </a:tblPr>
              <a:tblGrid>
                <a:gridCol w="1722294">
                  <a:extLst>
                    <a:ext uri="{9D8B030D-6E8A-4147-A177-3AD203B41FA5}">
                      <a16:colId xmlns:a16="http://schemas.microsoft.com/office/drawing/2014/main" xmlns="" val="654313012"/>
                    </a:ext>
                  </a:extLst>
                </a:gridCol>
                <a:gridCol w="4809066">
                  <a:extLst>
                    <a:ext uri="{9D8B030D-6E8A-4147-A177-3AD203B41FA5}">
                      <a16:colId xmlns:a16="http://schemas.microsoft.com/office/drawing/2014/main" xmlns="" val="859785963"/>
                    </a:ext>
                  </a:extLst>
                </a:gridCol>
              </a:tblGrid>
              <a:tr h="0">
                <a:tc>
                  <a:txBody>
                    <a:bodyPr/>
                    <a:lstStyle/>
                    <a:p>
                      <a:pPr marL="0" algn="ctr" defTabSz="914411" rtl="0" eaLnBrk="1" fontAlgn="ctr" latinLnBrk="0" hangingPunct="1">
                        <a:spcAft>
                          <a:spcPts val="0"/>
                        </a:spcAft>
                      </a:pPr>
                      <a:r>
                        <a:rPr lang="es-CO" sz="1100" u="none" strike="noStrike" kern="1200" dirty="0">
                          <a:effectLst/>
                        </a:rPr>
                        <a:t>DEPARTAMENTOS</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tc>
                  <a:txBody>
                    <a:bodyPr/>
                    <a:lstStyle/>
                    <a:p>
                      <a:pPr marL="0" algn="ctr" defTabSz="914411" rtl="0" eaLnBrk="1" fontAlgn="ctr" latinLnBrk="0" hangingPunct="1">
                        <a:spcAft>
                          <a:spcPts val="0"/>
                        </a:spcAft>
                      </a:pPr>
                      <a:r>
                        <a:rPr lang="es-CO" sz="1100" u="none" strike="noStrike" kern="1200" dirty="0">
                          <a:effectLst/>
                        </a:rPr>
                        <a:t>MUNICIPIO</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extLst>
                  <a:ext uri="{0D108BD9-81ED-4DB2-BD59-A6C34878D82A}">
                    <a16:rowId xmlns:a16="http://schemas.microsoft.com/office/drawing/2014/main" xmlns="" val="4192883568"/>
                  </a:ext>
                </a:extLst>
              </a:tr>
              <a:tr h="0">
                <a:tc>
                  <a:txBody>
                    <a:bodyPr/>
                    <a:lstStyle/>
                    <a:p>
                      <a:pPr algn="ctr" fontAlgn="ctr"/>
                      <a:r>
                        <a:rPr lang="en-US" sz="1000" b="1" i="0" u="none" strike="noStrike" dirty="0">
                          <a:solidFill>
                            <a:schemeClr val="tx1"/>
                          </a:solidFill>
                          <a:effectLst/>
                          <a:latin typeface="Arial Narrow" panose="020B0606020202030204" pitchFamily="34" charset="0"/>
                        </a:rPr>
                        <a:t>SANTANDER</a:t>
                      </a:r>
                    </a:p>
                  </a:txBody>
                  <a:tcPr marL="0" marR="0" marT="0" marB="0" anchor="ctr"/>
                </a:tc>
                <a:tc>
                  <a:txBody>
                    <a:bodyPr/>
                    <a:lstStyle/>
                    <a:p>
                      <a:pPr algn="just" fontAlgn="ctr"/>
                      <a:r>
                        <a:rPr lang="en-US" sz="1100" b="1" i="0" u="none" strike="noStrike" dirty="0">
                          <a:solidFill>
                            <a:schemeClr val="tx1"/>
                          </a:solidFill>
                          <a:effectLst/>
                          <a:latin typeface="Arial Narrow" panose="020B0606020202030204" pitchFamily="34" charset="0"/>
                        </a:rPr>
                        <a:t>Tona (4,0).</a:t>
                      </a:r>
                    </a:p>
                  </a:txBody>
                  <a:tcPr marL="72000" marR="72000" marT="0" marB="0" anchor="ctr"/>
                </a:tc>
                <a:extLst>
                  <a:ext uri="{0D108BD9-81ED-4DB2-BD59-A6C34878D82A}">
                    <a16:rowId xmlns:a16="http://schemas.microsoft.com/office/drawing/2014/main" xmlns="" val="10002"/>
                  </a:ext>
                </a:extLst>
              </a:tr>
              <a:tr h="0">
                <a:tc>
                  <a:txBody>
                    <a:bodyPr/>
                    <a:lstStyle/>
                    <a:p>
                      <a:pPr algn="ctr" fontAlgn="ctr"/>
                      <a:r>
                        <a:rPr lang="en-US" sz="1000" b="1" i="0" u="none" strike="noStrike" dirty="0">
                          <a:solidFill>
                            <a:schemeClr val="tx1"/>
                          </a:solidFill>
                          <a:effectLst/>
                          <a:latin typeface="Arial Narrow" panose="020B0606020202030204" pitchFamily="34" charset="0"/>
                        </a:rPr>
                        <a:t>CAUCA</a:t>
                      </a:r>
                    </a:p>
                  </a:txBody>
                  <a:tcPr marL="0" marR="0" marT="0" marB="0" anchor="ctr"/>
                </a:tc>
                <a:tc>
                  <a:txBody>
                    <a:bodyPr/>
                    <a:lstStyle/>
                    <a:p>
                      <a:pPr algn="just" fontAlgn="ctr"/>
                      <a:r>
                        <a:rPr lang="en-US" sz="1100" b="0" i="0" u="none" strike="noStrike" dirty="0">
                          <a:solidFill>
                            <a:schemeClr val="tx1"/>
                          </a:solidFill>
                          <a:effectLst/>
                          <a:latin typeface="Arial Narrow" panose="020B0606020202030204" pitchFamily="34" charset="0"/>
                        </a:rPr>
                        <a:t>San Sebastián (4,4).</a:t>
                      </a:r>
                    </a:p>
                  </a:txBody>
                  <a:tcPr marL="72000" marR="72000" marT="0" marB="0" anchor="ctr"/>
                </a:tc>
                <a:extLst>
                  <a:ext uri="{0D108BD9-81ED-4DB2-BD59-A6C34878D82A}">
                    <a16:rowId xmlns:a16="http://schemas.microsoft.com/office/drawing/2014/main" xmlns="" val="10003"/>
                  </a:ext>
                </a:extLst>
              </a:tr>
              <a:tr h="0">
                <a:tc>
                  <a:txBody>
                    <a:bodyPr/>
                    <a:lstStyle/>
                    <a:p>
                      <a:pPr algn="ctr" fontAlgn="ctr"/>
                      <a:r>
                        <a:rPr lang="en-US" sz="1000" b="1" i="0" u="none" strike="noStrike" dirty="0">
                          <a:solidFill>
                            <a:schemeClr val="tx1"/>
                          </a:solidFill>
                          <a:effectLst/>
                          <a:latin typeface="Arial Narrow" panose="020B0606020202030204" pitchFamily="34" charset="0"/>
                        </a:rPr>
                        <a:t>CUNDINAMARCA</a:t>
                      </a:r>
                    </a:p>
                  </a:txBody>
                  <a:tcPr marL="0" marR="0" marT="0" marB="0" anchor="ctr"/>
                </a:tc>
                <a:tc>
                  <a:txBody>
                    <a:bodyPr/>
                    <a:lstStyle/>
                    <a:p>
                      <a:pPr algn="just" fontAlgn="ctr"/>
                      <a:r>
                        <a:rPr lang="en-US" sz="1100" b="0" i="0" u="none" strike="noStrike" dirty="0">
                          <a:solidFill>
                            <a:schemeClr val="tx1"/>
                          </a:solidFill>
                          <a:effectLst/>
                          <a:latin typeface="Arial Narrow" panose="020B0606020202030204" pitchFamily="34" charset="0"/>
                        </a:rPr>
                        <a:t>Choachí (5,0).</a:t>
                      </a:r>
                    </a:p>
                  </a:txBody>
                  <a:tcPr marL="72000" marR="72000" marT="0" marB="0" anchor="ctr"/>
                </a:tc>
                <a:extLst>
                  <a:ext uri="{0D108BD9-81ED-4DB2-BD59-A6C34878D82A}">
                    <a16:rowId xmlns:a16="http://schemas.microsoft.com/office/drawing/2014/main" xmlns="" val="10004"/>
                  </a:ext>
                </a:extLst>
              </a:tr>
            </a:tbl>
          </a:graphicData>
        </a:graphic>
      </p:graphicFrame>
      <p:graphicFrame>
        <p:nvGraphicFramePr>
          <p:cNvPr id="12" name="Tabla 11"/>
          <p:cNvGraphicFramePr>
            <a:graphicFrameLocks noGrp="1"/>
          </p:cNvGraphicFramePr>
          <p:nvPr>
            <p:extLst>
              <p:ext uri="{D42A27DB-BD31-4B8C-83A1-F6EECF244321}">
                <p14:modId xmlns:p14="http://schemas.microsoft.com/office/powerpoint/2010/main" val="2707353261"/>
              </p:ext>
            </p:extLst>
          </p:nvPr>
        </p:nvGraphicFramePr>
        <p:xfrm>
          <a:off x="5339868" y="5185935"/>
          <a:ext cx="6531360" cy="454080"/>
        </p:xfrm>
        <a:graphic>
          <a:graphicData uri="http://schemas.openxmlformats.org/drawingml/2006/table">
            <a:tbl>
              <a:tblPr firstRow="1" firstCol="1" bandRow="1">
                <a:tableStyleId>{B301B821-A1FF-4177-AEE7-76D212191A09}</a:tableStyleId>
              </a:tblPr>
              <a:tblGrid>
                <a:gridCol w="1722294">
                  <a:extLst>
                    <a:ext uri="{9D8B030D-6E8A-4147-A177-3AD203B41FA5}">
                      <a16:colId xmlns:a16="http://schemas.microsoft.com/office/drawing/2014/main" xmlns="" val="654313012"/>
                    </a:ext>
                  </a:extLst>
                </a:gridCol>
                <a:gridCol w="4809066">
                  <a:extLst>
                    <a:ext uri="{9D8B030D-6E8A-4147-A177-3AD203B41FA5}">
                      <a16:colId xmlns:a16="http://schemas.microsoft.com/office/drawing/2014/main" xmlns="" val="859785963"/>
                    </a:ext>
                  </a:extLst>
                </a:gridCol>
              </a:tblGrid>
              <a:tr h="0">
                <a:tc>
                  <a:txBody>
                    <a:bodyPr/>
                    <a:lstStyle/>
                    <a:p>
                      <a:pPr marL="0" algn="ctr" defTabSz="914411" rtl="0" eaLnBrk="1" fontAlgn="ctr" latinLnBrk="0" hangingPunct="1">
                        <a:spcAft>
                          <a:spcPts val="0"/>
                        </a:spcAft>
                      </a:pPr>
                      <a:r>
                        <a:rPr lang="es-CO" sz="1100" u="none" strike="noStrike" kern="1200" dirty="0">
                          <a:effectLst/>
                        </a:rPr>
                        <a:t>DEPARTAMENTOS</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tc>
                  <a:txBody>
                    <a:bodyPr/>
                    <a:lstStyle/>
                    <a:p>
                      <a:pPr marL="0" algn="ctr" defTabSz="914411" rtl="0" eaLnBrk="1" fontAlgn="ctr" latinLnBrk="0" hangingPunct="1">
                        <a:spcAft>
                          <a:spcPts val="0"/>
                        </a:spcAft>
                      </a:pPr>
                      <a:r>
                        <a:rPr lang="es-CO" sz="1100" u="none" strike="noStrike" kern="1200" dirty="0">
                          <a:effectLst/>
                        </a:rPr>
                        <a:t>MUNICIPIO</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extLst>
                  <a:ext uri="{0D108BD9-81ED-4DB2-BD59-A6C34878D82A}">
                    <a16:rowId xmlns:a16="http://schemas.microsoft.com/office/drawing/2014/main" xmlns="" val="4192883568"/>
                  </a:ext>
                </a:extLst>
              </a:tr>
              <a:tr h="83820">
                <a:tc>
                  <a:txBody>
                    <a:bodyPr/>
                    <a:lstStyle/>
                    <a:p>
                      <a:pPr algn="ctr" fontAlgn="ctr"/>
                      <a:r>
                        <a:rPr lang="en-US" sz="1000" b="1" i="0" u="none" strike="noStrike" dirty="0">
                          <a:solidFill>
                            <a:schemeClr val="tx1"/>
                          </a:solidFill>
                          <a:effectLst/>
                          <a:latin typeface="Arial Narrow" panose="020B0606020202030204" pitchFamily="34" charset="0"/>
                        </a:rPr>
                        <a:t>NARIÑO</a:t>
                      </a:r>
                    </a:p>
                  </a:txBody>
                  <a:tcPr marL="0" marR="0" marT="0" marB="0" anchor="ctr"/>
                </a:tc>
                <a:tc>
                  <a:txBody>
                    <a:bodyPr/>
                    <a:lstStyle/>
                    <a:p>
                      <a:pPr algn="just" fontAlgn="ctr"/>
                      <a:r>
                        <a:rPr lang="en-US" sz="1100" b="0" i="0" u="none" strike="noStrike" dirty="0" err="1" smtClean="0">
                          <a:solidFill>
                            <a:schemeClr val="tx1"/>
                          </a:solidFill>
                          <a:effectLst/>
                          <a:latin typeface="Arial Narrow" panose="020B0606020202030204" pitchFamily="34" charset="0"/>
                        </a:rPr>
                        <a:t>Ipiales</a:t>
                      </a:r>
                      <a:r>
                        <a:rPr lang="en-US" sz="1100" b="0" i="0" u="none" strike="noStrike" baseline="0" dirty="0" smtClean="0">
                          <a:solidFill>
                            <a:schemeClr val="tx1"/>
                          </a:solidFill>
                          <a:effectLst/>
                          <a:latin typeface="Arial Narrow" panose="020B0606020202030204" pitchFamily="34" charset="0"/>
                        </a:rPr>
                        <a:t> </a:t>
                      </a:r>
                      <a:r>
                        <a:rPr lang="en-US" sz="1100" b="0" i="0" u="none" strike="noStrike" dirty="0" smtClean="0">
                          <a:solidFill>
                            <a:schemeClr val="tx1"/>
                          </a:solidFill>
                          <a:effectLst/>
                          <a:latin typeface="Arial Narrow" panose="020B0606020202030204" pitchFamily="34" charset="0"/>
                        </a:rPr>
                        <a:t>(4,4</a:t>
                      </a:r>
                      <a:r>
                        <a:rPr lang="en-US" sz="1100" b="0" i="0" u="none" strike="noStrike" dirty="0" smtClean="0">
                          <a:solidFill>
                            <a:schemeClr val="tx1"/>
                          </a:solidFill>
                          <a:effectLst/>
                          <a:latin typeface="Arial Narrow" panose="020B0606020202030204" pitchFamily="34" charset="0"/>
                        </a:rPr>
                        <a:t>)</a:t>
                      </a:r>
                      <a:endParaRPr lang="en-US" sz="1100" b="0" i="0" u="none" strike="noStrike" dirty="0">
                        <a:solidFill>
                          <a:schemeClr val="tx1"/>
                        </a:solidFill>
                        <a:effectLst/>
                        <a:latin typeface="Arial Narrow" panose="020B0606020202030204" pitchFamily="34" charset="0"/>
                      </a:endParaRPr>
                    </a:p>
                  </a:txBody>
                  <a:tcPr marL="72000" marR="72000" marT="0" marB="0" anchor="ctr"/>
                </a:tc>
                <a:extLst>
                  <a:ext uri="{0D108BD9-81ED-4DB2-BD59-A6C34878D82A}">
                    <a16:rowId xmlns:a16="http://schemas.microsoft.com/office/drawing/2014/main" xmlns="" val="3834534676"/>
                  </a:ext>
                </a:extLst>
              </a:tr>
            </a:tbl>
          </a:graphicData>
        </a:graphic>
      </p:graphicFrame>
      <p:sp>
        <p:nvSpPr>
          <p:cNvPr id="5" name="CuadroTexto 4">
            <a:extLst>
              <a:ext uri="{FF2B5EF4-FFF2-40B4-BE49-F238E27FC236}">
                <a16:creationId xmlns:a16="http://schemas.microsoft.com/office/drawing/2014/main" xmlns="" id="{4DB2F74B-2C09-4625-9F6E-8D4DD6518397}"/>
              </a:ext>
            </a:extLst>
          </p:cNvPr>
          <p:cNvSpPr txBox="1"/>
          <p:nvPr/>
        </p:nvSpPr>
        <p:spPr>
          <a:xfrm>
            <a:off x="5754592" y="5907737"/>
            <a:ext cx="552169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50" b="1" dirty="0">
                <a:latin typeface="Arial Narrow" panose="020B0606020202030204" pitchFamily="34" charset="0"/>
              </a:rPr>
              <a:t>NO SE REGISTRARON VALORES INFERIORES A LOS HISTÓRICOS DE TEMPERATURA MÍNIMA. </a:t>
            </a:r>
          </a:p>
        </p:txBody>
      </p:sp>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0" name="Picture 2" descr="http://172.16.1.237/almacen/interno/satelite/Goes16/Estimativos/Temperatura/Maxima/MAPAS/TEMPERATURA-2020101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80075"/>
            <a:ext cx="4292126" cy="51505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a 13"/>
          <p:cNvGraphicFramePr>
            <a:graphicFrameLocks noGrp="1"/>
          </p:cNvGraphicFramePr>
          <p:nvPr>
            <p:extLst>
              <p:ext uri="{D42A27DB-BD31-4B8C-83A1-F6EECF244321}">
                <p14:modId xmlns:p14="http://schemas.microsoft.com/office/powerpoint/2010/main" val="3568399819"/>
              </p:ext>
            </p:extLst>
          </p:nvPr>
        </p:nvGraphicFramePr>
        <p:xfrm>
          <a:off x="5348373" y="3390445"/>
          <a:ext cx="6531360" cy="789360"/>
        </p:xfrm>
        <a:graphic>
          <a:graphicData uri="http://schemas.openxmlformats.org/drawingml/2006/table">
            <a:tbl>
              <a:tblPr firstRow="1" firstCol="1" bandRow="1">
                <a:tableStyleId>{B301B821-A1FF-4177-AEE7-76D212191A09}</a:tableStyleId>
              </a:tblPr>
              <a:tblGrid>
                <a:gridCol w="1722294">
                  <a:extLst>
                    <a:ext uri="{9D8B030D-6E8A-4147-A177-3AD203B41FA5}">
                      <a16:colId xmlns:a16="http://schemas.microsoft.com/office/drawing/2014/main" xmlns="" val="654313012"/>
                    </a:ext>
                  </a:extLst>
                </a:gridCol>
                <a:gridCol w="4809066">
                  <a:extLst>
                    <a:ext uri="{9D8B030D-6E8A-4147-A177-3AD203B41FA5}">
                      <a16:colId xmlns:a16="http://schemas.microsoft.com/office/drawing/2014/main" xmlns="" val="859785963"/>
                    </a:ext>
                  </a:extLst>
                </a:gridCol>
              </a:tblGrid>
              <a:tr h="0">
                <a:tc>
                  <a:txBody>
                    <a:bodyPr/>
                    <a:lstStyle/>
                    <a:p>
                      <a:pPr marL="0" algn="ctr" defTabSz="914411" rtl="0" eaLnBrk="1" fontAlgn="ctr" latinLnBrk="0" hangingPunct="1">
                        <a:spcAft>
                          <a:spcPts val="0"/>
                        </a:spcAft>
                      </a:pPr>
                      <a:r>
                        <a:rPr lang="es-CO" sz="1100" u="none" strike="noStrike" kern="1200" dirty="0">
                          <a:effectLst/>
                        </a:rPr>
                        <a:t>DEPARTAMENTOS</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tc>
                  <a:txBody>
                    <a:bodyPr/>
                    <a:lstStyle/>
                    <a:p>
                      <a:pPr marL="0" algn="ctr" defTabSz="914411" rtl="0" eaLnBrk="1" fontAlgn="ctr" latinLnBrk="0" hangingPunct="1">
                        <a:spcAft>
                          <a:spcPts val="0"/>
                        </a:spcAft>
                      </a:pPr>
                      <a:r>
                        <a:rPr lang="es-CO" sz="1100" u="none" strike="noStrike" kern="1200" dirty="0">
                          <a:effectLst/>
                        </a:rPr>
                        <a:t>MUNICIPIO</a:t>
                      </a:r>
                      <a:endParaRPr lang="es-CO" sz="1100" b="1" i="0" u="none" strike="noStrike" kern="1200" dirty="0">
                        <a:solidFill>
                          <a:srgbClr val="000000"/>
                        </a:solidFill>
                        <a:effectLst/>
                        <a:latin typeface="Arial Narrow" panose="020B0606020202030204" pitchFamily="34" charset="0"/>
                        <a:ea typeface="+mn-ea"/>
                        <a:cs typeface="+mn-cs"/>
                      </a:endParaRPr>
                    </a:p>
                  </a:txBody>
                  <a:tcPr marL="72000" marR="72000" marT="46800" marB="72000" anchor="ctr"/>
                </a:tc>
                <a:extLst>
                  <a:ext uri="{0D108BD9-81ED-4DB2-BD59-A6C34878D82A}">
                    <a16:rowId xmlns:a16="http://schemas.microsoft.com/office/drawing/2014/main" xmlns="" val="4192883568"/>
                  </a:ext>
                </a:extLst>
              </a:tr>
              <a:tr h="0">
                <a:tc>
                  <a:txBody>
                    <a:bodyPr/>
                    <a:lstStyle/>
                    <a:p>
                      <a:pPr algn="ctr" fontAlgn="ctr"/>
                      <a:r>
                        <a:rPr lang="en-US" sz="1000" b="1" i="0" u="none" strike="noStrike" dirty="0" smtClean="0">
                          <a:solidFill>
                            <a:schemeClr val="tx1"/>
                          </a:solidFill>
                          <a:effectLst/>
                          <a:latin typeface="Arial Narrow" panose="020B0606020202030204" pitchFamily="34" charset="0"/>
                        </a:rPr>
                        <a:t>BOLÍVAR</a:t>
                      </a:r>
                      <a:endParaRPr lang="en-US" sz="1000" b="1" i="0" u="none" strike="noStrike" dirty="0">
                        <a:solidFill>
                          <a:schemeClr val="tx1"/>
                        </a:solidFill>
                        <a:effectLst/>
                        <a:latin typeface="Arial Narrow" panose="020B0606020202030204" pitchFamily="34" charset="0"/>
                      </a:endParaRPr>
                    </a:p>
                  </a:txBody>
                  <a:tcPr marL="0" marR="0" marT="0" marB="0" anchor="ctr"/>
                </a:tc>
                <a:tc>
                  <a:txBody>
                    <a:bodyPr/>
                    <a:lstStyle/>
                    <a:p>
                      <a:pPr algn="just" fontAlgn="ctr"/>
                      <a:r>
                        <a:rPr lang="en-US" sz="1100" b="0" i="0" u="none" strike="noStrike" dirty="0" smtClean="0">
                          <a:solidFill>
                            <a:schemeClr val="tx1"/>
                          </a:solidFill>
                          <a:effectLst/>
                          <a:latin typeface="Arial Narrow" panose="020B0606020202030204" pitchFamily="34" charset="0"/>
                        </a:rPr>
                        <a:t>El </a:t>
                      </a:r>
                      <a:r>
                        <a:rPr lang="en-US" sz="1100" b="0" i="0" u="none" strike="noStrike" dirty="0" err="1" smtClean="0">
                          <a:solidFill>
                            <a:schemeClr val="tx1"/>
                          </a:solidFill>
                          <a:effectLst/>
                          <a:latin typeface="Arial Narrow" panose="020B0606020202030204" pitchFamily="34" charset="0"/>
                        </a:rPr>
                        <a:t>Guamo</a:t>
                      </a:r>
                      <a:r>
                        <a:rPr lang="en-US" sz="1100" b="0" i="0" u="none" strike="noStrike" dirty="0" smtClean="0">
                          <a:solidFill>
                            <a:schemeClr val="tx1"/>
                          </a:solidFill>
                          <a:effectLst/>
                          <a:latin typeface="Arial Narrow" panose="020B0606020202030204" pitchFamily="34" charset="0"/>
                        </a:rPr>
                        <a:t> (46,4)</a:t>
                      </a:r>
                      <a:endParaRPr lang="en-US" sz="1100" b="0" i="0" u="none" strike="noStrike" dirty="0">
                        <a:solidFill>
                          <a:schemeClr val="tx1"/>
                        </a:solidFill>
                        <a:effectLst/>
                        <a:latin typeface="Arial Narrow" panose="020B0606020202030204" pitchFamily="34" charset="0"/>
                      </a:endParaRPr>
                    </a:p>
                  </a:txBody>
                  <a:tcPr marL="72000" marR="72000" marT="0" marB="0" anchor="ctr"/>
                </a:tc>
                <a:extLst>
                  <a:ext uri="{0D108BD9-81ED-4DB2-BD59-A6C34878D82A}">
                    <a16:rowId xmlns:a16="http://schemas.microsoft.com/office/drawing/2014/main" xmlns="" val="10001"/>
                  </a:ext>
                </a:extLst>
              </a:tr>
              <a:tr h="83820">
                <a:tc>
                  <a:txBody>
                    <a:bodyPr/>
                    <a:lstStyle/>
                    <a:p>
                      <a:pPr algn="ctr" fontAlgn="ctr"/>
                      <a:r>
                        <a:rPr lang="en-US" sz="1000" b="1" i="0" u="none" strike="noStrike" dirty="0" smtClean="0">
                          <a:solidFill>
                            <a:schemeClr val="tx1"/>
                          </a:solidFill>
                          <a:effectLst/>
                          <a:latin typeface="Arial Narrow" panose="020B0606020202030204" pitchFamily="34" charset="0"/>
                        </a:rPr>
                        <a:t>VALLEDUPAR</a:t>
                      </a:r>
                      <a:endParaRPr lang="en-US" sz="1000" b="1" i="0" u="none" strike="noStrike" dirty="0">
                        <a:solidFill>
                          <a:schemeClr val="tx1"/>
                        </a:solidFill>
                        <a:effectLst/>
                        <a:latin typeface="Arial Narrow" panose="020B0606020202030204" pitchFamily="34" charset="0"/>
                      </a:endParaRPr>
                    </a:p>
                  </a:txBody>
                  <a:tcPr marL="0" marR="0" marT="0" marB="0" anchor="ctr"/>
                </a:tc>
                <a:tc>
                  <a:txBody>
                    <a:bodyPr/>
                    <a:lstStyle/>
                    <a:p>
                      <a:pPr algn="just" fontAlgn="ctr"/>
                      <a:r>
                        <a:rPr lang="en-US" sz="1100" b="0" i="0" u="none" strike="noStrike" dirty="0" smtClean="0">
                          <a:solidFill>
                            <a:schemeClr val="tx1"/>
                          </a:solidFill>
                          <a:effectLst/>
                          <a:latin typeface="Arial Narrow" panose="020B0606020202030204" pitchFamily="34" charset="0"/>
                        </a:rPr>
                        <a:t>Villa</a:t>
                      </a:r>
                      <a:r>
                        <a:rPr lang="en-US" sz="1100" b="0" i="0" u="none" strike="noStrike" baseline="0" dirty="0" smtClean="0">
                          <a:solidFill>
                            <a:schemeClr val="tx1"/>
                          </a:solidFill>
                          <a:effectLst/>
                          <a:latin typeface="Arial Narrow" panose="020B0606020202030204" pitchFamily="34" charset="0"/>
                        </a:rPr>
                        <a:t> Rosa</a:t>
                      </a:r>
                      <a:r>
                        <a:rPr lang="en-US" sz="1100" b="0" i="0" u="none" strike="noStrike" dirty="0" smtClean="0">
                          <a:solidFill>
                            <a:schemeClr val="tx1"/>
                          </a:solidFill>
                          <a:effectLst/>
                          <a:latin typeface="Arial Narrow" panose="020B0606020202030204" pitchFamily="34" charset="0"/>
                        </a:rPr>
                        <a:t> (39,8)</a:t>
                      </a:r>
                      <a:endParaRPr lang="en-US" sz="1100" b="0" i="0" u="none" strike="noStrike" dirty="0">
                        <a:solidFill>
                          <a:schemeClr val="tx1"/>
                        </a:solidFill>
                        <a:effectLst/>
                        <a:latin typeface="Arial Narrow" panose="020B0606020202030204" pitchFamily="34" charset="0"/>
                      </a:endParaRPr>
                    </a:p>
                  </a:txBody>
                  <a:tcPr marL="72000" marR="72000" marT="0" marB="0" anchor="ctr"/>
                </a:tc>
                <a:extLst>
                  <a:ext uri="{0D108BD9-81ED-4DB2-BD59-A6C34878D82A}">
                    <a16:rowId xmlns:a16="http://schemas.microsoft.com/office/drawing/2014/main" xmlns="" val="10004"/>
                  </a:ext>
                </a:extLst>
              </a:tr>
              <a:tr h="83820">
                <a:tc>
                  <a:txBody>
                    <a:bodyPr/>
                    <a:lstStyle/>
                    <a:p>
                      <a:pPr algn="ctr" fontAlgn="ctr"/>
                      <a:r>
                        <a:rPr lang="en-US" sz="1000" b="1" i="0" u="none" strike="noStrike" dirty="0">
                          <a:solidFill>
                            <a:schemeClr val="tx1"/>
                          </a:solidFill>
                          <a:effectLst/>
                          <a:latin typeface="Arial Narrow" panose="020B0606020202030204" pitchFamily="34" charset="0"/>
                        </a:rPr>
                        <a:t>CUNDINAMARCA</a:t>
                      </a:r>
                    </a:p>
                  </a:txBody>
                  <a:tcPr marL="0" marR="0" marT="0" marB="0" anchor="ctr"/>
                </a:tc>
                <a:tc>
                  <a:txBody>
                    <a:bodyPr/>
                    <a:lstStyle/>
                    <a:p>
                      <a:pPr algn="just" fontAlgn="ctr"/>
                      <a:r>
                        <a:rPr lang="en-US" sz="1100" b="0" i="0" u="none" strike="noStrike" dirty="0" err="1" smtClean="0">
                          <a:solidFill>
                            <a:schemeClr val="tx1"/>
                          </a:solidFill>
                          <a:effectLst/>
                          <a:latin typeface="Arial Narrow" panose="020B0606020202030204" pitchFamily="34" charset="0"/>
                        </a:rPr>
                        <a:t>Jerusalén</a:t>
                      </a:r>
                      <a:r>
                        <a:rPr lang="en-US" sz="1100" b="0" i="0" u="none" strike="noStrike" dirty="0" smtClean="0">
                          <a:solidFill>
                            <a:schemeClr val="tx1"/>
                          </a:solidFill>
                          <a:effectLst/>
                          <a:latin typeface="Arial Narrow" panose="020B0606020202030204" pitchFamily="34" charset="0"/>
                        </a:rPr>
                        <a:t> (40) </a:t>
                      </a:r>
                      <a:endParaRPr lang="en-US" sz="1100" b="0" i="0" u="none" strike="noStrike" dirty="0">
                        <a:solidFill>
                          <a:schemeClr val="tx1"/>
                        </a:solidFill>
                        <a:effectLst/>
                        <a:latin typeface="Arial Narrow" panose="020B0606020202030204" pitchFamily="34" charset="0"/>
                      </a:endParaRPr>
                    </a:p>
                  </a:txBody>
                  <a:tcPr marL="72000" marR="72000" marT="0" marB="0" anchor="ctr"/>
                </a:tc>
                <a:extLst>
                  <a:ext uri="{0D108BD9-81ED-4DB2-BD59-A6C34878D82A}">
                    <a16:rowId xmlns:a16="http://schemas.microsoft.com/office/drawing/2014/main" xmlns="" val="1416657356"/>
                  </a:ext>
                </a:extLst>
              </a:tr>
            </a:tbl>
          </a:graphicData>
        </a:graphic>
      </p:graphicFrame>
      <p:sp>
        <p:nvSpPr>
          <p:cNvPr id="16" name="CuadroTexto 15">
            <a:extLst>
              <a:ext uri="{FF2B5EF4-FFF2-40B4-BE49-F238E27FC236}">
                <a16:creationId xmlns:a16="http://schemas.microsoft.com/office/drawing/2014/main" xmlns="" id="{4DB2F74B-2C09-4625-9F6E-8D4DD6518397}"/>
              </a:ext>
            </a:extLst>
          </p:cNvPr>
          <p:cNvSpPr txBox="1"/>
          <p:nvPr/>
        </p:nvSpPr>
        <p:spPr>
          <a:xfrm>
            <a:off x="5754591" y="3027674"/>
            <a:ext cx="5521699" cy="25391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CO" sz="1050" b="1" dirty="0" smtClean="0">
                <a:latin typeface="Arial Narrow" panose="020B0606020202030204" pitchFamily="34" charset="0"/>
              </a:rPr>
              <a:t>VALORES SUPERIORES </a:t>
            </a:r>
            <a:r>
              <a:rPr lang="es-CO" sz="1050" b="1" dirty="0">
                <a:latin typeface="Arial Narrow" panose="020B0606020202030204" pitchFamily="34" charset="0"/>
              </a:rPr>
              <a:t>A LOS HISTÓRICOS DE TEMPERATURA </a:t>
            </a:r>
            <a:r>
              <a:rPr lang="es-CO" sz="1050" b="1" dirty="0" smtClean="0">
                <a:latin typeface="Arial Narrow" panose="020B0606020202030204" pitchFamily="34" charset="0"/>
              </a:rPr>
              <a:t>MÁXIMA</a:t>
            </a:r>
            <a:r>
              <a:rPr lang="es-CO" sz="1050" b="1" dirty="0">
                <a:latin typeface="Arial Narrow" panose="020B0606020202030204" pitchFamily="34" charset="0"/>
              </a:rPr>
              <a:t>. </a:t>
            </a:r>
          </a:p>
        </p:txBody>
      </p:sp>
    </p:spTree>
    <p:extLst>
      <p:ext uri="{BB962C8B-B14F-4D97-AF65-F5344CB8AC3E}">
        <p14:creationId xmlns:p14="http://schemas.microsoft.com/office/powerpoint/2010/main" val="2557356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srcRect/>
          <a:stretch>
            <a:fillRect/>
          </a:stretch>
        </p:blipFill>
        <p:spPr bwMode="auto">
          <a:xfrm>
            <a:off x="4548188" y="2805113"/>
            <a:ext cx="3228975" cy="3248025"/>
          </a:xfrm>
          <a:prstGeom prst="rect">
            <a:avLst/>
          </a:prstGeom>
          <a:noFill/>
          <a:ln w="9525">
            <a:noFill/>
            <a:miter lim="800000"/>
            <a:headEnd/>
            <a:tailEnd/>
          </a:ln>
          <a:effectLst/>
        </p:spPr>
      </p:pic>
      <p:sp>
        <p:nvSpPr>
          <p:cNvPr id="11" name="Rectángulo 10"/>
          <p:cNvSpPr/>
          <p:nvPr/>
        </p:nvSpPr>
        <p:spPr>
          <a:xfrm>
            <a:off x="3167921" y="-1267997"/>
            <a:ext cx="5684810" cy="818622"/>
          </a:xfrm>
          <a:prstGeom prst="rect">
            <a:avLst/>
          </a:prstGeom>
        </p:spPr>
        <p:txBody>
          <a:bodyPr wrap="square">
            <a:spAutoFit/>
          </a:bodyPr>
          <a:lstStyle/>
          <a:p>
            <a:pPr algn="ctr">
              <a:lnSpc>
                <a:spcPct val="114000"/>
              </a:lnSpc>
              <a:defRPr/>
            </a:pPr>
            <a:r>
              <a:rPr lang="es-CO" sz="4140" b="1" dirty="0">
                <a:solidFill>
                  <a:prstClr val="white"/>
                </a:solidFill>
                <a:cs typeface="Calibri"/>
              </a:rPr>
              <a:t>Resumen de Alertas </a:t>
            </a:r>
          </a:p>
        </p:txBody>
      </p:sp>
      <p:pic>
        <p:nvPicPr>
          <p:cNvPr id="16" name="Picture 2"/>
          <p:cNvPicPr>
            <a:picLocks noChangeAspect="1" noChangeArrowheads="1"/>
          </p:cNvPicPr>
          <p:nvPr/>
        </p:nvPicPr>
        <p:blipFill>
          <a:blip r:embed="rId4" cstate="print"/>
          <a:stretch>
            <a:fillRect/>
          </a:stretch>
        </p:blipFill>
        <p:spPr bwMode="auto">
          <a:xfrm>
            <a:off x="755671" y="979096"/>
            <a:ext cx="3740749" cy="5285267"/>
          </a:xfrm>
          <a:prstGeom prst="rect">
            <a:avLst/>
          </a:prstGeom>
          <a:noFill/>
          <a:ln w="9525">
            <a:noFill/>
            <a:miter lim="800000"/>
            <a:headEnd/>
            <a:tailEnd/>
          </a:ln>
          <a:effectLst/>
        </p:spPr>
      </p:pic>
      <p:sp>
        <p:nvSpPr>
          <p:cNvPr id="18" name="CuadroTexto 7"/>
          <p:cNvSpPr txBox="1"/>
          <p:nvPr/>
        </p:nvSpPr>
        <p:spPr>
          <a:xfrm>
            <a:off x="6823289" y="6399343"/>
            <a:ext cx="5149167" cy="338554"/>
          </a:xfrm>
          <a:prstGeom prst="rect">
            <a:avLst/>
          </a:prstGeom>
          <a:noFill/>
        </p:spPr>
        <p:txBody>
          <a:bodyPr wrap="none" rtlCol="0">
            <a:spAutoFit/>
          </a:bodyPr>
          <a:lstStyle/>
          <a:p>
            <a:r>
              <a:rPr lang="es-ES" sz="1600" b="1" dirty="0" smtClean="0">
                <a:solidFill>
                  <a:prstClr val="white"/>
                </a:solidFill>
                <a:latin typeface="Arial" pitchFamily="34" charset="0"/>
                <a:cs typeface="Arial" pitchFamily="34" charset="0"/>
              </a:rPr>
              <a:t>Actualización | 16 de Octubre de 2020  | 12:00 HLC </a:t>
            </a:r>
            <a:endParaRPr lang="es-ES" sz="1600" b="1" dirty="0">
              <a:solidFill>
                <a:prstClr val="white"/>
              </a:solidFill>
              <a:latin typeface="Arial" pitchFamily="34" charset="0"/>
              <a:cs typeface="Arial" pitchFamily="34" charset="0"/>
            </a:endParaRPr>
          </a:p>
        </p:txBody>
      </p:sp>
      <p:sp>
        <p:nvSpPr>
          <p:cNvPr id="14" name="CuadroTexto 7"/>
          <p:cNvSpPr txBox="1"/>
          <p:nvPr/>
        </p:nvSpPr>
        <p:spPr>
          <a:xfrm>
            <a:off x="4908089" y="2199200"/>
            <a:ext cx="2390113" cy="276999"/>
          </a:xfrm>
          <a:prstGeom prst="rect">
            <a:avLst/>
          </a:prstGeom>
          <a:noFill/>
        </p:spPr>
        <p:txBody>
          <a:bodyPr wrap="square" rtlCol="0">
            <a:spAutoFit/>
          </a:bodyPr>
          <a:lstStyle/>
          <a:p>
            <a:pPr algn="ctr"/>
            <a:r>
              <a:rPr lang="es-ES" sz="1200" b="1" dirty="0" smtClean="0">
                <a:solidFill>
                  <a:prstClr val="black"/>
                </a:solidFill>
                <a:latin typeface="Arial" pitchFamily="34" charset="0"/>
                <a:cs typeface="Arial" pitchFamily="34" charset="0"/>
              </a:rPr>
              <a:t>TOTAL MUNICIPIOS:  205</a:t>
            </a:r>
          </a:p>
        </p:txBody>
      </p:sp>
      <p:pic>
        <p:nvPicPr>
          <p:cNvPr id="1027" name="Picture 3" descr="D:\INCENDIOS\POST_MODELO\export(29).png"/>
          <p:cNvPicPr>
            <a:picLocks noChangeAspect="1" noChangeArrowheads="1"/>
          </p:cNvPicPr>
          <p:nvPr/>
        </p:nvPicPr>
        <p:blipFill>
          <a:blip r:embed="rId5"/>
          <a:srcRect/>
          <a:stretch>
            <a:fillRect/>
          </a:stretch>
        </p:blipFill>
        <p:spPr bwMode="auto">
          <a:xfrm>
            <a:off x="8053388" y="3257551"/>
            <a:ext cx="1789271" cy="3125153"/>
          </a:xfrm>
          <a:prstGeom prst="rect">
            <a:avLst/>
          </a:prstGeom>
          <a:noFill/>
        </p:spPr>
      </p:pic>
      <p:pic>
        <p:nvPicPr>
          <p:cNvPr id="5" name="Picture 4" descr="D:\INCENDIOS\POST_MODELO\export(30).png"/>
          <p:cNvPicPr>
            <a:picLocks noChangeAspect="1" noChangeArrowheads="1"/>
          </p:cNvPicPr>
          <p:nvPr/>
        </p:nvPicPr>
        <p:blipFill>
          <a:blip r:embed="rId6"/>
          <a:srcRect/>
          <a:stretch>
            <a:fillRect/>
          </a:stretch>
        </p:blipFill>
        <p:spPr bwMode="auto">
          <a:xfrm>
            <a:off x="8229600" y="919163"/>
            <a:ext cx="1424940" cy="2275046"/>
          </a:xfrm>
          <a:prstGeom prst="rect">
            <a:avLst/>
          </a:prstGeom>
          <a:noFill/>
        </p:spPr>
      </p:pic>
      <p:pic>
        <p:nvPicPr>
          <p:cNvPr id="1030" name="Picture 6" descr="D:\INCENDIOS\POST_MODELO\export(28).png"/>
          <p:cNvPicPr>
            <a:picLocks noChangeAspect="1" noChangeArrowheads="1"/>
          </p:cNvPicPr>
          <p:nvPr/>
        </p:nvPicPr>
        <p:blipFill>
          <a:blip r:embed="rId7"/>
          <a:srcRect/>
          <a:stretch>
            <a:fillRect/>
          </a:stretch>
        </p:blipFill>
        <p:spPr bwMode="auto">
          <a:xfrm>
            <a:off x="9982200" y="1662113"/>
            <a:ext cx="1473518" cy="3975259"/>
          </a:xfrm>
          <a:prstGeom prst="rect">
            <a:avLst/>
          </a:prstGeom>
          <a:noFill/>
        </p:spPr>
      </p:pic>
    </p:spTree>
    <p:extLst>
      <p:ext uri="{BB962C8B-B14F-4D97-AF65-F5344CB8AC3E}">
        <p14:creationId xmlns:p14="http://schemas.microsoft.com/office/powerpoint/2010/main" val="41223505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4"/>
          <p:cNvGraphicFramePr>
            <a:graphicFrameLocks noGrp="1"/>
          </p:cNvGraphicFramePr>
          <p:nvPr>
            <p:extLst/>
          </p:nvPr>
        </p:nvGraphicFramePr>
        <p:xfrm>
          <a:off x="4788735" y="1447357"/>
          <a:ext cx="6280857" cy="1115777"/>
        </p:xfrm>
        <a:graphic>
          <a:graphicData uri="http://schemas.openxmlformats.org/drawingml/2006/table">
            <a:tbl>
              <a:tblPr firstRow="1" bandRow="1">
                <a:tableStyleId>{17292A2E-F333-43FB-9621-5CBBE7FDCDCB}</a:tableStyleId>
              </a:tblPr>
              <a:tblGrid>
                <a:gridCol w="788122">
                  <a:extLst>
                    <a:ext uri="{9D8B030D-6E8A-4147-A177-3AD203B41FA5}">
                      <a16:colId xmlns:a16="http://schemas.microsoft.com/office/drawing/2014/main" xmlns="" val="2468665509"/>
                    </a:ext>
                  </a:extLst>
                </a:gridCol>
                <a:gridCol w="5492735">
                  <a:extLst>
                    <a:ext uri="{9D8B030D-6E8A-4147-A177-3AD203B41FA5}">
                      <a16:colId xmlns:a16="http://schemas.microsoft.com/office/drawing/2014/main" xmlns="" val="20003"/>
                    </a:ext>
                  </a:extLst>
                </a:gridCol>
              </a:tblGrid>
              <a:tr h="33674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smtClean="0">
                          <a:latin typeface="Arial Narrow" panose="020B0606020202030204" pitchFamily="34" charset="0"/>
                        </a:rPr>
                        <a:t>SITIOS PARA LOS CUALES SE GENERA LA ALERTA</a:t>
                      </a:r>
                      <a:endParaRPr lang="es-MX" sz="900" kern="1200" dirty="0" smtClean="0">
                        <a:latin typeface="Arial Narrow" panose="020B0606020202030204" pitchFamily="34" charset="0"/>
                      </a:endParaRPr>
                    </a:p>
                  </a:txBody>
                  <a:tcPr anchor="ctr">
                    <a:solidFill>
                      <a:schemeClr val="accent2">
                        <a:lumMod val="60000"/>
                        <a:lumOff val="40000"/>
                      </a:schemeClr>
                    </a:solidFill>
                  </a:tcPr>
                </a:tc>
                <a:extLst>
                  <a:ext uri="{0D108BD9-81ED-4DB2-BD59-A6C34878D82A}">
                    <a16:rowId xmlns:a16="http://schemas.microsoft.com/office/drawing/2014/main" xmlns="" val="3937501719"/>
                  </a:ext>
                </a:extLst>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BOLÍVAR: </a:t>
                      </a:r>
                      <a:r>
                        <a:rPr lang="es-CO" sz="1050" b="0" kern="1200" dirty="0" smtClean="0">
                          <a:solidFill>
                            <a:schemeClr val="tx1"/>
                          </a:solidFill>
                          <a:latin typeface="Arial Narrow" pitchFamily="34" charset="0"/>
                          <a:ea typeface="+mn-ea"/>
                          <a:cs typeface="+mn-cs"/>
                        </a:rPr>
                        <a:t>El Carmen De Bolívar, San Pablo, Zambrano.</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LA GUAJIRA: </a:t>
                      </a:r>
                      <a:r>
                        <a:rPr lang="es-CO" sz="1050" b="0" kern="1200" dirty="0" smtClean="0">
                          <a:solidFill>
                            <a:schemeClr val="tx1"/>
                          </a:solidFill>
                          <a:latin typeface="Arial Narrow" pitchFamily="34" charset="0"/>
                          <a:ea typeface="+mn-ea"/>
                          <a:cs typeface="+mn-cs"/>
                        </a:rPr>
                        <a:t>Maicao, Manaure.</a:t>
                      </a:r>
                    </a:p>
                  </a:txBody>
                  <a:tcPr anchor="ctr"/>
                </a:tc>
              </a:tr>
            </a:tbl>
          </a:graphicData>
        </a:graphic>
      </p:graphicFrame>
      <p:sp>
        <p:nvSpPr>
          <p:cNvPr id="12" name="Rectángulo 11"/>
          <p:cNvSpPr/>
          <p:nvPr/>
        </p:nvSpPr>
        <p:spPr>
          <a:xfrm>
            <a:off x="3188079" y="784813"/>
            <a:ext cx="5815843" cy="423065"/>
          </a:xfrm>
          <a:prstGeom prst="rect">
            <a:avLst/>
          </a:prstGeom>
        </p:spPr>
        <p:txBody>
          <a:bodyPr wrap="square">
            <a:spAutoFit/>
          </a:bodyPr>
          <a:lstStyle/>
          <a:p>
            <a:pPr algn="ctr">
              <a:lnSpc>
                <a:spcPct val="114000"/>
              </a:lnSpc>
              <a:defRPr/>
            </a:pPr>
            <a:r>
              <a:rPr lang="es-CO" sz="2000" b="1" dirty="0">
                <a:solidFill>
                  <a:srgbClr val="E7E6E6">
                    <a:lumMod val="25000"/>
                  </a:srgbClr>
                </a:solidFill>
                <a:latin typeface="Arial Black" panose="020B0A04020102020204" pitchFamily="34" charset="0"/>
                <a:cs typeface="Calibri"/>
              </a:rPr>
              <a:t>REGIÓN </a:t>
            </a:r>
            <a:r>
              <a:rPr lang="es-CO" sz="2000" b="1" dirty="0" smtClean="0">
                <a:solidFill>
                  <a:srgbClr val="E7E6E6">
                    <a:lumMod val="25000"/>
                  </a:srgbClr>
                </a:solidFill>
                <a:latin typeface="Arial Black" panose="020B0A04020102020204" pitchFamily="34" charset="0"/>
                <a:cs typeface="Calibri"/>
              </a:rPr>
              <a:t>CARIBE</a:t>
            </a:r>
            <a:endParaRPr lang="es-CO" sz="2000" b="1" dirty="0">
              <a:solidFill>
                <a:srgbClr val="E7E6E6">
                  <a:lumMod val="25000"/>
                </a:srgbClr>
              </a:solidFill>
              <a:latin typeface="Arial Black" panose="020B0A04020102020204" pitchFamily="34" charset="0"/>
              <a:cs typeface="Calibri"/>
            </a:endParaRPr>
          </a:p>
        </p:txBody>
      </p:sp>
      <p:sp>
        <p:nvSpPr>
          <p:cNvPr id="9" name="Rectángulo 8"/>
          <p:cNvSpPr/>
          <p:nvPr/>
        </p:nvSpPr>
        <p:spPr>
          <a:xfrm>
            <a:off x="2230532" y="7660399"/>
            <a:ext cx="7720858" cy="333817"/>
          </a:xfrm>
          <a:prstGeom prst="rect">
            <a:avLst/>
          </a:prstGeom>
          <a:solidFill>
            <a:srgbClr val="8B4C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MX" sz="1811" dirty="0">
                <a:solidFill>
                  <a:prstClr val="white"/>
                </a:solidFill>
                <a:cs typeface="Calibri"/>
              </a:rPr>
              <a:t>MAPA 2. Alerta Deslizamientos – Región Andina</a:t>
            </a:r>
            <a:endParaRPr lang="es-CO" sz="1811" dirty="0">
              <a:solidFill>
                <a:prstClr val="white"/>
              </a:solidFill>
              <a:cs typeface="Calibri"/>
            </a:endParaRPr>
          </a:p>
        </p:txBody>
      </p:sp>
      <p:pic>
        <p:nvPicPr>
          <p:cNvPr id="14" name="Picture 3" descr="Recurso 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593" y="7710511"/>
            <a:ext cx="3694901" cy="1037256"/>
          </a:xfrm>
          <a:prstGeom prst="rect">
            <a:avLst/>
          </a:prstGeom>
        </p:spPr>
      </p:pic>
      <p:pic>
        <p:nvPicPr>
          <p:cNvPr id="17"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2779" y="6968476"/>
            <a:ext cx="491742" cy="480394"/>
          </a:xfrm>
          <a:prstGeom prst="rect">
            <a:avLst/>
          </a:prstGeom>
        </p:spPr>
      </p:pic>
      <p:pic>
        <p:nvPicPr>
          <p:cNvPr id="19" name="Picture 8" descr="Recurso 25.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7978" y="6988328"/>
            <a:ext cx="472179" cy="475926"/>
          </a:xfrm>
          <a:prstGeom prst="rect">
            <a:avLst/>
          </a:prstGeom>
        </p:spPr>
      </p:pic>
      <p:pic>
        <p:nvPicPr>
          <p:cNvPr id="16"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573025" y="5367708"/>
            <a:ext cx="497651" cy="478800"/>
          </a:xfrm>
          <a:prstGeom prst="rect">
            <a:avLst/>
          </a:prstGeom>
        </p:spPr>
      </p:pic>
      <p:pic>
        <p:nvPicPr>
          <p:cNvPr id="15"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46454" y="1917899"/>
            <a:ext cx="491742" cy="480394"/>
          </a:xfrm>
          <a:prstGeom prst="rect">
            <a:avLst/>
          </a:prstGeom>
        </p:spPr>
      </p:pic>
      <p:pic>
        <p:nvPicPr>
          <p:cNvPr id="11" name="Picture 2"/>
          <p:cNvPicPr>
            <a:picLocks noChangeAspect="1" noChangeArrowheads="1"/>
          </p:cNvPicPr>
          <p:nvPr/>
        </p:nvPicPr>
        <p:blipFill>
          <a:blip r:embed="rId7" cstate="print"/>
          <a:stretch>
            <a:fillRect/>
          </a:stretch>
        </p:blipFill>
        <p:spPr bwMode="auto">
          <a:xfrm>
            <a:off x="761831" y="1365018"/>
            <a:ext cx="3943922" cy="4508476"/>
          </a:xfrm>
          <a:prstGeom prst="rect">
            <a:avLst/>
          </a:prstGeom>
          <a:noFill/>
          <a:ln w="9525">
            <a:noFill/>
            <a:miter lim="800000"/>
            <a:headEnd/>
            <a:tailEnd/>
          </a:ln>
          <a:effectLst/>
        </p:spPr>
      </p:pic>
    </p:spTree>
    <p:extLst>
      <p:ext uri="{BB962C8B-B14F-4D97-AF65-F5344CB8AC3E}">
        <p14:creationId xmlns:p14="http://schemas.microsoft.com/office/powerpoint/2010/main" val="98242607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4"/>
          <p:cNvGraphicFramePr>
            <a:graphicFrameLocks noGrp="1"/>
          </p:cNvGraphicFramePr>
          <p:nvPr>
            <p:extLst/>
          </p:nvPr>
        </p:nvGraphicFramePr>
        <p:xfrm>
          <a:off x="4826797" y="1351339"/>
          <a:ext cx="6280857" cy="4052941"/>
        </p:xfrm>
        <a:graphic>
          <a:graphicData uri="http://schemas.openxmlformats.org/drawingml/2006/table">
            <a:tbl>
              <a:tblPr firstRow="1" bandRow="1">
                <a:tableStyleId>{17292A2E-F333-43FB-9621-5CBBE7FDCDCB}</a:tableStyleId>
              </a:tblPr>
              <a:tblGrid>
                <a:gridCol w="788122">
                  <a:extLst>
                    <a:ext uri="{9D8B030D-6E8A-4147-A177-3AD203B41FA5}">
                      <a16:colId xmlns:a16="http://schemas.microsoft.com/office/drawing/2014/main" xmlns="" val="2468665509"/>
                    </a:ext>
                  </a:extLst>
                </a:gridCol>
                <a:gridCol w="5492735">
                  <a:extLst>
                    <a:ext uri="{9D8B030D-6E8A-4147-A177-3AD203B41FA5}">
                      <a16:colId xmlns:a16="http://schemas.microsoft.com/office/drawing/2014/main" xmlns="" val="20003"/>
                    </a:ext>
                  </a:extLst>
                </a:gridCol>
              </a:tblGrid>
              <a:tr h="41820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anchor="ctr">
                    <a:solidFill>
                      <a:schemeClr val="accent2">
                        <a:lumMod val="60000"/>
                        <a:lumOff val="40000"/>
                      </a:schemeClr>
                    </a:solidFill>
                  </a:tcPr>
                </a:tc>
                <a:extLst>
                  <a:ext uri="{0D108BD9-81ED-4DB2-BD59-A6C34878D82A}">
                    <a16:rowId xmlns:a16="http://schemas.microsoft.com/office/drawing/2014/main" xmlns="" val="3937501719"/>
                  </a:ext>
                </a:extLst>
              </a:tr>
              <a:tr h="814172">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BOYACÁ: </a:t>
                      </a:r>
                      <a:r>
                        <a:rPr lang="pt-BR" sz="1050" b="0" kern="1200" dirty="0" smtClean="0">
                          <a:solidFill>
                            <a:schemeClr val="tx1"/>
                          </a:solidFill>
                          <a:latin typeface="Arial Narrow" pitchFamily="34" charset="0"/>
                          <a:ea typeface="+mn-ea"/>
                          <a:cs typeface="+mn-cs"/>
                        </a:rPr>
                        <a:t>Chíquiza, Chivatá, Cómbita, Cucaita, Motavita, Oicatá, Ráquira, Sáchica, Samacá, </a:t>
                      </a:r>
                      <a:r>
                        <a:rPr lang="pt-BR" sz="1050" b="0" kern="1200" dirty="0" err="1" smtClean="0">
                          <a:solidFill>
                            <a:schemeClr val="tx1"/>
                          </a:solidFill>
                          <a:latin typeface="Arial Narrow" pitchFamily="34" charset="0"/>
                          <a:ea typeface="+mn-ea"/>
                          <a:cs typeface="+mn-cs"/>
                        </a:rPr>
                        <a:t>Sora</a:t>
                      </a:r>
                      <a:r>
                        <a:rPr lang="pt-BR" sz="1050" b="0" kern="1200" dirty="0" smtClean="0">
                          <a:solidFill>
                            <a:schemeClr val="tx1"/>
                          </a:solidFill>
                          <a:latin typeface="Arial Narrow" pitchFamily="34" charset="0"/>
                          <a:ea typeface="+mn-ea"/>
                          <a:cs typeface="+mn-cs"/>
                        </a:rPr>
                        <a:t>, Soracá, </a:t>
                      </a:r>
                      <a:r>
                        <a:rPr lang="pt-BR" sz="1050" b="0" kern="1200" dirty="0" err="1" smtClean="0">
                          <a:solidFill>
                            <a:schemeClr val="tx1"/>
                          </a:solidFill>
                          <a:latin typeface="Arial Narrow" pitchFamily="34" charset="0"/>
                          <a:ea typeface="+mn-ea"/>
                          <a:cs typeface="+mn-cs"/>
                        </a:rPr>
                        <a:t>Tunja</a:t>
                      </a:r>
                      <a:r>
                        <a:rPr lang="pt-BR" sz="1050" b="0" kern="1200" dirty="0" smtClean="0">
                          <a:solidFill>
                            <a:schemeClr val="tx1"/>
                          </a:solidFill>
                          <a:latin typeface="Arial Narrow" pitchFamily="34" charset="0"/>
                          <a:ea typeface="+mn-ea"/>
                          <a:cs typeface="+mn-cs"/>
                        </a:rPr>
                        <a:t>, Ventaquemada.</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CUNDINAMARCA: </a:t>
                      </a:r>
                      <a:r>
                        <a:rPr lang="pt-BR" sz="1050" b="0" kern="1200" dirty="0" smtClean="0">
                          <a:solidFill>
                            <a:schemeClr val="tx1"/>
                          </a:solidFill>
                          <a:latin typeface="Arial Narrow" pitchFamily="34" charset="0"/>
                          <a:ea typeface="+mn-ea"/>
                          <a:cs typeface="+mn-cs"/>
                        </a:rPr>
                        <a:t>Cucunubá, </a:t>
                      </a:r>
                      <a:r>
                        <a:rPr lang="pt-BR" sz="1050" b="0" kern="1200" dirty="0" err="1" smtClean="0">
                          <a:solidFill>
                            <a:schemeClr val="tx1"/>
                          </a:solidFill>
                          <a:latin typeface="Arial Narrow" pitchFamily="34" charset="0"/>
                          <a:ea typeface="+mn-ea"/>
                          <a:cs typeface="+mn-cs"/>
                        </a:rPr>
                        <a:t>Gachetá</a:t>
                      </a:r>
                      <a:r>
                        <a:rPr lang="pt-BR" sz="1050" b="0" kern="1200" dirty="0" smtClean="0">
                          <a:solidFill>
                            <a:schemeClr val="tx1"/>
                          </a:solidFill>
                          <a:latin typeface="Arial Narrow" pitchFamily="34" charset="0"/>
                          <a:ea typeface="+mn-ea"/>
                          <a:cs typeface="+mn-cs"/>
                        </a:rPr>
                        <a:t>, Guachetá, Gutiérrez, Lenguazaque, Villapinzón.</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HUILA: </a:t>
                      </a:r>
                      <a:r>
                        <a:rPr lang="pt-BR" sz="1050" b="0" kern="1200" dirty="0" smtClean="0">
                          <a:solidFill>
                            <a:schemeClr val="tx1"/>
                          </a:solidFill>
                          <a:latin typeface="Arial Narrow" pitchFamily="34" charset="0"/>
                          <a:ea typeface="+mn-ea"/>
                          <a:cs typeface="+mn-cs"/>
                        </a:rPr>
                        <a:t>Agrado, Aipe, Campoalegre, Gigante, </a:t>
                      </a:r>
                      <a:r>
                        <a:rPr lang="pt-BR" sz="1050" b="0" kern="1200" dirty="0" err="1" smtClean="0">
                          <a:solidFill>
                            <a:schemeClr val="tx1"/>
                          </a:solidFill>
                          <a:latin typeface="Arial Narrow" pitchFamily="34" charset="0"/>
                          <a:ea typeface="+mn-ea"/>
                          <a:cs typeface="+mn-cs"/>
                        </a:rPr>
                        <a:t>Hobo</a:t>
                      </a:r>
                      <a:r>
                        <a:rPr lang="pt-BR" sz="1050" b="0" kern="1200" dirty="0" smtClean="0">
                          <a:solidFill>
                            <a:schemeClr val="tx1"/>
                          </a:solidFill>
                          <a:latin typeface="Arial Narrow" pitchFamily="34" charset="0"/>
                          <a:ea typeface="+mn-ea"/>
                          <a:cs typeface="+mn-cs"/>
                        </a:rPr>
                        <a:t>, Íquira, La </a:t>
                      </a:r>
                      <a:r>
                        <a:rPr lang="pt-BR" sz="1050" b="0" kern="1200" dirty="0" err="1" smtClean="0">
                          <a:solidFill>
                            <a:schemeClr val="tx1"/>
                          </a:solidFill>
                          <a:latin typeface="Arial Narrow" pitchFamily="34" charset="0"/>
                          <a:ea typeface="+mn-ea"/>
                          <a:cs typeface="+mn-cs"/>
                        </a:rPr>
                        <a:t>Plata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Nátaga</a:t>
                      </a:r>
                      <a:r>
                        <a:rPr lang="pt-BR" sz="1050" b="0" kern="1200" dirty="0" smtClean="0">
                          <a:solidFill>
                            <a:schemeClr val="tx1"/>
                          </a:solidFill>
                          <a:latin typeface="Arial Narrow" pitchFamily="34" charset="0"/>
                          <a:ea typeface="+mn-ea"/>
                          <a:cs typeface="+mn-cs"/>
                        </a:rPr>
                        <a:t>, Neiva, Paicol, Palermo, </a:t>
                      </a:r>
                      <a:r>
                        <a:rPr lang="pt-BR" sz="1050" b="0" kern="1200" dirty="0" err="1" smtClean="0">
                          <a:solidFill>
                            <a:schemeClr val="tx1"/>
                          </a:solidFill>
                          <a:latin typeface="Arial Narrow" pitchFamily="34" charset="0"/>
                          <a:ea typeface="+mn-ea"/>
                          <a:cs typeface="+mn-cs"/>
                        </a:rPr>
                        <a:t>Pital</a:t>
                      </a:r>
                      <a:r>
                        <a:rPr lang="pt-BR" sz="1050" b="0" kern="1200" dirty="0" smtClean="0">
                          <a:solidFill>
                            <a:schemeClr val="tx1"/>
                          </a:solidFill>
                          <a:latin typeface="Arial Narrow" pitchFamily="34" charset="0"/>
                          <a:ea typeface="+mn-ea"/>
                          <a:cs typeface="+mn-cs"/>
                        </a:rPr>
                        <a:t>, Santa </a:t>
                      </a:r>
                      <a:r>
                        <a:rPr lang="pt-BR" sz="1050" b="0" kern="1200" dirty="0" err="1" smtClean="0">
                          <a:solidFill>
                            <a:schemeClr val="tx1"/>
                          </a:solidFill>
                          <a:latin typeface="Arial Narrow" pitchFamily="34" charset="0"/>
                          <a:ea typeface="+mn-ea"/>
                          <a:cs typeface="+mn-cs"/>
                        </a:rPr>
                        <a:t>María</a:t>
                      </a:r>
                      <a:r>
                        <a:rPr lang="pt-BR" sz="1050" b="0" kern="1200" dirty="0" smtClean="0">
                          <a:solidFill>
                            <a:schemeClr val="tx1"/>
                          </a:solidFill>
                          <a:latin typeface="Arial Narrow" pitchFamily="34" charset="0"/>
                          <a:ea typeface="+mn-ea"/>
                          <a:cs typeface="+mn-cs"/>
                        </a:rPr>
                        <a:t>, Teruel, </a:t>
                      </a:r>
                      <a:r>
                        <a:rPr lang="pt-BR" sz="1050" b="0" kern="1200" dirty="0" err="1" smtClean="0">
                          <a:solidFill>
                            <a:schemeClr val="tx1"/>
                          </a:solidFill>
                          <a:latin typeface="Arial Narrow" pitchFamily="34" charset="0"/>
                          <a:ea typeface="+mn-ea"/>
                          <a:cs typeface="+mn-cs"/>
                        </a:rPr>
                        <a:t>Tesalia</a:t>
                      </a:r>
                      <a:r>
                        <a:rPr lang="pt-BR" sz="1050" b="0" kern="1200" dirty="0" smtClean="0">
                          <a:solidFill>
                            <a:schemeClr val="tx1"/>
                          </a:solidFill>
                          <a:latin typeface="Arial Narrow" pitchFamily="34" charset="0"/>
                          <a:ea typeface="+mn-ea"/>
                          <a:cs typeface="+mn-cs"/>
                        </a:rPr>
                        <a:t>, Villavieja, Yaguará.</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TOLIMA: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Alpujarra</a:t>
                      </a:r>
                      <a:r>
                        <a:rPr lang="pt-BR" sz="1050" b="0" kern="1200" dirty="0" smtClean="0">
                          <a:solidFill>
                            <a:schemeClr val="tx1"/>
                          </a:solidFill>
                          <a:latin typeface="Arial Narrow" pitchFamily="34" charset="0"/>
                          <a:ea typeface="+mn-ea"/>
                          <a:cs typeface="+mn-cs"/>
                        </a:rPr>
                        <a:t>, Ataco, Natagaima, Planadas, Rioblanco.</a:t>
                      </a:r>
                    </a:p>
                  </a:txBody>
                  <a:tcPr anchor="ctr"/>
                </a:tc>
              </a:tr>
              <a:tr h="814172">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BOYACÁ: </a:t>
                      </a:r>
                      <a:r>
                        <a:rPr lang="pt-BR" sz="1050" b="0" kern="1200" dirty="0" err="1" smtClean="0">
                          <a:solidFill>
                            <a:schemeClr val="tx1"/>
                          </a:solidFill>
                          <a:latin typeface="Arial Narrow" pitchFamily="34" charset="0"/>
                          <a:ea typeface="+mn-ea"/>
                          <a:cs typeface="+mn-cs"/>
                        </a:rPr>
                        <a:t>Arcabuco</a:t>
                      </a:r>
                      <a:r>
                        <a:rPr lang="pt-BR" sz="1050" b="0" kern="1200" dirty="0" smtClean="0">
                          <a:solidFill>
                            <a:schemeClr val="tx1"/>
                          </a:solidFill>
                          <a:latin typeface="Arial Narrow" pitchFamily="34" charset="0"/>
                          <a:ea typeface="+mn-ea"/>
                          <a:cs typeface="+mn-cs"/>
                        </a:rPr>
                        <a:t>, Betéitiva, Busbanzá, Caldas, Chiquinquirá, </a:t>
                      </a:r>
                      <a:r>
                        <a:rPr lang="pt-BR" sz="1050" b="0" kern="1200" dirty="0" err="1" smtClean="0">
                          <a:solidFill>
                            <a:schemeClr val="tx1"/>
                          </a:solidFill>
                          <a:latin typeface="Arial Narrow" pitchFamily="34" charset="0"/>
                          <a:ea typeface="+mn-ea"/>
                          <a:cs typeface="+mn-cs"/>
                        </a:rPr>
                        <a:t>Corrales</a:t>
                      </a:r>
                      <a:r>
                        <a:rPr lang="pt-BR" sz="1050" b="0" kern="1200" dirty="0" smtClean="0">
                          <a:solidFill>
                            <a:schemeClr val="tx1"/>
                          </a:solidFill>
                          <a:latin typeface="Arial Narrow" pitchFamily="34" charset="0"/>
                          <a:ea typeface="+mn-ea"/>
                          <a:cs typeface="+mn-cs"/>
                        </a:rPr>
                        <a:t>, Duitama, Firavitoba, Floresta, Gámeza, Monguí, Nobsa, Paipa, Puerto Boyacá,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Miguel De Sema, Santa Rosa De </a:t>
                      </a:r>
                      <a:r>
                        <a:rPr lang="pt-BR" sz="1050" b="0" kern="1200" dirty="0" err="1" smtClean="0">
                          <a:solidFill>
                            <a:schemeClr val="tx1"/>
                          </a:solidFill>
                          <a:latin typeface="Arial Narrow" pitchFamily="34" charset="0"/>
                          <a:ea typeface="+mn-ea"/>
                          <a:cs typeface="+mn-cs"/>
                        </a:rPr>
                        <a:t>Viterbo</a:t>
                      </a:r>
                      <a:r>
                        <a:rPr lang="pt-BR" sz="1050" b="0" kern="1200" dirty="0" smtClean="0">
                          <a:solidFill>
                            <a:schemeClr val="tx1"/>
                          </a:solidFill>
                          <a:latin typeface="Arial Narrow" pitchFamily="34" charset="0"/>
                          <a:ea typeface="+mn-ea"/>
                          <a:cs typeface="+mn-cs"/>
                        </a:rPr>
                        <a:t>, Santa Sofía, Siachoque, Socha, Sogamoso, Sutamarchán, Tasco, Tibasosa, Tinjacá, Toca, Tópaga, </a:t>
                      </a:r>
                      <a:r>
                        <a:rPr lang="pt-BR" sz="1050" b="0" kern="1200" dirty="0" err="1" smtClean="0">
                          <a:solidFill>
                            <a:schemeClr val="tx1"/>
                          </a:solidFill>
                          <a:latin typeface="Arial Narrow" pitchFamily="34" charset="0"/>
                          <a:ea typeface="+mn-ea"/>
                          <a:cs typeface="+mn-cs"/>
                        </a:rPr>
                        <a:t>Turmequé</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Tuta</a:t>
                      </a:r>
                      <a:r>
                        <a:rPr lang="pt-BR" sz="1050" b="0" kern="1200" dirty="0" smtClean="0">
                          <a:solidFill>
                            <a:schemeClr val="tx1"/>
                          </a:solidFill>
                          <a:latin typeface="Arial Narrow" pitchFamily="34" charset="0"/>
                          <a:ea typeface="+mn-ea"/>
                          <a:cs typeface="+mn-cs"/>
                        </a:rPr>
                        <a:t>, Villa De Leiva.</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CUNDINAMARCA: </a:t>
                      </a:r>
                      <a:r>
                        <a:rPr lang="pt-BR" sz="1050" b="0" kern="1200" dirty="0" smtClean="0">
                          <a:solidFill>
                            <a:schemeClr val="tx1"/>
                          </a:solidFill>
                          <a:latin typeface="Arial Narrow" pitchFamily="34" charset="0"/>
                          <a:ea typeface="+mn-ea"/>
                          <a:cs typeface="+mn-cs"/>
                        </a:rPr>
                        <a:t>Carmen De Carupa, Chocontá, Cota, Fúquene, </a:t>
                      </a:r>
                      <a:r>
                        <a:rPr lang="pt-BR" sz="1050" b="0" kern="1200" dirty="0" err="1" smtClean="0">
                          <a:solidFill>
                            <a:schemeClr val="tx1"/>
                          </a:solidFill>
                          <a:latin typeface="Arial Narrow" pitchFamily="34" charset="0"/>
                          <a:ea typeface="+mn-ea"/>
                          <a:cs typeface="+mn-cs"/>
                        </a:rPr>
                        <a:t>Girardot</a:t>
                      </a:r>
                      <a:r>
                        <a:rPr lang="pt-BR" sz="1050" b="0" kern="1200" dirty="0" smtClean="0">
                          <a:solidFill>
                            <a:schemeClr val="tx1"/>
                          </a:solidFill>
                          <a:latin typeface="Arial Narrow" pitchFamily="34" charset="0"/>
                          <a:ea typeface="+mn-ea"/>
                          <a:cs typeface="+mn-cs"/>
                        </a:rPr>
                        <a:t>, La </a:t>
                      </a:r>
                      <a:r>
                        <a:rPr lang="pt-BR" sz="1050" b="0" kern="1200" dirty="0" err="1" smtClean="0">
                          <a:solidFill>
                            <a:schemeClr val="tx1"/>
                          </a:solidFill>
                          <a:latin typeface="Arial Narrow" pitchFamily="34" charset="0"/>
                          <a:ea typeface="+mn-ea"/>
                          <a:cs typeface="+mn-cs"/>
                        </a:rPr>
                        <a:t>Calera</a:t>
                      </a:r>
                      <a:r>
                        <a:rPr lang="pt-BR" sz="1050" b="0" kern="1200" dirty="0" smtClean="0">
                          <a:solidFill>
                            <a:schemeClr val="tx1"/>
                          </a:solidFill>
                          <a:latin typeface="Arial Narrow" pitchFamily="34" charset="0"/>
                          <a:ea typeface="+mn-ea"/>
                          <a:cs typeface="+mn-cs"/>
                        </a:rPr>
                        <a:t>, Simijaca, Suesca, </a:t>
                      </a:r>
                      <a:r>
                        <a:rPr lang="pt-BR" sz="1050" b="0" kern="1200" dirty="0" err="1" smtClean="0">
                          <a:solidFill>
                            <a:schemeClr val="tx1"/>
                          </a:solidFill>
                          <a:latin typeface="Arial Narrow" pitchFamily="34" charset="0"/>
                          <a:ea typeface="+mn-ea"/>
                          <a:cs typeface="+mn-cs"/>
                        </a:rPr>
                        <a:t>Susa</a:t>
                      </a:r>
                      <a:r>
                        <a:rPr lang="pt-BR" sz="1050" b="0" kern="1200" dirty="0" smtClean="0">
                          <a:solidFill>
                            <a:schemeClr val="tx1"/>
                          </a:solidFill>
                          <a:latin typeface="Arial Narrow" pitchFamily="34" charset="0"/>
                          <a:ea typeface="+mn-ea"/>
                          <a:cs typeface="+mn-cs"/>
                        </a:rPr>
                        <a:t>, Sutatausa, Ubaté.</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HUILA: </a:t>
                      </a:r>
                      <a:r>
                        <a:rPr lang="pt-BR" sz="1050" b="0" kern="1200" dirty="0" smtClean="0">
                          <a:solidFill>
                            <a:schemeClr val="tx1"/>
                          </a:solidFill>
                          <a:latin typeface="Arial Narrow" pitchFamily="34" charset="0"/>
                          <a:ea typeface="+mn-ea"/>
                          <a:cs typeface="+mn-cs"/>
                        </a:rPr>
                        <a:t>Baraya, </a:t>
                      </a:r>
                      <a:r>
                        <a:rPr lang="pt-BR" sz="1050" b="0" kern="1200" dirty="0" err="1" smtClean="0">
                          <a:solidFill>
                            <a:schemeClr val="tx1"/>
                          </a:solidFill>
                          <a:latin typeface="Arial Narrow" pitchFamily="34" charset="0"/>
                          <a:ea typeface="+mn-ea"/>
                          <a:cs typeface="+mn-cs"/>
                        </a:rPr>
                        <a:t>Colombia</a:t>
                      </a:r>
                      <a:r>
                        <a:rPr lang="pt-BR" sz="1050" b="0" kern="1200" dirty="0" smtClean="0">
                          <a:solidFill>
                            <a:schemeClr val="tx1"/>
                          </a:solidFill>
                          <a:latin typeface="Arial Narrow" pitchFamily="34" charset="0"/>
                          <a:ea typeface="+mn-ea"/>
                          <a:cs typeface="+mn-cs"/>
                        </a:rPr>
                        <a:t>, Rivera, Tarqui, </a:t>
                      </a:r>
                      <a:r>
                        <a:rPr lang="pt-BR" sz="1050" b="0" kern="1200" dirty="0" err="1" smtClean="0">
                          <a:solidFill>
                            <a:schemeClr val="tx1"/>
                          </a:solidFill>
                          <a:latin typeface="Arial Narrow" pitchFamily="34" charset="0"/>
                          <a:ea typeface="+mn-ea"/>
                          <a:cs typeface="+mn-cs"/>
                        </a:rPr>
                        <a:t>Tello</a:t>
                      </a:r>
                      <a:r>
                        <a:rPr lang="pt-BR" sz="1050" b="0" kern="1200" dirty="0" smtClean="0">
                          <a:solidFill>
                            <a:schemeClr val="tx1"/>
                          </a:solidFill>
                          <a:latin typeface="Arial Narrow" pitchFamily="34" charset="0"/>
                          <a:ea typeface="+mn-ea"/>
                          <a:cs typeface="+mn-cs"/>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NORTE DE SANTANDER: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Cayetano</a:t>
                      </a:r>
                      <a:r>
                        <a:rPr lang="pt-BR" sz="1050" b="0" kern="1200" dirty="0" smtClean="0">
                          <a:solidFill>
                            <a:schemeClr val="tx1"/>
                          </a:solidFill>
                          <a:latin typeface="Arial Narrow" pitchFamily="34" charset="0"/>
                          <a:ea typeface="+mn-ea"/>
                          <a:cs typeface="+mn-cs"/>
                        </a:rPr>
                        <a:t>.</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TOLIMA: </a:t>
                      </a:r>
                      <a:r>
                        <a:rPr lang="pt-BR" sz="1050" b="0" kern="1200" dirty="0" err="1" smtClean="0">
                          <a:solidFill>
                            <a:schemeClr val="tx1"/>
                          </a:solidFill>
                          <a:latin typeface="Arial Narrow" pitchFamily="34" charset="0"/>
                          <a:ea typeface="+mn-ea"/>
                          <a:cs typeface="+mn-cs"/>
                        </a:rPr>
                        <a:t>Chaparral</a:t>
                      </a:r>
                      <a:r>
                        <a:rPr lang="pt-BR" sz="1050" b="0" kern="1200" dirty="0" smtClean="0">
                          <a:solidFill>
                            <a:schemeClr val="tx1"/>
                          </a:solidFill>
                          <a:latin typeface="Arial Narrow" pitchFamily="34" charset="0"/>
                          <a:ea typeface="+mn-ea"/>
                          <a:cs typeface="+mn-cs"/>
                        </a:rPr>
                        <a:t>, Coyaima, Dolores, Ortega, Prado, </a:t>
                      </a:r>
                      <a:r>
                        <a:rPr lang="pt-BR" sz="1050" b="0" kern="1200" dirty="0" err="1" smtClean="0">
                          <a:solidFill>
                            <a:schemeClr val="tx1"/>
                          </a:solidFill>
                          <a:latin typeface="Arial Narrow" pitchFamily="34" charset="0"/>
                          <a:ea typeface="+mn-ea"/>
                          <a:cs typeface="+mn-cs"/>
                        </a:rPr>
                        <a:t>Purificación</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Roncesvalles</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Antonio.</a:t>
                      </a:r>
                    </a:p>
                  </a:txBody>
                  <a:tcPr anchor="ctr"/>
                </a:tc>
              </a:tr>
              <a:tr h="814172">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BOYACÁ: </a:t>
                      </a:r>
                      <a:r>
                        <a:rPr lang="pt-BR" sz="1050" b="0" kern="1200" dirty="0" err="1" smtClean="0">
                          <a:solidFill>
                            <a:schemeClr val="tx1"/>
                          </a:solidFill>
                          <a:latin typeface="Arial Narrow" pitchFamily="34" charset="0"/>
                          <a:ea typeface="+mn-ea"/>
                          <a:cs typeface="+mn-cs"/>
                        </a:rPr>
                        <a:t>Aquitania</a:t>
                      </a:r>
                      <a:r>
                        <a:rPr lang="pt-BR" sz="1050" b="0" kern="1200" dirty="0" smtClean="0">
                          <a:solidFill>
                            <a:schemeClr val="tx1"/>
                          </a:solidFill>
                          <a:latin typeface="Arial Narrow" pitchFamily="34" charset="0"/>
                          <a:ea typeface="+mn-ea"/>
                          <a:cs typeface="+mn-cs"/>
                        </a:rPr>
                        <a:t>, Boyacá, </a:t>
                      </a:r>
                      <a:r>
                        <a:rPr lang="pt-BR" sz="1050" b="0" kern="1200" dirty="0" err="1" smtClean="0">
                          <a:solidFill>
                            <a:schemeClr val="tx1"/>
                          </a:solidFill>
                          <a:latin typeface="Arial Narrow" pitchFamily="34" charset="0"/>
                          <a:ea typeface="+mn-ea"/>
                          <a:cs typeface="+mn-cs"/>
                        </a:rPr>
                        <a:t>Buenavista</a:t>
                      </a:r>
                      <a:r>
                        <a:rPr lang="pt-BR" sz="1050" b="0" kern="1200" dirty="0" smtClean="0">
                          <a:solidFill>
                            <a:schemeClr val="tx1"/>
                          </a:solidFill>
                          <a:latin typeface="Arial Narrow" pitchFamily="34" charset="0"/>
                          <a:ea typeface="+mn-ea"/>
                          <a:cs typeface="+mn-cs"/>
                        </a:rPr>
                        <a:t>, Cerinza, Coper, Cuítiva, </a:t>
                      </a:r>
                      <a:r>
                        <a:rPr lang="pt-BR" sz="1050" b="0" kern="1200" dirty="0" err="1" smtClean="0">
                          <a:solidFill>
                            <a:schemeClr val="tx1"/>
                          </a:solidFill>
                          <a:latin typeface="Arial Narrow" pitchFamily="34" charset="0"/>
                          <a:ea typeface="+mn-ea"/>
                          <a:cs typeface="+mn-cs"/>
                        </a:rPr>
                        <a:t>Iza</a:t>
                      </a:r>
                      <a:r>
                        <a:rPr lang="pt-BR" sz="1050" b="0" kern="1200" dirty="0" smtClean="0">
                          <a:solidFill>
                            <a:schemeClr val="tx1"/>
                          </a:solidFill>
                          <a:latin typeface="Arial Narrow" pitchFamily="34" charset="0"/>
                          <a:ea typeface="+mn-ea"/>
                          <a:cs typeface="+mn-cs"/>
                        </a:rPr>
                        <a:t>, Jenesano, Mongua, Pesca, </a:t>
                      </a:r>
                      <a:r>
                        <a:rPr lang="pt-BR" sz="1050" b="0" kern="1200" dirty="0" err="1" smtClean="0">
                          <a:solidFill>
                            <a:schemeClr val="tx1"/>
                          </a:solidFill>
                          <a:latin typeface="Arial Narrow" pitchFamily="34" charset="0"/>
                          <a:ea typeface="+mn-ea"/>
                          <a:cs typeface="+mn-cs"/>
                        </a:rPr>
                        <a:t>Rondón</a:t>
                      </a:r>
                      <a:r>
                        <a:rPr lang="pt-BR" sz="1050" b="0" kern="1200" dirty="0" smtClean="0">
                          <a:solidFill>
                            <a:schemeClr val="tx1"/>
                          </a:solidFill>
                          <a:latin typeface="Arial Narrow" pitchFamily="34" charset="0"/>
                          <a:ea typeface="+mn-ea"/>
                          <a:cs typeface="+mn-cs"/>
                        </a:rPr>
                        <a:t>, Saboyá, Sotaquirá, </a:t>
                      </a:r>
                      <a:r>
                        <a:rPr lang="pt-BR" sz="1050" b="0" kern="1200" dirty="0" err="1" smtClean="0">
                          <a:solidFill>
                            <a:schemeClr val="tx1"/>
                          </a:solidFill>
                          <a:latin typeface="Arial Narrow" pitchFamily="34" charset="0"/>
                          <a:ea typeface="+mn-ea"/>
                          <a:cs typeface="+mn-cs"/>
                        </a:rPr>
                        <a:t>Tota</a:t>
                      </a:r>
                      <a:r>
                        <a:rPr lang="pt-BR" sz="1050" b="0" kern="1200" dirty="0" smtClean="0">
                          <a:solidFill>
                            <a:schemeClr val="tx1"/>
                          </a:solidFill>
                          <a:latin typeface="Arial Narrow" pitchFamily="34" charset="0"/>
                          <a:ea typeface="+mn-ea"/>
                          <a:cs typeface="+mn-cs"/>
                        </a:rPr>
                        <a:t>, Viracachá.</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CUNDINAMARCA: </a:t>
                      </a:r>
                      <a:r>
                        <a:rPr lang="pt-BR" sz="1050" b="0" kern="1200" dirty="0" smtClean="0">
                          <a:solidFill>
                            <a:schemeClr val="tx1"/>
                          </a:solidFill>
                          <a:latin typeface="Arial Narrow" pitchFamily="34" charset="0"/>
                          <a:ea typeface="+mn-ea"/>
                          <a:cs typeface="+mn-cs"/>
                        </a:rPr>
                        <a:t>Bogotá, D.C., Cajicá, Caparrapí, </a:t>
                      </a:r>
                      <a:r>
                        <a:rPr lang="pt-BR" sz="1050" b="0" kern="1200" dirty="0" err="1" smtClean="0">
                          <a:solidFill>
                            <a:schemeClr val="tx1"/>
                          </a:solidFill>
                          <a:latin typeface="Arial Narrow" pitchFamily="34" charset="0"/>
                          <a:ea typeface="+mn-ea"/>
                          <a:cs typeface="+mn-cs"/>
                        </a:rPr>
                        <a:t>Chía</a:t>
                      </a:r>
                      <a:r>
                        <a:rPr lang="pt-BR" sz="1050" b="0" kern="1200" dirty="0" smtClean="0">
                          <a:solidFill>
                            <a:schemeClr val="tx1"/>
                          </a:solidFill>
                          <a:latin typeface="Arial Narrow" pitchFamily="34" charset="0"/>
                          <a:ea typeface="+mn-ea"/>
                          <a:cs typeface="+mn-cs"/>
                        </a:rPr>
                        <a:t>, Facatativá, Funza, Guasca, </a:t>
                      </a:r>
                      <a:r>
                        <a:rPr lang="pt-BR" sz="1050" b="0" kern="1200" dirty="0" err="1" smtClean="0">
                          <a:solidFill>
                            <a:schemeClr val="tx1"/>
                          </a:solidFill>
                          <a:latin typeface="Arial Narrow" pitchFamily="34" charset="0"/>
                          <a:ea typeface="+mn-ea"/>
                          <a:cs typeface="+mn-cs"/>
                        </a:rPr>
                        <a:t>Mosquera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Pasca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Antonio Del </a:t>
                      </a:r>
                      <a:r>
                        <a:rPr lang="pt-BR" sz="1050" b="0" kern="1200" dirty="0" err="1" smtClean="0">
                          <a:solidFill>
                            <a:schemeClr val="tx1"/>
                          </a:solidFill>
                          <a:latin typeface="Arial Narrow" pitchFamily="34" charset="0"/>
                          <a:ea typeface="+mn-ea"/>
                          <a:cs typeface="+mn-cs"/>
                        </a:rPr>
                        <a:t>Tequendama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Cayetano</a:t>
                      </a:r>
                      <a:r>
                        <a:rPr lang="pt-BR" sz="1050" b="0" kern="1200" dirty="0" smtClean="0">
                          <a:solidFill>
                            <a:schemeClr val="tx1"/>
                          </a:solidFill>
                          <a:latin typeface="Arial Narrow" pitchFamily="34" charset="0"/>
                          <a:ea typeface="+mn-ea"/>
                          <a:cs typeface="+mn-cs"/>
                        </a:rPr>
                        <a:t>, Sibaté, </a:t>
                      </a:r>
                      <a:r>
                        <a:rPr lang="pt-BR" sz="1050" b="0" kern="1200" dirty="0" err="1" smtClean="0">
                          <a:solidFill>
                            <a:schemeClr val="tx1"/>
                          </a:solidFill>
                          <a:latin typeface="Arial Narrow" pitchFamily="34" charset="0"/>
                          <a:ea typeface="+mn-ea"/>
                          <a:cs typeface="+mn-cs"/>
                        </a:rPr>
                        <a:t>Soacha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Sopó</a:t>
                      </a:r>
                      <a:r>
                        <a:rPr lang="pt-BR" sz="1050" b="0" kern="1200" dirty="0" smtClean="0">
                          <a:solidFill>
                            <a:schemeClr val="tx1"/>
                          </a:solidFill>
                          <a:latin typeface="Arial Narrow" pitchFamily="34" charset="0"/>
                          <a:ea typeface="+mn-ea"/>
                          <a:cs typeface="+mn-cs"/>
                        </a:rPr>
                        <a:t>, Tabio, Tausa, Tenjo, Tibacuy.</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HUILA: </a:t>
                      </a:r>
                      <a:r>
                        <a:rPr lang="pt-BR" sz="1050" b="0" kern="1200" dirty="0" err="1" smtClean="0">
                          <a:solidFill>
                            <a:schemeClr val="tx1"/>
                          </a:solidFill>
                          <a:latin typeface="Arial Narrow" pitchFamily="34" charset="0"/>
                          <a:ea typeface="+mn-ea"/>
                          <a:cs typeface="+mn-cs"/>
                        </a:rPr>
                        <a:t>Algeciras</a:t>
                      </a:r>
                      <a:r>
                        <a:rPr lang="pt-BR" sz="1050" b="0" kern="1200" dirty="0" smtClean="0">
                          <a:solidFill>
                            <a:schemeClr val="tx1"/>
                          </a:solidFill>
                          <a:latin typeface="Arial Narrow" pitchFamily="34" charset="0"/>
                          <a:ea typeface="+mn-ea"/>
                          <a:cs typeface="+mn-cs"/>
                        </a:rPr>
                        <a:t>, La Argentina.</a:t>
                      </a:r>
                    </a:p>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TOLIMA: </a:t>
                      </a:r>
                      <a:r>
                        <a:rPr lang="pt-BR" sz="1050" b="0" kern="1200" dirty="0" err="1" smtClean="0">
                          <a:solidFill>
                            <a:schemeClr val="tx1"/>
                          </a:solidFill>
                          <a:latin typeface="Arial Narrow" pitchFamily="34" charset="0"/>
                          <a:ea typeface="+mn-ea"/>
                          <a:cs typeface="+mn-cs"/>
                        </a:rPr>
                        <a:t>Armero</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Guayabal</a:t>
                      </a:r>
                      <a:r>
                        <a:rPr lang="pt-BR" sz="1050" b="0" kern="1200" dirty="0" smtClean="0">
                          <a:solidFill>
                            <a:schemeClr val="tx1"/>
                          </a:solidFill>
                          <a:latin typeface="Arial Narrow" pitchFamily="34" charset="0"/>
                          <a:ea typeface="+mn-ea"/>
                          <a:cs typeface="+mn-cs"/>
                        </a:rPr>
                        <a:t>), Cunday, </a:t>
                      </a:r>
                      <a:r>
                        <a:rPr lang="pt-BR" sz="1050" b="0" kern="1200" dirty="0" err="1" smtClean="0">
                          <a:solidFill>
                            <a:schemeClr val="tx1"/>
                          </a:solidFill>
                          <a:latin typeface="Arial Narrow" pitchFamily="34" charset="0"/>
                          <a:ea typeface="+mn-ea"/>
                          <a:cs typeface="+mn-cs"/>
                        </a:rPr>
                        <a:t>Guamo</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Rovira</a:t>
                      </a:r>
                      <a:r>
                        <a:rPr lang="pt-BR" sz="1050" b="0" kern="1200" dirty="0" smtClean="0">
                          <a:solidFill>
                            <a:schemeClr val="tx1"/>
                          </a:solidFill>
                          <a:latin typeface="Arial Narrow" pitchFamily="34" charset="0"/>
                          <a:ea typeface="+mn-ea"/>
                          <a:cs typeface="+mn-cs"/>
                        </a:rPr>
                        <a:t>,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Luis, </a:t>
                      </a:r>
                      <a:r>
                        <a:rPr lang="pt-BR" sz="1050" b="0" kern="1200" dirty="0" err="1" smtClean="0">
                          <a:solidFill>
                            <a:schemeClr val="tx1"/>
                          </a:solidFill>
                          <a:latin typeface="Arial Narrow" pitchFamily="34" charset="0"/>
                          <a:ea typeface="+mn-ea"/>
                          <a:cs typeface="+mn-cs"/>
                        </a:rPr>
                        <a:t>Suárez</a:t>
                      </a:r>
                      <a:r>
                        <a:rPr lang="pt-BR" sz="1050" b="0" kern="1200" dirty="0" smtClean="0">
                          <a:solidFill>
                            <a:schemeClr val="tx1"/>
                          </a:solidFill>
                          <a:latin typeface="Arial Narrow" pitchFamily="34" charset="0"/>
                          <a:ea typeface="+mn-ea"/>
                          <a:cs typeface="+mn-cs"/>
                        </a:rPr>
                        <a:t>, Valle De </a:t>
                      </a:r>
                      <a:r>
                        <a:rPr lang="pt-BR" sz="1050" b="0" kern="1200" dirty="0" err="1" smtClean="0">
                          <a:solidFill>
                            <a:schemeClr val="tx1"/>
                          </a:solidFill>
                          <a:latin typeface="Arial Narrow" pitchFamily="34" charset="0"/>
                          <a:ea typeface="+mn-ea"/>
                          <a:cs typeface="+mn-cs"/>
                        </a:rPr>
                        <a:t>San</a:t>
                      </a:r>
                      <a:r>
                        <a:rPr lang="pt-BR" sz="1050" b="0" kern="1200" dirty="0" smtClean="0">
                          <a:solidFill>
                            <a:schemeClr val="tx1"/>
                          </a:solidFill>
                          <a:latin typeface="Arial Narrow" pitchFamily="34" charset="0"/>
                          <a:ea typeface="+mn-ea"/>
                          <a:cs typeface="+mn-cs"/>
                        </a:rPr>
                        <a:t> Juan, </a:t>
                      </a:r>
                      <a:r>
                        <a:rPr lang="pt-BR" sz="1050" b="0" kern="1200" dirty="0" err="1" smtClean="0">
                          <a:solidFill>
                            <a:schemeClr val="tx1"/>
                          </a:solidFill>
                          <a:latin typeface="Arial Narrow" pitchFamily="34" charset="0"/>
                          <a:ea typeface="+mn-ea"/>
                          <a:cs typeface="+mn-cs"/>
                        </a:rPr>
                        <a:t>Villarrica</a:t>
                      </a:r>
                      <a:r>
                        <a:rPr lang="pt-BR" sz="1050" b="0" kern="1200" dirty="0" smtClean="0">
                          <a:solidFill>
                            <a:schemeClr val="tx1"/>
                          </a:solidFill>
                          <a:latin typeface="Arial Narrow" pitchFamily="34" charset="0"/>
                          <a:ea typeface="+mn-ea"/>
                          <a:cs typeface="+mn-cs"/>
                        </a:rPr>
                        <a:t>.</a:t>
                      </a:r>
                    </a:p>
                  </a:txBody>
                  <a:tcPr anchor="ctr"/>
                </a:tc>
              </a:tr>
            </a:tbl>
          </a:graphicData>
        </a:graphic>
      </p:graphicFrame>
      <p:sp>
        <p:nvSpPr>
          <p:cNvPr id="12" name="Rectángulo 11"/>
          <p:cNvSpPr/>
          <p:nvPr/>
        </p:nvSpPr>
        <p:spPr>
          <a:xfrm>
            <a:off x="3188079" y="784813"/>
            <a:ext cx="5815843" cy="423065"/>
          </a:xfrm>
          <a:prstGeom prst="rect">
            <a:avLst/>
          </a:prstGeom>
        </p:spPr>
        <p:txBody>
          <a:bodyPr wrap="square">
            <a:spAutoFit/>
          </a:bodyPr>
          <a:lstStyle/>
          <a:p>
            <a:pPr algn="ctr">
              <a:lnSpc>
                <a:spcPct val="114000"/>
              </a:lnSpc>
              <a:defRPr/>
            </a:pPr>
            <a:r>
              <a:rPr lang="es-CO" sz="2000" b="1" dirty="0" smtClean="0">
                <a:solidFill>
                  <a:srgbClr val="E7E6E6">
                    <a:lumMod val="25000"/>
                  </a:srgbClr>
                </a:solidFill>
                <a:latin typeface="Arial Black" panose="020B0A04020102020204" pitchFamily="34" charset="0"/>
                <a:cs typeface="Calibri"/>
              </a:rPr>
              <a:t>REGIÓN ANDINA</a:t>
            </a:r>
            <a:endParaRPr lang="es-CO" sz="2000" b="1" dirty="0">
              <a:solidFill>
                <a:srgbClr val="E7E6E6">
                  <a:lumMod val="25000"/>
                </a:srgbClr>
              </a:solidFill>
              <a:latin typeface="Arial Black" panose="020B0A04020102020204" pitchFamily="34" charset="0"/>
              <a:cs typeface="Calibri"/>
            </a:endParaRPr>
          </a:p>
        </p:txBody>
      </p:sp>
      <p:pic>
        <p:nvPicPr>
          <p:cNvPr id="8"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0961" y="-2531214"/>
            <a:ext cx="472179" cy="475926"/>
          </a:xfrm>
          <a:prstGeom prst="rect">
            <a:avLst/>
          </a:prstGeom>
        </p:spPr>
      </p:pic>
      <p:graphicFrame>
        <p:nvGraphicFramePr>
          <p:cNvPr id="31" name="Tabla 4"/>
          <p:cNvGraphicFramePr>
            <a:graphicFrameLocks noGrp="1"/>
          </p:cNvGraphicFramePr>
          <p:nvPr>
            <p:extLst/>
          </p:nvPr>
        </p:nvGraphicFramePr>
        <p:xfrm>
          <a:off x="12501325" y="1496148"/>
          <a:ext cx="6280857" cy="2179107"/>
        </p:xfrm>
        <a:graphic>
          <a:graphicData uri="http://schemas.openxmlformats.org/drawingml/2006/table">
            <a:tbl>
              <a:tblPr firstRow="1" bandRow="1">
                <a:tableStyleId>{17292A2E-F333-43FB-9621-5CBBE7FDCDCB}</a:tableStyleId>
              </a:tblPr>
              <a:tblGrid>
                <a:gridCol w="788122">
                  <a:extLst>
                    <a:ext uri="{9D8B030D-6E8A-4147-A177-3AD203B41FA5}">
                      <a16:colId xmlns:a16="http://schemas.microsoft.com/office/drawing/2014/main" xmlns="" val="2468665509"/>
                    </a:ext>
                  </a:extLst>
                </a:gridCol>
                <a:gridCol w="5492735">
                  <a:extLst>
                    <a:ext uri="{9D8B030D-6E8A-4147-A177-3AD203B41FA5}">
                      <a16:colId xmlns:a16="http://schemas.microsoft.com/office/drawing/2014/main" xmlns="" val="20003"/>
                    </a:ext>
                  </a:extLst>
                </a:gridCol>
              </a:tblGrid>
              <a:tr h="33674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anchor="ctr">
                    <a:solidFill>
                      <a:schemeClr val="accent2">
                        <a:lumMod val="60000"/>
                        <a:lumOff val="40000"/>
                      </a:schemeClr>
                    </a:solidFill>
                  </a:tcPr>
                </a:tc>
                <a:extLst>
                  <a:ext uri="{0D108BD9-81ED-4DB2-BD59-A6C34878D82A}">
                    <a16:rowId xmlns:a16="http://schemas.microsoft.com/office/drawing/2014/main" xmlns="" val="3937501719"/>
                  </a:ext>
                </a:extLst>
              </a:tr>
              <a:tr h="582705">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anchor="ctr"/>
                </a:tc>
                <a:extLst>
                  <a:ext uri="{0D108BD9-81ED-4DB2-BD59-A6C34878D82A}">
                    <a16:rowId xmlns:a16="http://schemas.microsoft.com/office/drawing/2014/main" xmlns="" val="10002"/>
                  </a:ext>
                </a:extLst>
              </a:tr>
              <a:tr h="696670">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es-CO" sz="1000" b="0" kern="1200" dirty="0" smtClean="0">
                        <a:solidFill>
                          <a:schemeClr val="tx1"/>
                        </a:solidFill>
                        <a:latin typeface="Arial Narrow" pitchFamily="34" charset="0"/>
                        <a:ea typeface="+mn-ea"/>
                        <a:cs typeface="+mn-cs"/>
                      </a:endParaRPr>
                    </a:p>
                  </a:txBody>
                  <a:tcPr anchor="ctr"/>
                </a:tc>
                <a:extLst>
                  <a:ext uri="{0D108BD9-81ED-4DB2-BD59-A6C34878D82A}">
                    <a16:rowId xmlns:a16="http://schemas.microsoft.com/office/drawing/2014/main" xmlns="" val="10003"/>
                  </a:ext>
                </a:extLst>
              </a:tr>
              <a:tr h="562983">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endParaRPr lang="it-IT" sz="1000" b="0" kern="1200" dirty="0" smtClean="0">
                        <a:solidFill>
                          <a:schemeClr val="tx1"/>
                        </a:solidFill>
                        <a:latin typeface="Arial Narrow" pitchFamily="34" charset="0"/>
                        <a:ea typeface="+mn-ea"/>
                        <a:cs typeface="+mn-cs"/>
                      </a:endParaRPr>
                    </a:p>
                  </a:txBody>
                  <a:tcPr anchor="ctr"/>
                </a:tc>
                <a:extLst>
                  <a:ext uri="{0D108BD9-81ED-4DB2-BD59-A6C34878D82A}">
                    <a16:rowId xmlns:a16="http://schemas.microsoft.com/office/drawing/2014/main" xmlns="" val="10004"/>
                  </a:ext>
                </a:extLst>
              </a:tr>
            </a:tbl>
          </a:graphicData>
        </a:graphic>
      </p:graphicFrame>
      <p:pic>
        <p:nvPicPr>
          <p:cNvPr id="23"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7987" y="-1749829"/>
            <a:ext cx="497651" cy="478800"/>
          </a:xfrm>
          <a:prstGeom prst="rect">
            <a:avLst/>
          </a:prstGeom>
        </p:spPr>
      </p:pic>
      <p:pic>
        <p:nvPicPr>
          <p:cNvPr id="13"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99917" y="3199227"/>
            <a:ext cx="491742" cy="480394"/>
          </a:xfrm>
          <a:prstGeom prst="rect">
            <a:avLst/>
          </a:prstGeom>
        </p:spPr>
      </p:pic>
      <p:pic>
        <p:nvPicPr>
          <p:cNvPr id="17"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597100" y="5856632"/>
            <a:ext cx="491742" cy="480394"/>
          </a:xfrm>
          <a:prstGeom prst="rect">
            <a:avLst/>
          </a:prstGeom>
        </p:spPr>
      </p:pic>
      <p:pic>
        <p:nvPicPr>
          <p:cNvPr id="18" name="Picture 2"/>
          <p:cNvPicPr>
            <a:picLocks noChangeAspect="1" noChangeArrowheads="1"/>
          </p:cNvPicPr>
          <p:nvPr/>
        </p:nvPicPr>
        <p:blipFill>
          <a:blip r:embed="rId6" cstate="print"/>
          <a:stretch>
            <a:fillRect/>
          </a:stretch>
        </p:blipFill>
        <p:spPr bwMode="auto">
          <a:xfrm>
            <a:off x="905984" y="1439529"/>
            <a:ext cx="3363540" cy="4752314"/>
          </a:xfrm>
          <a:prstGeom prst="rect">
            <a:avLst/>
          </a:prstGeom>
          <a:noFill/>
          <a:ln w="9525">
            <a:noFill/>
            <a:miter lim="800000"/>
            <a:headEnd/>
            <a:tailEnd/>
          </a:ln>
          <a:effectLst/>
        </p:spPr>
      </p:pic>
      <p:pic>
        <p:nvPicPr>
          <p:cNvPr id="15"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24654" y="6997051"/>
            <a:ext cx="491742" cy="480394"/>
          </a:xfrm>
          <a:prstGeom prst="rect">
            <a:avLst/>
          </a:prstGeom>
        </p:spPr>
      </p:pic>
      <p:pic>
        <p:nvPicPr>
          <p:cNvPr id="25"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2746" y="7006008"/>
            <a:ext cx="497651" cy="478800"/>
          </a:xfrm>
          <a:prstGeom prst="rect">
            <a:avLst/>
          </a:prstGeom>
        </p:spPr>
      </p:pic>
      <p:pic>
        <p:nvPicPr>
          <p:cNvPr id="26"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06649" y="3333025"/>
            <a:ext cx="497651" cy="478800"/>
          </a:xfrm>
          <a:prstGeom prst="rect">
            <a:avLst/>
          </a:prstGeom>
        </p:spPr>
      </p:pic>
      <p:pic>
        <p:nvPicPr>
          <p:cNvPr id="16" name="Picture 8" descr="Recurso 2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0335" y="2063903"/>
            <a:ext cx="472179" cy="475926"/>
          </a:xfrm>
          <a:prstGeom prst="rect">
            <a:avLst/>
          </a:prstGeom>
        </p:spPr>
      </p:pic>
      <p:pic>
        <p:nvPicPr>
          <p:cNvPr id="21"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078" y="4620717"/>
            <a:ext cx="491742" cy="480394"/>
          </a:xfrm>
          <a:prstGeom prst="rect">
            <a:avLst/>
          </a:prstGeom>
        </p:spPr>
      </p:pic>
    </p:spTree>
    <p:extLst>
      <p:ext uri="{BB962C8B-B14F-4D97-AF65-F5344CB8AC3E}">
        <p14:creationId xmlns:p14="http://schemas.microsoft.com/office/powerpoint/2010/main" val="407412873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4"/>
          <p:cNvGraphicFramePr>
            <a:graphicFrameLocks noGrp="1"/>
          </p:cNvGraphicFramePr>
          <p:nvPr>
            <p:extLst/>
          </p:nvPr>
        </p:nvGraphicFramePr>
        <p:xfrm>
          <a:off x="4840935" y="1399482"/>
          <a:ext cx="6280857" cy="2673833"/>
        </p:xfrm>
        <a:graphic>
          <a:graphicData uri="http://schemas.openxmlformats.org/drawingml/2006/table">
            <a:tbl>
              <a:tblPr firstRow="1" bandRow="1">
                <a:tableStyleId>{17292A2E-F333-43FB-9621-5CBBE7FDCDCB}</a:tableStyleId>
              </a:tblPr>
              <a:tblGrid>
                <a:gridCol w="788122">
                  <a:extLst>
                    <a:ext uri="{9D8B030D-6E8A-4147-A177-3AD203B41FA5}">
                      <a16:colId xmlns="" xmlns:a16="http://schemas.microsoft.com/office/drawing/2014/main" val="2468665509"/>
                    </a:ext>
                  </a:extLst>
                </a:gridCol>
                <a:gridCol w="5492735">
                  <a:extLst>
                    <a:ext uri="{9D8B030D-6E8A-4147-A177-3AD203B41FA5}">
                      <a16:colId xmlns="" xmlns:a16="http://schemas.microsoft.com/office/drawing/2014/main" val="20003"/>
                    </a:ext>
                  </a:extLst>
                </a:gridCol>
              </a:tblGrid>
              <a:tr h="33674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smtClean="0">
                          <a:latin typeface="Arial Narrow" panose="020B0606020202030204" pitchFamily="34" charset="0"/>
                        </a:rPr>
                        <a:t>SITIOS PARA LOS CUALES SE GENERA LA ALERTA</a:t>
                      </a:r>
                      <a:endParaRPr lang="es-MX" sz="900" kern="1200" dirty="0" smtClean="0">
                        <a:latin typeface="Arial Narrow" panose="020B0606020202030204" pitchFamily="34" charset="0"/>
                      </a:endParaRPr>
                    </a:p>
                  </a:txBody>
                  <a:tcPr anchor="ctr">
                    <a:solidFill>
                      <a:schemeClr val="accent2">
                        <a:lumMod val="60000"/>
                        <a:lumOff val="40000"/>
                      </a:schemeClr>
                    </a:solidFill>
                  </a:tcPr>
                </a:tc>
                <a:extLst>
                  <a:ext uri="{0D108BD9-81ED-4DB2-BD59-A6C34878D82A}">
                    <a16:rowId xmlns="" xmlns:a16="http://schemas.microsoft.com/office/drawing/2014/main" val="3937501719"/>
                  </a:ext>
                </a:extLst>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CAUCA: </a:t>
                      </a:r>
                      <a:r>
                        <a:rPr lang="es-CO" sz="1050" b="0" kern="1200" dirty="0" smtClean="0">
                          <a:solidFill>
                            <a:schemeClr val="tx1"/>
                          </a:solidFill>
                          <a:latin typeface="Arial Narrow" pitchFamily="34" charset="0"/>
                          <a:ea typeface="+mn-ea"/>
                          <a:cs typeface="+mn-cs"/>
                        </a:rPr>
                        <a:t>Páez (Belalcázar).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NARIÑO: </a:t>
                      </a:r>
                      <a:r>
                        <a:rPr lang="es-CO" sz="1050" b="0" kern="1200" dirty="0" smtClean="0">
                          <a:solidFill>
                            <a:schemeClr val="tx1"/>
                          </a:solidFill>
                          <a:latin typeface="Arial Narrow" pitchFamily="34" charset="0"/>
                          <a:ea typeface="+mn-ea"/>
                          <a:cs typeface="+mn-cs"/>
                        </a:rPr>
                        <a:t>Albán (San José), Aldana, Arboleda (Berruecos), Buesaco, Contadero, Córdoba, Cuaspud (Carlosama), Cumbal, El Tablón, Guachucal, Gualmatán, Ipiales, Pupiales, San Bernardo, San Pedro De Cartago (Cartago), Sapuyes.</a:t>
                      </a:r>
                    </a:p>
                  </a:txBody>
                  <a:tcPr anchor="ctr"/>
                </a:tc>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CAUCA: </a:t>
                      </a:r>
                      <a:r>
                        <a:rPr lang="es-CO" sz="1050" b="0" kern="1200" dirty="0" smtClean="0">
                          <a:solidFill>
                            <a:schemeClr val="tx1"/>
                          </a:solidFill>
                          <a:latin typeface="Arial Narrow" pitchFamily="34" charset="0"/>
                          <a:ea typeface="+mn-ea"/>
                          <a:cs typeface="+mn-cs"/>
                        </a:rPr>
                        <a:t>El Tambo, Florencia, Mercaderes, Sotará.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NARIÑO: </a:t>
                      </a:r>
                      <a:r>
                        <a:rPr lang="es-CO" sz="1050" b="0" kern="1200" dirty="0" smtClean="0">
                          <a:solidFill>
                            <a:schemeClr val="tx1"/>
                          </a:solidFill>
                          <a:latin typeface="Arial Narrow" pitchFamily="34" charset="0"/>
                          <a:ea typeface="+mn-ea"/>
                          <a:cs typeface="+mn-cs"/>
                        </a:rPr>
                        <a:t>Chachaguí, Colón (Génova), Consacá, El Peñol, El Rosario, El Tambo, Guaitarilla, La Florida, La Unión, Leiva, Pasto, Policarpa, San Lorenzo, Taminango.</a:t>
                      </a:r>
                    </a:p>
                  </a:txBody>
                  <a:tcPr anchor="ctr"/>
                </a:tc>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CAUCA: </a:t>
                      </a:r>
                      <a:r>
                        <a:rPr lang="es-CO" sz="1050" b="0" kern="1200" dirty="0" smtClean="0">
                          <a:solidFill>
                            <a:schemeClr val="tx1"/>
                          </a:solidFill>
                          <a:latin typeface="Arial Narrow" pitchFamily="34" charset="0"/>
                          <a:ea typeface="+mn-ea"/>
                          <a:cs typeface="+mn-cs"/>
                        </a:rPr>
                        <a:t>Balboa, </a:t>
                      </a:r>
                      <a:r>
                        <a:rPr lang="es-CO" sz="1050" b="0" kern="1200" dirty="0" err="1" smtClean="0">
                          <a:solidFill>
                            <a:schemeClr val="tx1"/>
                          </a:solidFill>
                          <a:latin typeface="Arial Narrow" pitchFamily="34" charset="0"/>
                          <a:ea typeface="+mn-ea"/>
                          <a:cs typeface="+mn-cs"/>
                        </a:rPr>
                        <a:t>Inzá</a:t>
                      </a:r>
                      <a:r>
                        <a:rPr lang="es-CO" sz="1050" b="0" kern="1200" dirty="0" smtClean="0">
                          <a:solidFill>
                            <a:schemeClr val="tx1"/>
                          </a:solidFill>
                          <a:latin typeface="Arial Narrow" pitchFamily="34" charset="0"/>
                          <a:ea typeface="+mn-ea"/>
                          <a:cs typeface="+mn-cs"/>
                        </a:rPr>
                        <a:t>, Patía (El Bordo), Santa Rosa.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NARIÑO: </a:t>
                      </a:r>
                      <a:r>
                        <a:rPr lang="es-CO" sz="1050" b="0" kern="1200" dirty="0" smtClean="0">
                          <a:solidFill>
                            <a:schemeClr val="tx1"/>
                          </a:solidFill>
                          <a:latin typeface="Arial Narrow" pitchFamily="34" charset="0"/>
                          <a:ea typeface="+mn-ea"/>
                          <a:cs typeface="+mn-cs"/>
                        </a:rPr>
                        <a:t>Ancuya, Belén, El Charco, Funes, Iles, Imués, La Cruz, Los Andes (Sotomayor), Mallama (Piedrancha), Nariño, Ospina, Potosí, Sandoná, Tangua, Túquerres, Yacuanquer.</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VALLE DEL CAUCA: </a:t>
                      </a:r>
                      <a:r>
                        <a:rPr lang="es-CO" sz="1050" b="0" kern="1200" dirty="0" smtClean="0">
                          <a:solidFill>
                            <a:schemeClr val="tx1"/>
                          </a:solidFill>
                          <a:latin typeface="Arial Narrow" pitchFamily="34" charset="0"/>
                          <a:ea typeface="+mn-ea"/>
                          <a:cs typeface="+mn-cs"/>
                        </a:rPr>
                        <a:t>Buga, Tuluá.</a:t>
                      </a:r>
                    </a:p>
                  </a:txBody>
                  <a:tcPr anchor="ctr"/>
                </a:tc>
              </a:tr>
            </a:tbl>
          </a:graphicData>
        </a:graphic>
      </p:graphicFrame>
      <p:sp>
        <p:nvSpPr>
          <p:cNvPr id="12" name="Rectángulo 11"/>
          <p:cNvSpPr/>
          <p:nvPr/>
        </p:nvSpPr>
        <p:spPr>
          <a:xfrm>
            <a:off x="3188079" y="784813"/>
            <a:ext cx="5815843" cy="423065"/>
          </a:xfrm>
          <a:prstGeom prst="rect">
            <a:avLst/>
          </a:prstGeom>
        </p:spPr>
        <p:txBody>
          <a:bodyPr wrap="square">
            <a:spAutoFit/>
          </a:bodyPr>
          <a:lstStyle/>
          <a:p>
            <a:pPr algn="ctr">
              <a:lnSpc>
                <a:spcPct val="114000"/>
              </a:lnSpc>
              <a:defRPr/>
            </a:pPr>
            <a:r>
              <a:rPr lang="es-CO" sz="2000" b="1" dirty="0">
                <a:solidFill>
                  <a:srgbClr val="E7E6E6">
                    <a:lumMod val="25000"/>
                  </a:srgbClr>
                </a:solidFill>
                <a:latin typeface="Arial Black" panose="020B0A04020102020204" pitchFamily="34" charset="0"/>
                <a:cs typeface="Calibri"/>
              </a:rPr>
              <a:t>REGIÓN </a:t>
            </a:r>
            <a:r>
              <a:rPr lang="es-CO" sz="2000" b="1" dirty="0" smtClean="0">
                <a:solidFill>
                  <a:srgbClr val="E7E6E6">
                    <a:lumMod val="25000"/>
                  </a:srgbClr>
                </a:solidFill>
                <a:latin typeface="Arial Black" panose="020B0A04020102020204" pitchFamily="34" charset="0"/>
                <a:cs typeface="Calibri"/>
              </a:rPr>
              <a:t>PACÍFICO</a:t>
            </a:r>
            <a:endParaRPr lang="es-CO" sz="2000" b="1" dirty="0">
              <a:solidFill>
                <a:srgbClr val="E7E6E6">
                  <a:lumMod val="25000"/>
                </a:srgbClr>
              </a:solidFill>
              <a:latin typeface="Arial Black" panose="020B0A04020102020204" pitchFamily="34" charset="0"/>
              <a:cs typeface="Calibri"/>
            </a:endParaRPr>
          </a:p>
        </p:txBody>
      </p:sp>
      <p:sp>
        <p:nvSpPr>
          <p:cNvPr id="9" name="Rectángulo 8"/>
          <p:cNvSpPr/>
          <p:nvPr/>
        </p:nvSpPr>
        <p:spPr>
          <a:xfrm>
            <a:off x="2230532" y="7660399"/>
            <a:ext cx="7720858" cy="333817"/>
          </a:xfrm>
          <a:prstGeom prst="rect">
            <a:avLst/>
          </a:prstGeom>
          <a:solidFill>
            <a:srgbClr val="8B4C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MX" sz="1811" dirty="0">
                <a:solidFill>
                  <a:prstClr val="white"/>
                </a:solidFill>
                <a:cs typeface="Calibri"/>
              </a:rPr>
              <a:t>MAPA 2. Alerta Deslizamientos – Región Andina</a:t>
            </a:r>
            <a:endParaRPr lang="es-CO" sz="1811" dirty="0">
              <a:solidFill>
                <a:prstClr val="white"/>
              </a:solidFill>
              <a:cs typeface="Calibri"/>
            </a:endParaRPr>
          </a:p>
        </p:txBody>
      </p:sp>
      <p:pic>
        <p:nvPicPr>
          <p:cNvPr id="14" name="Picture 3" descr="Recurso 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593" y="7710511"/>
            <a:ext cx="3694901" cy="1037256"/>
          </a:xfrm>
          <a:prstGeom prst="rect">
            <a:avLst/>
          </a:prstGeom>
        </p:spPr>
      </p:pic>
      <p:pic>
        <p:nvPicPr>
          <p:cNvPr id="18" name="Picture 2"/>
          <p:cNvPicPr>
            <a:picLocks noChangeAspect="1" noChangeArrowheads="1"/>
          </p:cNvPicPr>
          <p:nvPr/>
        </p:nvPicPr>
        <p:blipFill>
          <a:blip r:embed="rId4" cstate="print"/>
          <a:stretch>
            <a:fillRect/>
          </a:stretch>
        </p:blipFill>
        <p:spPr bwMode="auto">
          <a:xfrm>
            <a:off x="878610" y="1328267"/>
            <a:ext cx="2948121" cy="5001469"/>
          </a:xfrm>
          <a:prstGeom prst="rect">
            <a:avLst/>
          </a:prstGeom>
          <a:noFill/>
          <a:ln w="9525">
            <a:noFill/>
            <a:miter lim="800000"/>
            <a:headEnd/>
            <a:tailEnd/>
          </a:ln>
          <a:effectLst/>
        </p:spPr>
      </p:pic>
      <p:pic>
        <p:nvPicPr>
          <p:cNvPr id="17"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2779" y="6968476"/>
            <a:ext cx="491742" cy="480394"/>
          </a:xfrm>
          <a:prstGeom prst="rect">
            <a:avLst/>
          </a:prstGeom>
        </p:spPr>
      </p:pic>
      <p:pic>
        <p:nvPicPr>
          <p:cNvPr id="19" name="Picture 8" descr="Recurso 2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5125" y="1863878"/>
            <a:ext cx="472179" cy="475926"/>
          </a:xfrm>
          <a:prstGeom prst="rect">
            <a:avLst/>
          </a:prstGeom>
        </p:spPr>
      </p:pic>
      <p:pic>
        <p:nvPicPr>
          <p:cNvPr id="16"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22389" y="2653083"/>
            <a:ext cx="497651" cy="478800"/>
          </a:xfrm>
          <a:prstGeom prst="rect">
            <a:avLst/>
          </a:prstGeom>
        </p:spPr>
      </p:pic>
      <p:pic>
        <p:nvPicPr>
          <p:cNvPr id="21" name="Picture 2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25343" y="3472801"/>
            <a:ext cx="491742" cy="480394"/>
          </a:xfrm>
          <a:prstGeom prst="rect">
            <a:avLst/>
          </a:prstGeom>
        </p:spPr>
      </p:pic>
    </p:spTree>
    <p:extLst>
      <p:ext uri="{BB962C8B-B14F-4D97-AF65-F5344CB8AC3E}">
        <p14:creationId xmlns:p14="http://schemas.microsoft.com/office/powerpoint/2010/main" val="1681588234"/>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3188079" y="784813"/>
            <a:ext cx="5815843" cy="423065"/>
          </a:xfrm>
          <a:prstGeom prst="rect">
            <a:avLst/>
          </a:prstGeom>
        </p:spPr>
        <p:txBody>
          <a:bodyPr wrap="square">
            <a:spAutoFit/>
          </a:bodyPr>
          <a:lstStyle/>
          <a:p>
            <a:pPr algn="ctr">
              <a:lnSpc>
                <a:spcPct val="114000"/>
              </a:lnSpc>
              <a:defRPr/>
            </a:pPr>
            <a:r>
              <a:rPr lang="es-CO" sz="2000" b="1" dirty="0" smtClean="0">
                <a:solidFill>
                  <a:srgbClr val="E7E6E6">
                    <a:lumMod val="25000"/>
                  </a:srgbClr>
                </a:solidFill>
                <a:latin typeface="Arial Black" panose="020B0A04020102020204" pitchFamily="34" charset="0"/>
                <a:cs typeface="Calibri"/>
              </a:rPr>
              <a:t>REGIÓN ORINOQUÍA</a:t>
            </a:r>
            <a:endParaRPr lang="es-CO" sz="2000" b="1" dirty="0">
              <a:solidFill>
                <a:srgbClr val="E7E6E6">
                  <a:lumMod val="25000"/>
                </a:srgbClr>
              </a:solidFill>
              <a:latin typeface="Arial Black" panose="020B0A04020102020204" pitchFamily="34" charset="0"/>
              <a:cs typeface="Calibri"/>
            </a:endParaRPr>
          </a:p>
        </p:txBody>
      </p:sp>
      <p:sp>
        <p:nvSpPr>
          <p:cNvPr id="9" name="Rectángulo 8"/>
          <p:cNvSpPr/>
          <p:nvPr/>
        </p:nvSpPr>
        <p:spPr>
          <a:xfrm>
            <a:off x="2230532" y="7660399"/>
            <a:ext cx="7720858" cy="333817"/>
          </a:xfrm>
          <a:prstGeom prst="rect">
            <a:avLst/>
          </a:prstGeom>
          <a:solidFill>
            <a:srgbClr val="8B4C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MX" sz="1811" dirty="0">
                <a:solidFill>
                  <a:prstClr val="white"/>
                </a:solidFill>
                <a:cs typeface="Calibri"/>
              </a:rPr>
              <a:t>MAPA 2. Alerta Deslizamientos – Región Andina</a:t>
            </a:r>
            <a:endParaRPr lang="es-CO" sz="1811" dirty="0">
              <a:solidFill>
                <a:prstClr val="white"/>
              </a:solidFill>
              <a:cs typeface="Calibri"/>
            </a:endParaRPr>
          </a:p>
        </p:txBody>
      </p:sp>
      <p:graphicFrame>
        <p:nvGraphicFramePr>
          <p:cNvPr id="7" name="Tabla 4"/>
          <p:cNvGraphicFramePr>
            <a:graphicFrameLocks noGrp="1"/>
          </p:cNvGraphicFramePr>
          <p:nvPr>
            <p:extLst/>
          </p:nvPr>
        </p:nvGraphicFramePr>
        <p:xfrm>
          <a:off x="4931572" y="1684714"/>
          <a:ext cx="6280857" cy="1232373"/>
        </p:xfrm>
        <a:graphic>
          <a:graphicData uri="http://schemas.openxmlformats.org/drawingml/2006/table">
            <a:tbl>
              <a:tblPr firstRow="1" bandRow="1">
                <a:tableStyleId>{17292A2E-F333-43FB-9621-5CBBE7FDCDCB}</a:tableStyleId>
              </a:tblPr>
              <a:tblGrid>
                <a:gridCol w="788122">
                  <a:extLst>
                    <a:ext uri="{9D8B030D-6E8A-4147-A177-3AD203B41FA5}">
                      <a16:colId xmlns="" xmlns:a16="http://schemas.microsoft.com/office/drawing/2014/main" val="2468665509"/>
                    </a:ext>
                  </a:extLst>
                </a:gridCol>
                <a:gridCol w="5492735">
                  <a:extLst>
                    <a:ext uri="{9D8B030D-6E8A-4147-A177-3AD203B41FA5}">
                      <a16:colId xmlns="" xmlns:a16="http://schemas.microsoft.com/office/drawing/2014/main" val="20003"/>
                    </a:ext>
                  </a:extLst>
                </a:gridCol>
              </a:tblGrid>
              <a:tr h="418201">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anchor="ctr">
                    <a:solidFill>
                      <a:schemeClr val="accent2">
                        <a:lumMod val="60000"/>
                        <a:lumOff val="40000"/>
                      </a:schemeClr>
                    </a:solidFill>
                  </a:tcPr>
                </a:tc>
                <a:extLst>
                  <a:ext uri="{0D108BD9-81ED-4DB2-BD59-A6C34878D82A}">
                    <a16:rowId xmlns="" xmlns:a16="http://schemas.microsoft.com/office/drawing/2014/main" val="3937501719"/>
                  </a:ext>
                </a:extLst>
              </a:tr>
              <a:tr h="814172">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META: </a:t>
                      </a:r>
                      <a:r>
                        <a:rPr lang="es-CO" sz="1050" b="0" kern="1200" dirty="0" smtClean="0">
                          <a:solidFill>
                            <a:schemeClr val="tx1"/>
                          </a:solidFill>
                          <a:latin typeface="Arial Narrow" pitchFamily="34" charset="0"/>
                          <a:ea typeface="+mn-ea"/>
                          <a:cs typeface="+mn-cs"/>
                        </a:rPr>
                        <a:t>Uribe.</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VICHADA: </a:t>
                      </a:r>
                      <a:r>
                        <a:rPr lang="es-CO" sz="1050" b="0" kern="1200" dirty="0" smtClean="0">
                          <a:solidFill>
                            <a:schemeClr val="tx1"/>
                          </a:solidFill>
                          <a:latin typeface="Arial Narrow" pitchFamily="34" charset="0"/>
                          <a:ea typeface="+mn-ea"/>
                          <a:cs typeface="+mn-cs"/>
                        </a:rPr>
                        <a:t>Puerto Carreño.</a:t>
                      </a:r>
                    </a:p>
                  </a:txBody>
                  <a:tcPr anchor="ctr"/>
                </a:tc>
              </a:tr>
            </a:tbl>
          </a:graphicData>
        </a:graphic>
      </p:graphicFrame>
      <p:pic>
        <p:nvPicPr>
          <p:cNvPr id="11" name="10 Imagen" descr="IRegionOrinoquia.jpg"/>
          <p:cNvPicPr>
            <a:picLocks noChangeAspect="1"/>
          </p:cNvPicPr>
          <p:nvPr/>
        </p:nvPicPr>
        <p:blipFill>
          <a:blip r:embed="rId3" cstate="print"/>
          <a:stretch>
            <a:fillRect/>
          </a:stretch>
        </p:blipFill>
        <p:spPr>
          <a:xfrm>
            <a:off x="689003" y="1669315"/>
            <a:ext cx="4089156" cy="4274278"/>
          </a:xfrm>
          <a:prstGeom prst="rect">
            <a:avLst/>
          </a:prstGeom>
        </p:spPr>
      </p:pic>
      <p:pic>
        <p:nvPicPr>
          <p:cNvPr id="10"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4654" y="6997051"/>
            <a:ext cx="491742" cy="480394"/>
          </a:xfrm>
          <a:prstGeom prst="rect">
            <a:avLst/>
          </a:prstGeom>
        </p:spPr>
      </p:pic>
      <p:pic>
        <p:nvPicPr>
          <p:cNvPr id="16"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8308" y="7034583"/>
            <a:ext cx="497651" cy="478800"/>
          </a:xfrm>
          <a:prstGeom prst="rect">
            <a:avLst/>
          </a:prstGeom>
        </p:spPr>
      </p:pic>
      <p:pic>
        <p:nvPicPr>
          <p:cNvPr id="17"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3037" y="2263126"/>
            <a:ext cx="491742" cy="480394"/>
          </a:xfrm>
          <a:prstGeom prst="rect">
            <a:avLst/>
          </a:prstGeom>
        </p:spPr>
      </p:pic>
      <p:pic>
        <p:nvPicPr>
          <p:cNvPr id="18" name="Picture 8" descr="Recurso 2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67978" y="6988328"/>
            <a:ext cx="472179" cy="475926"/>
          </a:xfrm>
          <a:prstGeom prst="rect">
            <a:avLst/>
          </a:prstGeom>
        </p:spPr>
      </p:pic>
    </p:spTree>
    <p:extLst>
      <p:ext uri="{BB962C8B-B14F-4D97-AF65-F5344CB8AC3E}">
        <p14:creationId xmlns:p14="http://schemas.microsoft.com/office/powerpoint/2010/main" val="304123513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a 4"/>
          <p:cNvGraphicFramePr>
            <a:graphicFrameLocks noGrp="1"/>
          </p:cNvGraphicFramePr>
          <p:nvPr>
            <p:extLst/>
          </p:nvPr>
        </p:nvGraphicFramePr>
        <p:xfrm>
          <a:off x="5064960" y="1501783"/>
          <a:ext cx="6280857" cy="1894805"/>
        </p:xfrm>
        <a:graphic>
          <a:graphicData uri="http://schemas.openxmlformats.org/drawingml/2006/table">
            <a:tbl>
              <a:tblPr firstRow="1" bandRow="1">
                <a:tableStyleId>{17292A2E-F333-43FB-9621-5CBBE7FDCDCB}</a:tableStyleId>
              </a:tblPr>
              <a:tblGrid>
                <a:gridCol w="788122">
                  <a:extLst>
                    <a:ext uri="{9D8B030D-6E8A-4147-A177-3AD203B41FA5}">
                      <a16:colId xmlns:a16="http://schemas.microsoft.com/office/drawing/2014/main" xmlns="" val="2468665509"/>
                    </a:ext>
                  </a:extLst>
                </a:gridCol>
                <a:gridCol w="5492735">
                  <a:extLst>
                    <a:ext uri="{9D8B030D-6E8A-4147-A177-3AD203B41FA5}">
                      <a16:colId xmlns:a16="http://schemas.microsoft.com/office/drawing/2014/main" xmlns="" val="20003"/>
                    </a:ext>
                  </a:extLst>
                </a:gridCol>
              </a:tblGrid>
              <a:tr h="336749">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CO" sz="900" kern="1200" dirty="0" smtClean="0">
                          <a:latin typeface="Arial Narrow" panose="020B0606020202030204" pitchFamily="34" charset="0"/>
                        </a:rPr>
                        <a:t>Alerta</a:t>
                      </a:r>
                      <a:endParaRPr lang="es-CO" sz="900" b="1" kern="1200" dirty="0" smtClean="0">
                        <a:solidFill>
                          <a:schemeClr val="tx1"/>
                        </a:solidFill>
                        <a:latin typeface="Arial Narrow" panose="020B0606020202030204" pitchFamily="34" charset="0"/>
                        <a:ea typeface="+mn-ea"/>
                        <a:cs typeface="+mn-cs"/>
                      </a:endParaRPr>
                    </a:p>
                  </a:txBody>
                  <a:tcPr anchor="ctr">
                    <a:solidFill>
                      <a:schemeClr val="accent2">
                        <a:lumMod val="60000"/>
                        <a:lumOff val="40000"/>
                      </a:schemeClr>
                    </a:solidFill>
                  </a:tcPr>
                </a:tc>
                <a:tc>
                  <a:txBody>
                    <a:bodyPr/>
                    <a:lstStyle/>
                    <a:p>
                      <a:pPr marL="0" marR="0" indent="0" algn="ctr" defTabSz="573192" rtl="0" eaLnBrk="1" fontAlgn="auto" latinLnBrk="0" hangingPunct="1">
                        <a:lnSpc>
                          <a:spcPct val="100000"/>
                        </a:lnSpc>
                        <a:spcBef>
                          <a:spcPts val="0"/>
                        </a:spcBef>
                        <a:spcAft>
                          <a:spcPts val="0"/>
                        </a:spcAft>
                        <a:buClrTx/>
                        <a:buSzTx/>
                        <a:buFontTx/>
                        <a:buNone/>
                        <a:tabLst/>
                        <a:defRPr/>
                      </a:pPr>
                      <a:r>
                        <a:rPr lang="es-MX" sz="900" kern="1200" dirty="0" smtClean="0">
                          <a:latin typeface="Arial Narrow" panose="020B0606020202030204" pitchFamily="34" charset="0"/>
                        </a:rPr>
                        <a:t>SITIOS PARA LOS CUALES SE GENERA LA ALERTA</a:t>
                      </a:r>
                    </a:p>
                  </a:txBody>
                  <a:tcPr anchor="ctr">
                    <a:solidFill>
                      <a:schemeClr val="accent2">
                        <a:lumMod val="60000"/>
                        <a:lumOff val="40000"/>
                      </a:schemeClr>
                    </a:solidFill>
                  </a:tcPr>
                </a:tc>
                <a:extLst>
                  <a:ext uri="{0D108BD9-81ED-4DB2-BD59-A6C34878D82A}">
                    <a16:rowId xmlns:a16="http://schemas.microsoft.com/office/drawing/2014/main" xmlns="" val="3937501719"/>
                  </a:ext>
                </a:extLst>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CAQUETÁ: </a:t>
                      </a:r>
                      <a:r>
                        <a:rPr lang="es-CO" sz="1050" b="0" kern="1200" dirty="0" smtClean="0">
                          <a:solidFill>
                            <a:schemeClr val="tx1"/>
                          </a:solidFill>
                          <a:latin typeface="Arial Narrow" pitchFamily="34" charset="0"/>
                          <a:ea typeface="+mn-ea"/>
                          <a:cs typeface="+mn-cs"/>
                        </a:rPr>
                        <a:t>San Vicente Del Caguán.</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050" b="1" kern="1200" dirty="0" smtClean="0">
                          <a:solidFill>
                            <a:schemeClr val="tx1"/>
                          </a:solidFill>
                          <a:latin typeface="Arial Narrow" pitchFamily="34" charset="0"/>
                          <a:ea typeface="+mn-ea"/>
                          <a:cs typeface="+mn-cs"/>
                        </a:rPr>
                        <a:t>PUTUMAYO: </a:t>
                      </a:r>
                      <a:r>
                        <a:rPr lang="es-CO" sz="1050" b="0" kern="1200" dirty="0" smtClean="0">
                          <a:solidFill>
                            <a:schemeClr val="tx1"/>
                          </a:solidFill>
                          <a:latin typeface="Arial Narrow" pitchFamily="34" charset="0"/>
                          <a:ea typeface="+mn-ea"/>
                          <a:cs typeface="+mn-cs"/>
                        </a:rPr>
                        <a:t>Santiago.</a:t>
                      </a:r>
                    </a:p>
                  </a:txBody>
                  <a:tcPr anchor="ctr"/>
                </a:tc>
              </a:tr>
              <a:tr h="779028">
                <a:tc>
                  <a:txBody>
                    <a:bodyPr/>
                    <a:lstStyle/>
                    <a:p>
                      <a:pPr algn="ctr">
                        <a:lnSpc>
                          <a:spcPct val="107000"/>
                        </a:lnSpc>
                        <a:spcAft>
                          <a:spcPts val="0"/>
                        </a:spcAft>
                      </a:pPr>
                      <a:endParaRPr lang="es-CO"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c>
                  <a:txBody>
                    <a:bodyPr/>
                    <a:lstStyle/>
                    <a:p>
                      <a:pPr marL="0" marR="0" indent="0" algn="just" defTabSz="648035" rtl="0" eaLnBrk="1" fontAlgn="auto" latinLnBrk="0" hangingPunct="1">
                        <a:lnSpc>
                          <a:spcPct val="100000"/>
                        </a:lnSpc>
                        <a:spcBef>
                          <a:spcPts val="0"/>
                        </a:spcBef>
                        <a:spcAft>
                          <a:spcPts val="0"/>
                        </a:spcAft>
                        <a:buClrTx/>
                        <a:buSzTx/>
                        <a:buFontTx/>
                        <a:buNone/>
                        <a:tabLst/>
                        <a:defRPr/>
                      </a:pPr>
                      <a:r>
                        <a:rPr lang="pt-BR" sz="1050" b="1" kern="1200" dirty="0" smtClean="0">
                          <a:solidFill>
                            <a:schemeClr val="tx1"/>
                          </a:solidFill>
                          <a:latin typeface="Arial Narrow" pitchFamily="34" charset="0"/>
                          <a:ea typeface="+mn-ea"/>
                          <a:cs typeface="+mn-cs"/>
                        </a:rPr>
                        <a:t>CAQUETÁ: </a:t>
                      </a:r>
                      <a:r>
                        <a:rPr lang="pt-BR" sz="1050" b="0" kern="1200" dirty="0" smtClean="0">
                          <a:solidFill>
                            <a:schemeClr val="tx1"/>
                          </a:solidFill>
                          <a:latin typeface="Arial Narrow" pitchFamily="34" charset="0"/>
                          <a:ea typeface="+mn-ea"/>
                          <a:cs typeface="+mn-cs"/>
                        </a:rPr>
                        <a:t>Puerto Rico.</a:t>
                      </a:r>
                    </a:p>
                  </a:txBody>
                  <a:tcPr anchor="ctr"/>
                </a:tc>
              </a:tr>
            </a:tbl>
          </a:graphicData>
        </a:graphic>
      </p:graphicFrame>
      <p:sp>
        <p:nvSpPr>
          <p:cNvPr id="12" name="Rectángulo 11"/>
          <p:cNvSpPr/>
          <p:nvPr/>
        </p:nvSpPr>
        <p:spPr>
          <a:xfrm>
            <a:off x="3188079" y="784813"/>
            <a:ext cx="5815843" cy="423065"/>
          </a:xfrm>
          <a:prstGeom prst="rect">
            <a:avLst/>
          </a:prstGeom>
        </p:spPr>
        <p:txBody>
          <a:bodyPr wrap="square">
            <a:spAutoFit/>
          </a:bodyPr>
          <a:lstStyle/>
          <a:p>
            <a:pPr algn="ctr">
              <a:lnSpc>
                <a:spcPct val="114000"/>
              </a:lnSpc>
              <a:defRPr/>
            </a:pPr>
            <a:r>
              <a:rPr lang="es-CO" sz="2000" b="1" dirty="0">
                <a:solidFill>
                  <a:srgbClr val="E7E6E6">
                    <a:lumMod val="25000"/>
                  </a:srgbClr>
                </a:solidFill>
                <a:latin typeface="Arial Black" panose="020B0A04020102020204" pitchFamily="34" charset="0"/>
                <a:cs typeface="Calibri"/>
              </a:rPr>
              <a:t>REGIÓN </a:t>
            </a:r>
            <a:r>
              <a:rPr lang="es-CO" sz="2000" b="1" dirty="0" smtClean="0">
                <a:solidFill>
                  <a:srgbClr val="E7E6E6">
                    <a:lumMod val="25000"/>
                  </a:srgbClr>
                </a:solidFill>
                <a:latin typeface="Arial Black" panose="020B0A04020102020204" pitchFamily="34" charset="0"/>
                <a:cs typeface="Calibri"/>
              </a:rPr>
              <a:t>AMAZONIA</a:t>
            </a:r>
            <a:endParaRPr lang="es-CO" sz="2000" b="1" dirty="0">
              <a:solidFill>
                <a:srgbClr val="E7E6E6">
                  <a:lumMod val="25000"/>
                </a:srgbClr>
              </a:solidFill>
              <a:latin typeface="Arial Black" panose="020B0A04020102020204" pitchFamily="34" charset="0"/>
              <a:cs typeface="Calibri"/>
            </a:endParaRPr>
          </a:p>
        </p:txBody>
      </p:sp>
      <p:sp>
        <p:nvSpPr>
          <p:cNvPr id="9" name="Rectángulo 8"/>
          <p:cNvSpPr/>
          <p:nvPr/>
        </p:nvSpPr>
        <p:spPr>
          <a:xfrm>
            <a:off x="2230532" y="7660399"/>
            <a:ext cx="7720858" cy="333817"/>
          </a:xfrm>
          <a:prstGeom prst="rect">
            <a:avLst/>
          </a:prstGeom>
          <a:solidFill>
            <a:srgbClr val="8B4C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s-MX" sz="1811" dirty="0">
                <a:solidFill>
                  <a:prstClr val="white"/>
                </a:solidFill>
                <a:cs typeface="Calibri"/>
              </a:rPr>
              <a:t>MAPA 2. Alerta Deslizamientos – Región Andina</a:t>
            </a:r>
            <a:endParaRPr lang="es-CO" sz="1811" dirty="0">
              <a:solidFill>
                <a:prstClr val="white"/>
              </a:solidFill>
              <a:cs typeface="Calibri"/>
            </a:endParaRPr>
          </a:p>
        </p:txBody>
      </p:sp>
      <p:pic>
        <p:nvPicPr>
          <p:cNvPr id="14" name="Picture 3" descr="Recurso 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3593" y="7710511"/>
            <a:ext cx="3694901" cy="1037256"/>
          </a:xfrm>
          <a:prstGeom prst="rect">
            <a:avLst/>
          </a:prstGeom>
        </p:spPr>
      </p:pic>
      <p:pic>
        <p:nvPicPr>
          <p:cNvPr id="16"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75032" y="7147867"/>
            <a:ext cx="491742" cy="480394"/>
          </a:xfrm>
          <a:prstGeom prst="rect">
            <a:avLst/>
          </a:prstGeom>
        </p:spPr>
      </p:pic>
      <p:pic>
        <p:nvPicPr>
          <p:cNvPr id="18" name="Picture 2"/>
          <p:cNvPicPr>
            <a:picLocks noChangeAspect="1" noChangeArrowheads="1"/>
          </p:cNvPicPr>
          <p:nvPr/>
        </p:nvPicPr>
        <p:blipFill>
          <a:blip r:embed="rId5"/>
          <a:stretch>
            <a:fillRect/>
          </a:stretch>
        </p:blipFill>
        <p:spPr bwMode="auto">
          <a:xfrm>
            <a:off x="771912" y="1476375"/>
            <a:ext cx="4137054" cy="4324346"/>
          </a:xfrm>
          <a:prstGeom prst="rect">
            <a:avLst/>
          </a:prstGeom>
          <a:noFill/>
          <a:ln w="9525">
            <a:noFill/>
            <a:miter lim="800000"/>
            <a:headEnd/>
            <a:tailEnd/>
          </a:ln>
          <a:effectLst/>
        </p:spPr>
      </p:pic>
      <p:pic>
        <p:nvPicPr>
          <p:cNvPr id="11"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83442" y="4191559"/>
            <a:ext cx="491742" cy="480394"/>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31963" y="1976808"/>
            <a:ext cx="497651" cy="478800"/>
          </a:xfrm>
          <a:prstGeom prst="rect">
            <a:avLst/>
          </a:prstGeom>
        </p:spPr>
      </p:pic>
      <p:pic>
        <p:nvPicPr>
          <p:cNvPr id="15" name="Picture 8" descr="Recurso 25.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21799" y="2149628"/>
            <a:ext cx="472179" cy="475926"/>
          </a:xfrm>
          <a:prstGeom prst="rect">
            <a:avLst/>
          </a:prstGeom>
        </p:spPr>
      </p:pic>
      <p:pic>
        <p:nvPicPr>
          <p:cNvPr id="17"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5392" y="2772334"/>
            <a:ext cx="491742" cy="480394"/>
          </a:xfrm>
          <a:prstGeom prst="rect">
            <a:avLst/>
          </a:prstGeom>
        </p:spPr>
      </p:pic>
    </p:spTree>
    <p:extLst>
      <p:ext uri="{BB962C8B-B14F-4D97-AF65-F5344CB8AC3E}">
        <p14:creationId xmlns:p14="http://schemas.microsoft.com/office/powerpoint/2010/main" val="85808975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object 2"/>
          <p:cNvSpPr>
            <a:spLocks noChangeArrowheads="1"/>
          </p:cNvSpPr>
          <p:nvPr/>
        </p:nvSpPr>
        <p:spPr bwMode="auto">
          <a:xfrm>
            <a:off x="0" y="1783735"/>
            <a:ext cx="7816168" cy="501561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117" name="Imagen 1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9" y="3365"/>
            <a:ext cx="12214807" cy="1798776"/>
          </a:xfrm>
          <a:prstGeom prst="rect">
            <a:avLst/>
          </a:prstGeom>
        </p:spPr>
      </p:pic>
      <p:graphicFrame>
        <p:nvGraphicFramePr>
          <p:cNvPr id="7" name="object 7"/>
          <p:cNvGraphicFramePr>
            <a:graphicFrameLocks noGrp="1"/>
          </p:cNvGraphicFramePr>
          <p:nvPr/>
        </p:nvGraphicFramePr>
        <p:xfrm>
          <a:off x="8020400" y="1959124"/>
          <a:ext cx="3980256" cy="4614565"/>
        </p:xfrm>
        <a:graphic>
          <a:graphicData uri="http://schemas.openxmlformats.org/drawingml/2006/table">
            <a:tbl>
              <a:tblPr/>
              <a:tblGrid>
                <a:gridCol w="1374477">
                  <a:extLst>
                    <a:ext uri="{9D8B030D-6E8A-4147-A177-3AD203B41FA5}">
                      <a16:colId xmlns:a16="http://schemas.microsoft.com/office/drawing/2014/main" xmlns="" val="3585904213"/>
                    </a:ext>
                  </a:extLst>
                </a:gridCol>
                <a:gridCol w="2605779">
                  <a:extLst>
                    <a:ext uri="{9D8B030D-6E8A-4147-A177-3AD203B41FA5}">
                      <a16:colId xmlns:a16="http://schemas.microsoft.com/office/drawing/2014/main" xmlns="" val="2655444460"/>
                    </a:ext>
                  </a:extLst>
                </a:gridCol>
              </a:tblGrid>
              <a:tr h="534145">
                <a:tc>
                  <a:txBody>
                    <a:bodyPr/>
                    <a:lstStyle>
                      <a:lvl1pPr marL="166688" eaLnBrk="0" hangingPunct="0">
                        <a:spcBef>
                          <a:spcPct val="20000"/>
                        </a:spcBef>
                        <a:tabLst>
                          <a:tab pos="1430338" algn="l"/>
                        </a:tabLst>
                        <a:defRPr sz="1600">
                          <a:solidFill>
                            <a:schemeClr val="tx1"/>
                          </a:solidFill>
                          <a:latin typeface="Calibri" panose="020F0502020204030204" pitchFamily="34" charset="0"/>
                        </a:defRPr>
                      </a:lvl1pPr>
                      <a:lvl2pPr marL="742950" indent="-285750" eaLnBrk="0" hangingPunct="0">
                        <a:spcBef>
                          <a:spcPct val="20000"/>
                        </a:spcBef>
                        <a:tabLst>
                          <a:tab pos="1430338" algn="l"/>
                        </a:tabLst>
                        <a:defRPr sz="1600">
                          <a:solidFill>
                            <a:schemeClr val="tx1"/>
                          </a:solidFill>
                          <a:latin typeface="Calibri" panose="020F0502020204030204" pitchFamily="34" charset="0"/>
                        </a:defRPr>
                      </a:lvl2pPr>
                      <a:lvl3pPr marL="1143000" indent="-228600" eaLnBrk="0" hangingPunct="0">
                        <a:spcBef>
                          <a:spcPct val="20000"/>
                        </a:spcBef>
                        <a:tabLst>
                          <a:tab pos="1430338" algn="l"/>
                        </a:tabLst>
                        <a:defRPr sz="1600">
                          <a:solidFill>
                            <a:schemeClr val="tx1"/>
                          </a:solidFill>
                          <a:latin typeface="Calibri" panose="020F0502020204030204" pitchFamily="34" charset="0"/>
                        </a:defRPr>
                      </a:lvl3pPr>
                      <a:lvl4pPr marL="1600200" indent="-228600" eaLnBrk="0" hangingPunct="0">
                        <a:spcBef>
                          <a:spcPct val="20000"/>
                        </a:spcBef>
                        <a:tabLst>
                          <a:tab pos="1430338" algn="l"/>
                        </a:tabLst>
                        <a:defRPr sz="1600">
                          <a:solidFill>
                            <a:schemeClr val="tx1"/>
                          </a:solidFill>
                          <a:latin typeface="Calibri" panose="020F0502020204030204" pitchFamily="34" charset="0"/>
                        </a:defRPr>
                      </a:lvl4pPr>
                      <a:lvl5pPr marL="2057400" indent="-228600" eaLnBrk="0" hangingPunct="0">
                        <a:spcBef>
                          <a:spcPct val="20000"/>
                        </a:spcBef>
                        <a:tabLst>
                          <a:tab pos="1430338" algn="l"/>
                        </a:tabLst>
                        <a:defRPr sz="1600">
                          <a:solidFill>
                            <a:schemeClr val="tx1"/>
                          </a:solidFill>
                          <a:latin typeface="Calibri" panose="020F0502020204030204" pitchFamily="34" charset="0"/>
                        </a:defRPr>
                      </a:lvl5pPr>
                      <a:lvl6pPr marL="25146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9pPr>
                    </a:lstStyle>
                    <a:p>
                      <a:pPr marL="166688" marR="0" lvl="0" indent="0" algn="ctr" defTabSz="914400" rtl="0" eaLnBrk="1" fontAlgn="base" latinLnBrk="0" hangingPunct="1">
                        <a:lnSpc>
                          <a:spcPct val="100000"/>
                        </a:lnSpc>
                        <a:spcBef>
                          <a:spcPct val="0"/>
                        </a:spcBef>
                        <a:spcAft>
                          <a:spcPct val="0"/>
                        </a:spcAft>
                        <a:buClrTx/>
                        <a:buSzTx/>
                        <a:buFontTx/>
                        <a:buNone/>
                        <a:tabLst>
                          <a:tab pos="1430338" algn="l"/>
                        </a:tabLst>
                      </a:pP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CONVENCIONES</a:t>
                      </a: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w="12700" cap="flat" cmpd="sng" algn="ctr">
                      <a:solidFill>
                        <a:srgbClr val="4471C4"/>
                      </a:solidFill>
                      <a:prstDash val="solid"/>
                      <a:round/>
                      <a:headEnd type="none" w="med" len="med"/>
                      <a:tailEnd type="none" w="med" len="med"/>
                    </a:lnB>
                    <a:lnTlToBr>
                      <a:noFill/>
                    </a:lnTlToBr>
                    <a:lnBlToTr>
                      <a:noFill/>
                    </a:lnBlToTr>
                    <a:solidFill>
                      <a:srgbClr val="75FACE"/>
                    </a:solidFill>
                  </a:tcPr>
                </a:tc>
                <a:tc>
                  <a:txBody>
                    <a:bodyPr/>
                    <a:lstStyle/>
                    <a:p>
                      <a:pPr marL="166688" marR="0" lvl="0" indent="0" algn="ctr" defTabSz="914400" rtl="0" eaLnBrk="1" fontAlgn="base" latinLnBrk="0" hangingPunct="1">
                        <a:lnSpc>
                          <a:spcPct val="100000"/>
                        </a:lnSpc>
                        <a:spcBef>
                          <a:spcPct val="0"/>
                        </a:spcBef>
                        <a:spcAft>
                          <a:spcPct val="0"/>
                        </a:spcAft>
                        <a:buClrTx/>
                        <a:buSzTx/>
                        <a:buFontTx/>
                        <a:buNone/>
                        <a:tabLst>
                          <a:tab pos="1430338" algn="l"/>
                        </a:tabLst>
                        <a:defRPr/>
                      </a:pP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SUGERENCIAS</a:t>
                      </a:r>
                      <a:r>
                        <a:rPr kumimoji="0" lang="es-CO" altLang="es-CO" sz="1200" b="1"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O</a:t>
                      </a:r>
                      <a:r>
                        <a:rPr kumimoji="0" lang="es-CO" altLang="es-CO" sz="1200" b="1"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RECOMENDACIONES</a:t>
                      </a:r>
                      <a:endParaRPr kumimoji="0" lang="es-CO" altLang="es-CO" sz="12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w="12700" cap="flat" cmpd="sng" algn="ctr">
                      <a:solidFill>
                        <a:srgbClr val="4471C4"/>
                      </a:solidFill>
                      <a:prstDash val="solid"/>
                      <a:round/>
                      <a:headEnd type="none" w="med" len="med"/>
                      <a:tailEnd type="none" w="med" len="med"/>
                    </a:lnB>
                    <a:lnTlToBr>
                      <a:noFill/>
                    </a:lnTlToBr>
                    <a:lnBlToTr>
                      <a:noFill/>
                    </a:lnBlToTr>
                    <a:solidFill>
                      <a:srgbClr val="75FACE"/>
                    </a:solidFill>
                  </a:tcPr>
                </a:tc>
                <a:extLst>
                  <a:ext uri="{0D108BD9-81ED-4DB2-BD59-A6C34878D82A}">
                    <a16:rowId xmlns:a16="http://schemas.microsoft.com/office/drawing/2014/main" xmlns="" val="3076183191"/>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a:noFill/>
                    </a:lnB>
                    <a:lnTlToBr>
                      <a:noFill/>
                    </a:lnTlToBr>
                    <a:lnBlToTr>
                      <a:noFill/>
                    </a:lnBlToTr>
                    <a:solidFill>
                      <a:srgbClr val="BCD7EE"/>
                    </a:solid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embarcaciones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poco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calado,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consultar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Capitanías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puerto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zarpar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zonas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inminente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tempestad.</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bañistas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condiciones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meteorológicas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avisos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autoridades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locales.</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a:noFill/>
                    </a:lnB>
                    <a:lnTlToBr>
                      <a:noFill/>
                    </a:lnTlToBr>
                    <a:lnBlToTr>
                      <a:noFill/>
                    </a:lnBlToTr>
                    <a:solidFill>
                      <a:srgbClr val="BCD7EE"/>
                    </a:solidFill>
                  </a:tcPr>
                </a:tc>
                <a:extLst>
                  <a:ext uri="{0D108BD9-81ED-4DB2-BD59-A6C34878D82A}">
                    <a16:rowId xmlns:a16="http://schemas.microsoft.com/office/drawing/2014/main" xmlns="" val="1953971733"/>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a:noFill/>
                    </a:lnB>
                    <a:lnTlToBr>
                      <a:noFill/>
                    </a:lnTlToBr>
                    <a:lnBlToTr>
                      <a:noFill/>
                    </a:lnBlToTr>
                    <a:no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sugiere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del</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fenómeno.</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696091543"/>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w="12700" cap="flat" cmpd="sng" algn="ctr">
                      <a:solidFill>
                        <a:srgbClr val="4471C4"/>
                      </a:solidFill>
                      <a:prstDash val="solid"/>
                      <a:round/>
                      <a:headEnd type="none" w="med" len="med"/>
                      <a:tailEnd type="none" w="med" len="med"/>
                    </a:lnB>
                    <a:lnTlToBr>
                      <a:noFill/>
                    </a:lnTlToBr>
                    <a:lnBlToTr>
                      <a:noFill/>
                    </a:lnBlToTr>
                    <a:solidFill>
                      <a:srgbClr val="BCD7EE"/>
                    </a:solid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bañistas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del</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fenómeno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indicaciones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autoridades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locales.</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embarcaciones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poco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calado,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consultar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Capitanías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puerto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zarpar.</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w="12700" cap="flat" cmpd="sng" algn="ctr">
                      <a:solidFill>
                        <a:srgbClr val="4471C4"/>
                      </a:solidFill>
                      <a:prstDash val="solid"/>
                      <a:round/>
                      <a:headEnd type="none" w="med" len="med"/>
                      <a:tailEnd type="none" w="med" len="med"/>
                    </a:lnB>
                    <a:lnTlToBr>
                      <a:noFill/>
                    </a:lnTlToBr>
                    <a:lnBlToTr>
                      <a:noFill/>
                    </a:lnBlToTr>
                    <a:solidFill>
                      <a:srgbClr val="BCD7EE"/>
                    </a:solidFill>
                  </a:tcPr>
                </a:tc>
                <a:extLst>
                  <a:ext uri="{0D108BD9-81ED-4DB2-BD59-A6C34878D82A}">
                    <a16:rowId xmlns:a16="http://schemas.microsoft.com/office/drawing/2014/main" xmlns="" val="3316552002"/>
                  </a:ext>
                </a:extLst>
              </a:tr>
            </a:tbl>
          </a:graphicData>
        </a:graphic>
      </p:graphicFrame>
      <p:sp>
        <p:nvSpPr>
          <p:cNvPr id="86024" name="object 9"/>
          <p:cNvSpPr>
            <a:spLocks noChangeArrowheads="1"/>
          </p:cNvSpPr>
          <p:nvPr/>
        </p:nvSpPr>
        <p:spPr bwMode="auto">
          <a:xfrm>
            <a:off x="8267636" y="4109552"/>
            <a:ext cx="685800" cy="687600"/>
          </a:xfrm>
          <a:prstGeom prst="rect">
            <a:avLst/>
          </a:prstGeom>
          <a:blipFill dpi="0" rotWithShape="1">
            <a:blip r:embed="rId5"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6025" name="object 10"/>
          <p:cNvSpPr>
            <a:spLocks noChangeArrowheads="1"/>
          </p:cNvSpPr>
          <p:nvPr/>
        </p:nvSpPr>
        <p:spPr bwMode="auto">
          <a:xfrm>
            <a:off x="8265836" y="5477704"/>
            <a:ext cx="687600" cy="6876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24" name="object 8"/>
          <p:cNvSpPr>
            <a:spLocks noChangeArrowheads="1"/>
          </p:cNvSpPr>
          <p:nvPr/>
        </p:nvSpPr>
        <p:spPr bwMode="auto">
          <a:xfrm>
            <a:off x="8265836" y="2815208"/>
            <a:ext cx="687600" cy="685800"/>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32" name="Picture 3" descr="Recurso 39.png"/>
          <p:cNvPicPr/>
          <p:nvPr/>
        </p:nvPicPr>
        <p:blipFill>
          <a:blip r:embed="rId8" cstate="print">
            <a:extLst>
              <a:ext uri="{28A0092B-C50C-407E-A947-70E740481C1C}">
                <a14:useLocalDpi xmlns:a14="http://schemas.microsoft.com/office/drawing/2010/main" val="0"/>
              </a:ext>
            </a:extLst>
          </a:blip>
          <a:stretch>
            <a:fillRect/>
          </a:stretch>
        </p:blipFill>
        <p:spPr>
          <a:xfrm>
            <a:off x="-3129971" y="-896766"/>
            <a:ext cx="2689092" cy="646731"/>
          </a:xfrm>
          <a:prstGeom prst="rect">
            <a:avLst/>
          </a:prstGeom>
        </p:spPr>
      </p:pic>
      <p:sp>
        <p:nvSpPr>
          <p:cNvPr id="3" name="CuadroTexto 2"/>
          <p:cNvSpPr txBox="1"/>
          <p:nvPr/>
        </p:nvSpPr>
        <p:spPr>
          <a:xfrm>
            <a:off x="8020400" y="6540867"/>
            <a:ext cx="397387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La altura significativa de  la ola, representa la media del tercio más alto de las olas, por lo cual la altura máxima posible puede ser incluso superior al doble de este valor</a:t>
            </a:r>
            <a:endParaRPr kumimoji="0" lang="es-CO" sz="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182" name="Grupo 181"/>
          <p:cNvGrpSpPr/>
          <p:nvPr/>
        </p:nvGrpSpPr>
        <p:grpSpPr>
          <a:xfrm>
            <a:off x="-2054900" y="7151039"/>
            <a:ext cx="1300815" cy="454425"/>
            <a:chOff x="-2389017" y="5237345"/>
            <a:chExt cx="1300815" cy="454425"/>
          </a:xfrm>
        </p:grpSpPr>
        <p:sp>
          <p:nvSpPr>
            <p:cNvPr id="183"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4"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5" name="Rectángulo 184"/>
            <p:cNvSpPr/>
            <p:nvPr/>
          </p:nvSpPr>
          <p:spPr>
            <a:xfrm>
              <a:off x="-1981833" y="5248763"/>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25 nudos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DV: 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2.0 m – 3.5 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64" name="Grupo 63"/>
          <p:cNvGrpSpPr/>
          <p:nvPr/>
        </p:nvGrpSpPr>
        <p:grpSpPr>
          <a:xfrm>
            <a:off x="-1472124" y="4957803"/>
            <a:ext cx="1300815" cy="454425"/>
            <a:chOff x="-2389017" y="5237345"/>
            <a:chExt cx="1300815" cy="454425"/>
          </a:xfrm>
        </p:grpSpPr>
        <p:sp>
          <p:nvSpPr>
            <p:cNvPr id="65"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6"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7" name="Rectángulo 66"/>
            <p:cNvSpPr/>
            <p:nvPr/>
          </p:nvSpPr>
          <p:spPr>
            <a:xfrm>
              <a:off x="-1981833" y="5248763"/>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25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lang="es-CO" sz="750" b="1" dirty="0" smtClean="0">
                  <a:solidFill>
                    <a:prstClr val="black"/>
                  </a:solidFill>
                  <a:latin typeface="Arial Narrow" panose="020B0606020202030204" pitchFamily="34" charset="0"/>
                </a:rPr>
                <a:t>30</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nudos DV: Este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3.0 m – </a:t>
              </a:r>
              <a:r>
                <a:rPr lang="es-ES" sz="750" b="1" dirty="0" smtClean="0">
                  <a:solidFill>
                    <a:prstClr val="black"/>
                  </a:solidFill>
                  <a:latin typeface="Arial Narrow" panose="020B0606020202030204" pitchFamily="34" charset="0"/>
                </a:rPr>
                <a:t>3,5</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60" name="Grupo 59"/>
          <p:cNvGrpSpPr/>
          <p:nvPr/>
        </p:nvGrpSpPr>
        <p:grpSpPr>
          <a:xfrm>
            <a:off x="-188011" y="7376039"/>
            <a:ext cx="1296772" cy="475200"/>
            <a:chOff x="3985863" y="4153834"/>
            <a:chExt cx="1296772" cy="475200"/>
          </a:xfrm>
        </p:grpSpPr>
        <p:pic>
          <p:nvPicPr>
            <p:cNvPr id="61" name="Imagen 60"/>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634" y="4154168"/>
              <a:ext cx="1080001" cy="450000"/>
            </a:xfrm>
            <a:prstGeom prst="rect">
              <a:avLst/>
            </a:prstGeom>
          </p:spPr>
        </p:pic>
        <p:pic>
          <p:nvPicPr>
            <p:cNvPr id="62" name="Picture 49"/>
            <p:cNvPicPr>
              <a:picLocks/>
            </p:cNvPicPr>
            <p:nvPr/>
          </p:nvPicPr>
          <p:blipFill rotWithShape="1">
            <a:blip r:embed="rId13"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63" name="Rectángulo 62"/>
            <p:cNvSpPr/>
            <p:nvPr/>
          </p:nvSpPr>
          <p:spPr>
            <a:xfrm>
              <a:off x="4393433" y="4271039"/>
              <a:ext cx="889202" cy="2154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Hasta: 9 Marzo</a:t>
              </a:r>
            </a:p>
          </p:txBody>
        </p:sp>
      </p:grpSp>
      <p:grpSp>
        <p:nvGrpSpPr>
          <p:cNvPr id="73" name="Grupo 72"/>
          <p:cNvGrpSpPr/>
          <p:nvPr/>
        </p:nvGrpSpPr>
        <p:grpSpPr>
          <a:xfrm>
            <a:off x="-3160813" y="3392444"/>
            <a:ext cx="1296386" cy="453503"/>
            <a:chOff x="-2389709" y="5800854"/>
            <a:chExt cx="1296386" cy="453503"/>
          </a:xfrm>
        </p:grpSpPr>
        <p:pic>
          <p:nvPicPr>
            <p:cNvPr id="76" name="Imagen 75" descr="Recurso 23.png"/>
            <p:cNvPicPr>
              <a:picLocks/>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73324" y="5800854"/>
              <a:ext cx="1080000" cy="450000"/>
            </a:xfrm>
            <a:prstGeom prst="rect">
              <a:avLst/>
            </a:prstGeom>
          </p:spPr>
        </p:pic>
        <p:sp>
          <p:nvSpPr>
            <p:cNvPr id="77" name="object 10"/>
            <p:cNvSpPr>
              <a:spLocks noChangeArrowheads="1"/>
            </p:cNvSpPr>
            <p:nvPr/>
          </p:nvSpPr>
          <p:spPr bwMode="auto">
            <a:xfrm>
              <a:off x="-2389709" y="5804357"/>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8" name="Rectángulo 77"/>
            <p:cNvSpPr/>
            <p:nvPr/>
          </p:nvSpPr>
          <p:spPr>
            <a:xfrm>
              <a:off x="-1982525" y="5811350"/>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VV: </a:t>
              </a:r>
              <a:r>
                <a:rPr kumimoji="0" lang="es-CO" sz="750" b="1"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Arial" panose="020B0604020202020204" pitchFamily="34" charset="0"/>
                </a:rPr>
                <a:t>15 </a:t>
              </a:r>
              <a:r>
                <a:rPr kumimoji="0" lang="es-CO"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smtClean="0">
                  <a:ln>
                    <a:noFill/>
                  </a:ln>
                  <a:solidFill>
                    <a:prstClr val="white"/>
                  </a:solidFill>
                  <a:effectLst/>
                  <a:uLnTx/>
                  <a:uFillTx/>
                  <a:latin typeface="Arial Narrow" panose="020B0606020202030204" pitchFamily="34" charset="0"/>
                  <a:ea typeface="+mn-ea"/>
                  <a:cs typeface="Arial" panose="020B0604020202020204" pitchFamily="34" charset="0"/>
                </a:rPr>
                <a:t>25 </a:t>
              </a:r>
              <a:r>
                <a:rPr kumimoji="0" lang="es-CO"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nudos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DV: Este-Noreste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rPr>
                <a:t>AO: 3.0 m – 4.0 m</a:t>
              </a:r>
              <a:endParaRPr kumimoji="0" lang="en-US" sz="750" b="1" i="0" u="none" strike="noStrike" kern="1200" cap="none" spc="0" normalizeH="0" baseline="0" noProof="0" dirty="0">
                <a:ln>
                  <a:noFill/>
                </a:ln>
                <a:solidFill>
                  <a:prstClr val="white"/>
                </a:solidFill>
                <a:effectLst/>
                <a:uLnTx/>
                <a:uFillTx/>
                <a:latin typeface="Arial Narrow" panose="020B0606020202030204" pitchFamily="34" charset="0"/>
                <a:ea typeface="+mn-ea"/>
                <a:cs typeface="Arial" panose="020B0604020202020204" pitchFamily="34" charset="0"/>
              </a:endParaRPr>
            </a:p>
          </p:txBody>
        </p:sp>
      </p:grpSp>
      <p:pic>
        <p:nvPicPr>
          <p:cNvPr id="88" name="Picture 3" descr="Recurso 39.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72882" y="-34070"/>
            <a:ext cx="2150715" cy="580560"/>
          </a:xfrm>
          <a:prstGeom prst="rect">
            <a:avLst/>
          </a:prstGeom>
        </p:spPr>
      </p:pic>
      <p:grpSp>
        <p:nvGrpSpPr>
          <p:cNvPr id="5" name="Grupo 4"/>
          <p:cNvGrpSpPr/>
          <p:nvPr/>
        </p:nvGrpSpPr>
        <p:grpSpPr>
          <a:xfrm>
            <a:off x="-2764568" y="2620900"/>
            <a:ext cx="1297337" cy="453091"/>
            <a:chOff x="877002" y="5024613"/>
            <a:chExt cx="1297337" cy="453091"/>
          </a:xfrm>
        </p:grpSpPr>
        <p:grpSp>
          <p:nvGrpSpPr>
            <p:cNvPr id="145" name="Grupo 144"/>
            <p:cNvGrpSpPr/>
            <p:nvPr/>
          </p:nvGrpSpPr>
          <p:grpSpPr>
            <a:xfrm>
              <a:off x="877002" y="5024613"/>
              <a:ext cx="1297337" cy="453091"/>
              <a:chOff x="-2389017" y="4119188"/>
              <a:chExt cx="1297337" cy="453091"/>
            </a:xfrm>
          </p:grpSpPr>
          <p:pic>
            <p:nvPicPr>
              <p:cNvPr id="146" name="Imagen 145" descr="Recurso 23.png"/>
              <p:cNvPicPr>
                <a:picLocks/>
              </p:cNvPicPr>
              <p:nvPr/>
            </p:nvPicPr>
            <p:blipFill>
              <a:blip r:embed="rId14" cstate="print">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71680" y="4119188"/>
                <a:ext cx="1080000" cy="450000"/>
              </a:xfrm>
              <a:prstGeom prst="rect">
                <a:avLst/>
              </a:prstGeom>
            </p:spPr>
          </p:pic>
          <p:sp>
            <p:nvSpPr>
              <p:cNvPr id="147" name="object 12"/>
              <p:cNvSpPr>
                <a:spLocks noChangeArrowheads="1"/>
              </p:cNvSpPr>
              <p:nvPr/>
            </p:nvSpPr>
            <p:spPr bwMode="auto">
              <a:xfrm>
                <a:off x="-2389017" y="4121390"/>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119" name="Rectángulo 118"/>
            <p:cNvSpPr/>
            <p:nvPr/>
          </p:nvSpPr>
          <p:spPr>
            <a:xfrm>
              <a:off x="1371063" y="5180363"/>
              <a:ext cx="760420" cy="138499"/>
            </a:xfrm>
            <a:prstGeom prst="rect">
              <a:avLst/>
            </a:prstGeom>
          </p:spPr>
          <p:txBody>
            <a:bodyPr wrap="square" lIns="0" tIns="0" rIns="0" bIns="0">
              <a:spAutoFit/>
            </a:bodyPr>
            <a:lstStyle/>
            <a:p>
              <a:r>
                <a:rPr lang="es-CO" sz="900" b="1" dirty="0">
                  <a:solidFill>
                    <a:schemeClr val="bg1"/>
                  </a:solidFill>
                  <a:latin typeface="Arial Narrow" panose="020B0606020202030204" pitchFamily="34" charset="0"/>
                </a:rPr>
                <a:t>Tiempo lluvioso.</a:t>
              </a:r>
            </a:p>
          </p:txBody>
        </p:sp>
      </p:grpSp>
      <p:grpSp>
        <p:nvGrpSpPr>
          <p:cNvPr id="125" name="Grupo 124"/>
          <p:cNvGrpSpPr/>
          <p:nvPr/>
        </p:nvGrpSpPr>
        <p:grpSpPr>
          <a:xfrm>
            <a:off x="-1501361" y="6699359"/>
            <a:ext cx="1296772" cy="475200"/>
            <a:chOff x="3985863" y="4153834"/>
            <a:chExt cx="1296772" cy="475200"/>
          </a:xfrm>
        </p:grpSpPr>
        <p:pic>
          <p:nvPicPr>
            <p:cNvPr id="126" name="Imagen 125"/>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634" y="4154168"/>
              <a:ext cx="1080001" cy="450000"/>
            </a:xfrm>
            <a:prstGeom prst="rect">
              <a:avLst/>
            </a:prstGeom>
          </p:spPr>
        </p:pic>
        <p:pic>
          <p:nvPicPr>
            <p:cNvPr id="127" name="Picture 49"/>
            <p:cNvPicPr>
              <a:picLocks/>
            </p:cNvPicPr>
            <p:nvPr/>
          </p:nvPicPr>
          <p:blipFill rotWithShape="1">
            <a:blip r:embed="rId13"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128" name="Rectángulo 127"/>
            <p:cNvSpPr/>
            <p:nvPr/>
          </p:nvSpPr>
          <p:spPr>
            <a:xfrm>
              <a:off x="4393433" y="4271039"/>
              <a:ext cx="889202" cy="2154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Hasta: </a:t>
              </a:r>
              <a:r>
                <a:rPr lang="es-CO" sz="800" b="1" dirty="0">
                  <a:solidFill>
                    <a:prstClr val="black"/>
                  </a:solidFill>
                  <a:latin typeface="Arial Narrow" panose="020B0606020202030204" pitchFamily="34" charset="0"/>
                </a:rPr>
                <a:t>8</a:t>
              </a: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Junio</a:t>
              </a:r>
            </a:p>
          </p:txBody>
        </p:sp>
      </p:grpSp>
      <p:grpSp>
        <p:nvGrpSpPr>
          <p:cNvPr id="136" name="Grupo 135"/>
          <p:cNvGrpSpPr/>
          <p:nvPr/>
        </p:nvGrpSpPr>
        <p:grpSpPr>
          <a:xfrm>
            <a:off x="-3448919" y="6237941"/>
            <a:ext cx="1300815" cy="454425"/>
            <a:chOff x="-2389017" y="5237345"/>
            <a:chExt cx="1300815" cy="454425"/>
          </a:xfrm>
        </p:grpSpPr>
        <p:sp>
          <p:nvSpPr>
            <p:cNvPr id="142"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3"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4" name="Rectángulo 143"/>
            <p:cNvSpPr/>
            <p:nvPr/>
          </p:nvSpPr>
          <p:spPr>
            <a:xfrm>
              <a:off x="-1981833" y="5248763"/>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a:t>
              </a:r>
              <a:r>
                <a:rPr lang="es-CO" sz="750" b="1" dirty="0" smtClean="0">
                  <a:solidFill>
                    <a:prstClr val="black"/>
                  </a:solidFill>
                  <a:latin typeface="Arial Narrow" panose="020B0606020202030204" pitchFamily="34" charset="0"/>
                </a:rPr>
                <a:t>25</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lang="es-CO" sz="750" b="1" dirty="0" smtClean="0">
                  <a:solidFill>
                    <a:prstClr val="black"/>
                  </a:solidFill>
                  <a:latin typeface="Arial Narrow" panose="020B0606020202030204" pitchFamily="34" charset="0"/>
                </a:rPr>
                <a:t>30</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nudos DV: Este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3.0 m – </a:t>
              </a:r>
              <a:r>
                <a:rPr lang="es-ES" sz="750" b="1" dirty="0">
                  <a:solidFill>
                    <a:prstClr val="black"/>
                  </a:solidFill>
                  <a:latin typeface="Arial Narrow" panose="020B0606020202030204" pitchFamily="34" charset="0"/>
                </a:rPr>
                <a:t>3</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.5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155" name="Grupo 154"/>
          <p:cNvGrpSpPr/>
          <p:nvPr/>
        </p:nvGrpSpPr>
        <p:grpSpPr>
          <a:xfrm>
            <a:off x="-3289769" y="4424469"/>
            <a:ext cx="1370683" cy="475200"/>
            <a:chOff x="3985863" y="4153834"/>
            <a:chExt cx="1296772" cy="475200"/>
          </a:xfrm>
        </p:grpSpPr>
        <p:pic>
          <p:nvPicPr>
            <p:cNvPr id="159" name="Imagen 158"/>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634" y="4154168"/>
              <a:ext cx="1080001" cy="450000"/>
            </a:xfrm>
            <a:prstGeom prst="rect">
              <a:avLst/>
            </a:prstGeom>
          </p:spPr>
        </p:pic>
        <p:pic>
          <p:nvPicPr>
            <p:cNvPr id="160" name="Picture 49"/>
            <p:cNvPicPr>
              <a:picLocks/>
            </p:cNvPicPr>
            <p:nvPr/>
          </p:nvPicPr>
          <p:blipFill rotWithShape="1">
            <a:blip r:embed="rId13"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161" name="Rectángulo 160"/>
            <p:cNvSpPr/>
            <p:nvPr/>
          </p:nvSpPr>
          <p:spPr>
            <a:xfrm>
              <a:off x="4393433" y="4271039"/>
              <a:ext cx="889202" cy="2154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Hasta: 24 </a:t>
              </a:r>
              <a:r>
                <a:rPr lang="es-CO" sz="800" b="1" noProof="0" dirty="0">
                  <a:solidFill>
                    <a:prstClr val="black"/>
                  </a:solidFill>
                  <a:latin typeface="Arial Narrow" panose="020B0606020202030204" pitchFamily="34" charset="0"/>
                </a:rPr>
                <a:t>junio</a:t>
              </a:r>
              <a:endPar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132" name="Grupo 131"/>
          <p:cNvGrpSpPr/>
          <p:nvPr/>
        </p:nvGrpSpPr>
        <p:grpSpPr>
          <a:xfrm>
            <a:off x="-1980566" y="5913022"/>
            <a:ext cx="1300815" cy="481803"/>
            <a:chOff x="-2389017" y="5237345"/>
            <a:chExt cx="1300815" cy="481803"/>
          </a:xfrm>
        </p:grpSpPr>
        <p:sp>
          <p:nvSpPr>
            <p:cNvPr id="133"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4"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5" name="Rectángulo 134"/>
            <p:cNvSpPr/>
            <p:nvPr/>
          </p:nvSpPr>
          <p:spPr>
            <a:xfrm>
              <a:off x="-1977404" y="5280566"/>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a:t>
              </a:r>
              <a:r>
                <a:rPr lang="es-CO" sz="750" b="1" dirty="0" smtClean="0">
                  <a:solidFill>
                    <a:prstClr val="black"/>
                  </a:solidFill>
                  <a:latin typeface="Arial Narrow" panose="020B0606020202030204" pitchFamily="34" charset="0"/>
                </a:rPr>
                <a:t>25</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lang="es-CO" sz="750" b="1" dirty="0" smtClean="0">
                  <a:solidFill>
                    <a:prstClr val="black"/>
                  </a:solidFill>
                  <a:latin typeface="Arial Narrow" panose="020B0606020202030204" pitchFamily="34" charset="0"/>
                </a:rPr>
                <a:t>30</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nudos DV: Este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 – </a:t>
              </a:r>
              <a:r>
                <a:rPr lang="es-ES" sz="750" b="1" dirty="0" smtClean="0">
                  <a:solidFill>
                    <a:prstClr val="black"/>
                  </a:solidFill>
                  <a:latin typeface="Arial Narrow" panose="020B0606020202030204" pitchFamily="34" charset="0"/>
                </a:rPr>
                <a:t>3.0</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173" name="Grupo 172"/>
          <p:cNvGrpSpPr/>
          <p:nvPr/>
        </p:nvGrpSpPr>
        <p:grpSpPr>
          <a:xfrm>
            <a:off x="-3470214" y="2725578"/>
            <a:ext cx="1345869" cy="466090"/>
            <a:chOff x="-2389017" y="5225680"/>
            <a:chExt cx="1345869" cy="466090"/>
          </a:xfrm>
        </p:grpSpPr>
        <p:sp>
          <p:nvSpPr>
            <p:cNvPr id="174" name="object 11"/>
            <p:cNvSpPr>
              <a:spLocks noChangeArrowheads="1"/>
            </p:cNvSpPr>
            <p:nvPr/>
          </p:nvSpPr>
          <p:spPr bwMode="auto">
            <a:xfrm>
              <a:off x="-2168202" y="5237345"/>
              <a:ext cx="1125054"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5"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76" name="Rectángulo 175"/>
            <p:cNvSpPr/>
            <p:nvPr/>
          </p:nvSpPr>
          <p:spPr>
            <a:xfrm>
              <a:off x="-2015111" y="5225680"/>
              <a:ext cx="960339" cy="461665"/>
            </a:xfrm>
            <a:prstGeom prst="rect">
              <a:avLst/>
            </a:prstGeom>
          </p:spPr>
          <p:txBody>
            <a:bodyPr wrap="square">
              <a:spAutoFit/>
            </a:bodyPr>
            <a:lstStyle/>
            <a:p>
              <a:pPr lvl="0">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rPr>
                <a:t>VV: </a:t>
              </a:r>
              <a:r>
                <a:rPr lang="es-CO" sz="800" b="1" dirty="0" smtClean="0">
                  <a:solidFill>
                    <a:prstClr val="black"/>
                  </a:solidFill>
                  <a:latin typeface="Arial Narrow" panose="020B0606020202030204" pitchFamily="34" charset="0"/>
                </a:rPr>
                <a:t>20</a:t>
              </a:r>
              <a:r>
                <a:rPr kumimoji="0" lang="es-CO" sz="800" b="1" i="0" u="none" strike="noStrike" kern="1200" cap="none" spc="0" normalizeH="0" baseline="0" noProof="0" dirty="0" smtClean="0">
                  <a:ln>
                    <a:noFill/>
                  </a:ln>
                  <a:solidFill>
                    <a:prstClr val="black"/>
                  </a:solidFill>
                  <a:effectLst/>
                  <a:uLnTx/>
                  <a:uFillTx/>
                  <a:latin typeface="Arial Narrow" panose="020B0606020202030204" pitchFamily="34" charset="0"/>
                </a:rPr>
                <a:t> </a:t>
              </a:r>
              <a:r>
                <a:rPr kumimoji="0" lang="es-ES" sz="800" b="1" i="0" u="none" strike="noStrike" kern="1200" cap="none" spc="0" normalizeH="0" baseline="0" noProof="0" dirty="0">
                  <a:ln>
                    <a:noFill/>
                  </a:ln>
                  <a:solidFill>
                    <a:prstClr val="black"/>
                  </a:solidFill>
                  <a:effectLst/>
                  <a:uLnTx/>
                  <a:uFillTx/>
                  <a:latin typeface="Arial Narrow" panose="020B0606020202030204" pitchFamily="34" charset="0"/>
                </a:rPr>
                <a:t>–</a:t>
              </a: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rPr>
                <a:t> </a:t>
              </a:r>
              <a:r>
                <a:rPr kumimoji="0" lang="es-CO" sz="800" b="1" i="0" u="none" strike="noStrike" kern="1200" cap="none" spc="0" normalizeH="0" baseline="0" noProof="0" dirty="0" smtClean="0">
                  <a:ln>
                    <a:noFill/>
                  </a:ln>
                  <a:solidFill>
                    <a:prstClr val="black"/>
                  </a:solidFill>
                  <a:effectLst/>
                  <a:uLnTx/>
                  <a:uFillTx/>
                  <a:latin typeface="Arial Narrow" panose="020B0606020202030204" pitchFamily="34" charset="0"/>
                </a:rPr>
                <a:t>30 </a:t>
              </a: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rPr>
                <a:t>nudos DV:  </a:t>
              </a:r>
              <a:r>
                <a:rPr lang="es-CO" sz="800" b="1" dirty="0" err="1" smtClean="0">
                  <a:solidFill>
                    <a:prstClr val="black"/>
                  </a:solidFill>
                  <a:latin typeface="Arial Narrow" panose="020B0606020202030204" pitchFamily="34" charset="0"/>
                </a:rPr>
                <a:t>Nores</a:t>
              </a:r>
              <a:r>
                <a:rPr kumimoji="0" lang="es-CO" sz="800" b="1" i="0" u="none" strike="noStrike" kern="1200" cap="none" spc="0" normalizeH="0" baseline="0" noProof="0" dirty="0" smtClean="0">
                  <a:ln>
                    <a:noFill/>
                  </a:ln>
                  <a:solidFill>
                    <a:prstClr val="black"/>
                  </a:solidFill>
                  <a:effectLst/>
                  <a:uLnTx/>
                  <a:uFillTx/>
                  <a:latin typeface="Arial Narrow" panose="020B0606020202030204" pitchFamily="34" charset="0"/>
                </a:rPr>
                <a:t>te</a:t>
              </a:r>
              <a:endPar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800" b="1" i="0" u="none" strike="noStrike" kern="1200" cap="none" spc="0" normalizeH="0" baseline="0" noProof="0" dirty="0">
                  <a:ln>
                    <a:noFill/>
                  </a:ln>
                  <a:solidFill>
                    <a:prstClr val="black"/>
                  </a:solidFill>
                  <a:effectLst/>
                  <a:uLnTx/>
                  <a:uFillTx/>
                  <a:latin typeface="Arial Narrow" panose="020B0606020202030204" pitchFamily="34" charset="0"/>
                </a:rPr>
                <a:t>AO: </a:t>
              </a:r>
              <a:r>
                <a:rPr lang="es-ES" sz="800" b="1" dirty="0">
                  <a:solidFill>
                    <a:prstClr val="black"/>
                  </a:solidFill>
                  <a:latin typeface="Arial Narrow" panose="020B0606020202030204" pitchFamily="34" charset="0"/>
                </a:rPr>
                <a:t>2</a:t>
              </a:r>
              <a:r>
                <a:rPr kumimoji="0" lang="es-ES" sz="800" b="1" i="0" u="none" strike="noStrike" kern="1200" cap="none" spc="0" normalizeH="0" baseline="0" noProof="0" dirty="0">
                  <a:ln>
                    <a:noFill/>
                  </a:ln>
                  <a:solidFill>
                    <a:prstClr val="black"/>
                  </a:solidFill>
                  <a:effectLst/>
                  <a:uLnTx/>
                  <a:uFillTx/>
                  <a:latin typeface="Arial Narrow" panose="020B0606020202030204" pitchFamily="34" charset="0"/>
                </a:rPr>
                <a:t>.0 m – </a:t>
              </a:r>
              <a:r>
                <a:rPr kumimoji="0" lang="es-ES" sz="800" b="1" i="0" u="none" strike="noStrike" kern="1200" cap="none" spc="0" normalizeH="0" baseline="0" noProof="0" dirty="0" smtClean="0">
                  <a:ln>
                    <a:noFill/>
                  </a:ln>
                  <a:solidFill>
                    <a:prstClr val="black"/>
                  </a:solidFill>
                  <a:effectLst/>
                  <a:uLnTx/>
                  <a:uFillTx/>
                  <a:latin typeface="Arial Narrow" panose="020B0606020202030204" pitchFamily="34" charset="0"/>
                </a:rPr>
                <a:t>3.0 </a:t>
              </a:r>
              <a:r>
                <a:rPr kumimoji="0" lang="es-ES" sz="800" b="1" i="0" u="none" strike="noStrike" kern="1200" cap="none" spc="0" normalizeH="0" baseline="0" noProof="0" dirty="0">
                  <a:ln>
                    <a:noFill/>
                  </a:ln>
                  <a:solidFill>
                    <a:prstClr val="black"/>
                  </a:solidFill>
                  <a:effectLst/>
                  <a:uLnTx/>
                  <a:uFillTx/>
                  <a:latin typeface="Arial Narrow" panose="020B0606020202030204" pitchFamily="34" charset="0"/>
                </a:rPr>
                <a:t>m</a:t>
              </a:r>
              <a:endParaRPr kumimoji="0" lang="en-US" sz="800" b="1" i="0" u="none" strike="noStrike" kern="1200" cap="none" spc="0" normalizeH="0" baseline="0" noProof="0" dirty="0">
                <a:ln>
                  <a:noFill/>
                </a:ln>
                <a:solidFill>
                  <a:prstClr val="black"/>
                </a:solidFill>
                <a:effectLst/>
                <a:uLnTx/>
                <a:uFillTx/>
                <a:latin typeface="Arial Narrow" panose="020B0606020202030204" pitchFamily="34" charset="0"/>
              </a:endParaRPr>
            </a:p>
          </p:txBody>
        </p:sp>
      </p:grpSp>
      <p:grpSp>
        <p:nvGrpSpPr>
          <p:cNvPr id="186" name="Grupo 185"/>
          <p:cNvGrpSpPr/>
          <p:nvPr/>
        </p:nvGrpSpPr>
        <p:grpSpPr>
          <a:xfrm>
            <a:off x="-1709189" y="5339701"/>
            <a:ext cx="1300815" cy="481803"/>
            <a:chOff x="-2389017" y="5237345"/>
            <a:chExt cx="1300815" cy="481803"/>
          </a:xfrm>
        </p:grpSpPr>
        <p:sp>
          <p:nvSpPr>
            <p:cNvPr id="187"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8" name="object 10"/>
            <p:cNvSpPr>
              <a:spLocks noChangeArrowheads="1"/>
            </p:cNvSpPr>
            <p:nvPr/>
          </p:nvSpPr>
          <p:spPr bwMode="auto">
            <a:xfrm>
              <a:off x="-2389017" y="5241770"/>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89" name="Rectángulo 188"/>
            <p:cNvSpPr/>
            <p:nvPr/>
          </p:nvSpPr>
          <p:spPr>
            <a:xfrm>
              <a:off x="-1977404" y="5280566"/>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a:t>
              </a:r>
              <a:r>
                <a:rPr lang="es-CO" sz="750" b="1" dirty="0" smtClean="0">
                  <a:solidFill>
                    <a:prstClr val="black"/>
                  </a:solidFill>
                  <a:latin typeface="Arial Narrow" panose="020B0606020202030204" pitchFamily="34" charset="0"/>
                </a:rPr>
                <a:t>25</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lang="es-CO" sz="750" b="1" dirty="0" smtClean="0">
                  <a:solidFill>
                    <a:prstClr val="black"/>
                  </a:solidFill>
                  <a:latin typeface="Arial Narrow" panose="020B0606020202030204" pitchFamily="34" charset="0"/>
                </a:rPr>
                <a:t>30</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nudos DV: Este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 – </a:t>
              </a:r>
              <a:r>
                <a:rPr lang="es-ES" sz="750" b="1" dirty="0" smtClean="0">
                  <a:solidFill>
                    <a:prstClr val="black"/>
                  </a:solidFill>
                  <a:latin typeface="Arial Narrow" panose="020B0606020202030204" pitchFamily="34" charset="0"/>
                </a:rPr>
                <a:t>3.0</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sp>
        <p:nvSpPr>
          <p:cNvPr id="4" name="AutoShape 4" descr="blob:https://web.whatsapp.com/53e068c8-c9a7-4399-a21e-5b0708d46e9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grpSp>
        <p:nvGrpSpPr>
          <p:cNvPr id="84" name="Grupo 83"/>
          <p:cNvGrpSpPr/>
          <p:nvPr/>
        </p:nvGrpSpPr>
        <p:grpSpPr>
          <a:xfrm>
            <a:off x="-1136818" y="7693350"/>
            <a:ext cx="1247992" cy="464434"/>
            <a:chOff x="-4115496" y="5589869"/>
            <a:chExt cx="1247992" cy="464434"/>
          </a:xfrm>
        </p:grpSpPr>
        <p:pic>
          <p:nvPicPr>
            <p:cNvPr id="85" name="Imagen 84"/>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969392" y="5592885"/>
              <a:ext cx="1080001" cy="450000"/>
            </a:xfrm>
            <a:prstGeom prst="rect">
              <a:avLst/>
            </a:prstGeom>
          </p:spPr>
        </p:pic>
        <p:sp>
          <p:nvSpPr>
            <p:cNvPr id="86" name="object 10"/>
            <p:cNvSpPr>
              <a:spLocks noChangeArrowheads="1"/>
            </p:cNvSpPr>
            <p:nvPr/>
          </p:nvSpPr>
          <p:spPr bwMode="auto">
            <a:xfrm>
              <a:off x="-4115496" y="5589869"/>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7" name="Rectángulo 86"/>
            <p:cNvSpPr/>
            <p:nvPr/>
          </p:nvSpPr>
          <p:spPr>
            <a:xfrm>
              <a:off x="-3756706" y="5615721"/>
              <a:ext cx="889202" cy="43858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VV: </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15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t>
              </a:r>
              <a:r>
                <a:rPr kumimoji="0" lang="es-CO"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 </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nudos DV: Este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t>
              </a:r>
              <a:r>
                <a:rPr kumimoji="0" lang="es-CO"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Noreste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AO: </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2.0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 – </a:t>
              </a:r>
              <a:r>
                <a:rPr kumimoji="0" lang="es-ES" sz="75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3.0 </a:t>
              </a:r>
              <a:r>
                <a:rPr kumimoji="0" lang="es-E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a:t>
              </a:r>
              <a:endParaRPr kumimoji="0" lang="en-US" sz="7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97" name="Grupo 96"/>
          <p:cNvGrpSpPr/>
          <p:nvPr/>
        </p:nvGrpSpPr>
        <p:grpSpPr>
          <a:xfrm>
            <a:off x="-5053985" y="7042355"/>
            <a:ext cx="1288456" cy="450889"/>
            <a:chOff x="-2105293" y="4171755"/>
            <a:chExt cx="1288456" cy="450889"/>
          </a:xfrm>
        </p:grpSpPr>
        <p:grpSp>
          <p:nvGrpSpPr>
            <p:cNvPr id="98" name="Grupo 97"/>
            <p:cNvGrpSpPr/>
            <p:nvPr/>
          </p:nvGrpSpPr>
          <p:grpSpPr>
            <a:xfrm>
              <a:off x="-2105293" y="4171755"/>
              <a:ext cx="1288456" cy="450889"/>
              <a:chOff x="-2381779" y="3547477"/>
              <a:chExt cx="1288456" cy="450889"/>
            </a:xfrm>
          </p:grpSpPr>
          <p:sp>
            <p:nvSpPr>
              <p:cNvPr id="100"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1"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99" name="Rectángulo 98"/>
            <p:cNvSpPr/>
            <p:nvPr/>
          </p:nvSpPr>
          <p:spPr>
            <a:xfrm>
              <a:off x="-1650904"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102" name="Grupo 101"/>
          <p:cNvGrpSpPr/>
          <p:nvPr/>
        </p:nvGrpSpPr>
        <p:grpSpPr>
          <a:xfrm>
            <a:off x="-2186907" y="3227046"/>
            <a:ext cx="1288456" cy="450889"/>
            <a:chOff x="-2105293" y="4171755"/>
            <a:chExt cx="1288456" cy="450889"/>
          </a:xfrm>
        </p:grpSpPr>
        <p:grpSp>
          <p:nvGrpSpPr>
            <p:cNvPr id="103" name="Grupo 102"/>
            <p:cNvGrpSpPr/>
            <p:nvPr/>
          </p:nvGrpSpPr>
          <p:grpSpPr>
            <a:xfrm>
              <a:off x="-2105293" y="4171755"/>
              <a:ext cx="1288456" cy="450889"/>
              <a:chOff x="-2381779" y="3547477"/>
              <a:chExt cx="1288456" cy="450889"/>
            </a:xfrm>
          </p:grpSpPr>
          <p:sp>
            <p:nvSpPr>
              <p:cNvPr id="105"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6"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104" name="Rectángulo 103"/>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89" name="Grupo 88"/>
          <p:cNvGrpSpPr/>
          <p:nvPr/>
        </p:nvGrpSpPr>
        <p:grpSpPr>
          <a:xfrm>
            <a:off x="-2918063" y="64143"/>
            <a:ext cx="1296386" cy="452201"/>
            <a:chOff x="586569" y="3762666"/>
            <a:chExt cx="1296386" cy="452201"/>
          </a:xfrm>
        </p:grpSpPr>
        <p:pic>
          <p:nvPicPr>
            <p:cNvPr id="90" name="Imagen 89"/>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2954" y="3764867"/>
              <a:ext cx="1080001" cy="450000"/>
            </a:xfrm>
            <a:prstGeom prst="rect">
              <a:avLst/>
            </a:prstGeom>
          </p:spPr>
        </p:pic>
        <p:sp>
          <p:nvSpPr>
            <p:cNvPr id="91" name="object 10"/>
            <p:cNvSpPr>
              <a:spLocks noChangeArrowheads="1"/>
            </p:cNvSpPr>
            <p:nvPr/>
          </p:nvSpPr>
          <p:spPr bwMode="auto">
            <a:xfrm>
              <a:off x="586569" y="3762666"/>
              <a:ext cx="450000" cy="450000"/>
            </a:xfrm>
            <a:prstGeom prst="rect">
              <a:avLst/>
            </a:prstGeom>
            <a:blipFill dpi="0" rotWithShape="1">
              <a:blip r:embed="rId10"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92" name="Rectángulo 91"/>
            <p:cNvSpPr/>
            <p:nvPr/>
          </p:nvSpPr>
          <p:spPr>
            <a:xfrm>
              <a:off x="993753" y="3769659"/>
              <a:ext cx="889202" cy="438582"/>
            </a:xfrm>
            <a:prstGeom prst="rect">
              <a:avLst/>
            </a:prstGeom>
          </p:spPr>
          <p:txBody>
            <a:bodyPr wrap="square">
              <a:spAutoFit/>
            </a:bodyPr>
            <a:lstStyle/>
            <a:p>
              <a:r>
                <a:rPr lang="es-CO" sz="750" b="1" dirty="0">
                  <a:latin typeface="Arial Narrow" panose="020B0606020202030204" pitchFamily="34" charset="0"/>
                </a:rPr>
                <a:t>VV: 25 nudos </a:t>
              </a:r>
            </a:p>
            <a:p>
              <a:r>
                <a:rPr lang="es-CO" sz="750" b="1" dirty="0">
                  <a:latin typeface="Arial Narrow" panose="020B0606020202030204" pitchFamily="34" charset="0"/>
                </a:rPr>
                <a:t>DV: Noreste</a:t>
              </a:r>
            </a:p>
            <a:p>
              <a:r>
                <a:rPr lang="es-ES" sz="750" b="1" dirty="0">
                  <a:latin typeface="Arial Narrow" panose="020B0606020202030204" pitchFamily="34" charset="0"/>
                </a:rPr>
                <a:t>AO: 1.0 m – 2.5 m</a:t>
              </a:r>
              <a:endParaRPr lang="en-US" sz="750" b="1" dirty="0">
                <a:latin typeface="Arial Narrow" panose="020B0606020202030204" pitchFamily="34" charset="0"/>
              </a:endParaRPr>
            </a:p>
          </p:txBody>
        </p:sp>
      </p:grpSp>
      <p:pic>
        <p:nvPicPr>
          <p:cNvPr id="6" name="Imagen 5"/>
          <p:cNvPicPr>
            <a:picLocks noChangeAspect="1"/>
          </p:cNvPicPr>
          <p:nvPr/>
        </p:nvPicPr>
        <p:blipFill>
          <a:blip r:embed="rId17"/>
          <a:stretch>
            <a:fillRect/>
          </a:stretch>
        </p:blipFill>
        <p:spPr>
          <a:xfrm>
            <a:off x="-3976607" y="705031"/>
            <a:ext cx="3648148" cy="1573539"/>
          </a:xfrm>
          <a:prstGeom prst="rect">
            <a:avLst/>
          </a:prstGeom>
        </p:spPr>
      </p:pic>
      <p:pic>
        <p:nvPicPr>
          <p:cNvPr id="112" name="Imagen 111"/>
          <p:cNvPicPr>
            <a:picLocks noChangeAspect="1"/>
          </p:cNvPicPr>
          <p:nvPr/>
        </p:nvPicPr>
        <p:blipFill>
          <a:blip r:embed="rId18"/>
          <a:stretch>
            <a:fillRect/>
          </a:stretch>
        </p:blipFill>
        <p:spPr>
          <a:xfrm>
            <a:off x="-1591558" y="2326689"/>
            <a:ext cx="1286367" cy="451143"/>
          </a:xfrm>
          <a:prstGeom prst="rect">
            <a:avLst/>
          </a:prstGeom>
        </p:spPr>
      </p:pic>
      <p:grpSp>
        <p:nvGrpSpPr>
          <p:cNvPr id="120" name="Grupo 119"/>
          <p:cNvGrpSpPr/>
          <p:nvPr/>
        </p:nvGrpSpPr>
        <p:grpSpPr>
          <a:xfrm>
            <a:off x="-5143034" y="3943064"/>
            <a:ext cx="4522695" cy="1184565"/>
            <a:chOff x="-7862593" y="2963831"/>
            <a:chExt cx="4522695" cy="1184565"/>
          </a:xfrm>
        </p:grpSpPr>
        <p:pic>
          <p:nvPicPr>
            <p:cNvPr id="121" name="Imagen 120"/>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862593" y="2963831"/>
              <a:ext cx="1080001" cy="450000"/>
            </a:xfrm>
            <a:prstGeom prst="rect">
              <a:avLst/>
            </a:prstGeom>
          </p:spPr>
        </p:pic>
        <p:sp>
          <p:nvSpPr>
            <p:cNvPr id="131"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1" name="Rectángulo 140"/>
            <p:cNvSpPr/>
            <p:nvPr/>
          </p:nvSpPr>
          <p:spPr>
            <a:xfrm>
              <a:off x="-7718423" y="3097105"/>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162" name="Grupo 161"/>
          <p:cNvGrpSpPr/>
          <p:nvPr/>
        </p:nvGrpSpPr>
        <p:grpSpPr>
          <a:xfrm>
            <a:off x="-3909765" y="3917864"/>
            <a:ext cx="1296772" cy="475200"/>
            <a:chOff x="3985863" y="4153834"/>
            <a:chExt cx="1296772" cy="475200"/>
          </a:xfrm>
        </p:grpSpPr>
        <p:pic>
          <p:nvPicPr>
            <p:cNvPr id="163" name="Imagen 162"/>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634" y="4154168"/>
              <a:ext cx="1080001" cy="450000"/>
            </a:xfrm>
            <a:prstGeom prst="rect">
              <a:avLst/>
            </a:prstGeom>
          </p:spPr>
        </p:pic>
        <p:pic>
          <p:nvPicPr>
            <p:cNvPr id="164" name="Picture 49"/>
            <p:cNvPicPr>
              <a:picLocks/>
            </p:cNvPicPr>
            <p:nvPr/>
          </p:nvPicPr>
          <p:blipFill rotWithShape="1">
            <a:blip r:embed="rId13"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165" name="Rectángulo 164"/>
            <p:cNvSpPr/>
            <p:nvPr/>
          </p:nvSpPr>
          <p:spPr>
            <a:xfrm>
              <a:off x="4393433" y="4271039"/>
              <a:ext cx="889202" cy="2154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Hasta: </a:t>
              </a:r>
              <a:r>
                <a:rPr lang="es-CO" sz="800" b="1" dirty="0" smtClean="0">
                  <a:solidFill>
                    <a:prstClr val="black"/>
                  </a:solidFill>
                  <a:latin typeface="Arial Narrow" panose="020B0606020202030204" pitchFamily="34" charset="0"/>
                </a:rPr>
                <a:t>12</a:t>
              </a:r>
              <a:r>
                <a:rPr kumimoji="0" lang="es-CO" sz="8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anose="020B0604020202020204" pitchFamily="34" charset="0"/>
                </a:rPr>
                <a:t> octubre</a:t>
              </a:r>
              <a:endPar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grpSp>
      <p:grpSp>
        <p:nvGrpSpPr>
          <p:cNvPr id="107" name="Grupo 106"/>
          <p:cNvGrpSpPr/>
          <p:nvPr/>
        </p:nvGrpSpPr>
        <p:grpSpPr>
          <a:xfrm>
            <a:off x="-1834085" y="3920526"/>
            <a:ext cx="1468080" cy="475200"/>
            <a:chOff x="3985863" y="4153834"/>
            <a:chExt cx="1468080" cy="475200"/>
          </a:xfrm>
        </p:grpSpPr>
        <p:pic>
          <p:nvPicPr>
            <p:cNvPr id="108" name="Imagen 107"/>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202634" y="4154168"/>
              <a:ext cx="1080001" cy="450000"/>
            </a:xfrm>
            <a:prstGeom prst="rect">
              <a:avLst/>
            </a:prstGeom>
          </p:spPr>
        </p:pic>
        <p:pic>
          <p:nvPicPr>
            <p:cNvPr id="109" name="Picture 49"/>
            <p:cNvPicPr>
              <a:picLocks/>
            </p:cNvPicPr>
            <p:nvPr/>
          </p:nvPicPr>
          <p:blipFill rotWithShape="1">
            <a:blip r:embed="rId13"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110" name="Rectángulo 109"/>
            <p:cNvSpPr/>
            <p:nvPr/>
          </p:nvSpPr>
          <p:spPr>
            <a:xfrm>
              <a:off x="4393432" y="4271039"/>
              <a:ext cx="1060511" cy="2308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900" b="1" i="0" u="none" strike="noStrike" kern="1200" cap="none" spc="0" normalizeH="0" baseline="0" noProof="0" dirty="0" smtClean="0">
                  <a:ln>
                    <a:noFill/>
                  </a:ln>
                  <a:solidFill>
                    <a:prstClr val="black"/>
                  </a:solidFill>
                  <a:effectLst/>
                  <a:uLnTx/>
                  <a:uFillTx/>
                  <a:latin typeface="Arial Narrow" panose="020B0606020202030204" pitchFamily="34" charset="0"/>
                </a:rPr>
                <a:t>Hasta </a:t>
              </a:r>
              <a:r>
                <a:rPr lang="es-CO" sz="900" b="1" dirty="0" smtClean="0">
                  <a:solidFill>
                    <a:prstClr val="black"/>
                  </a:solidFill>
                  <a:latin typeface="Arial Narrow" panose="020B0606020202030204" pitchFamily="34" charset="0"/>
                </a:rPr>
                <a:t>13</a:t>
              </a:r>
              <a:r>
                <a:rPr kumimoji="0" lang="es-CO" sz="900" b="1" i="0" u="none" strike="noStrike" kern="1200" cap="none" spc="0" normalizeH="0" baseline="0" noProof="0" dirty="0" smtClean="0">
                  <a:ln>
                    <a:noFill/>
                  </a:ln>
                  <a:solidFill>
                    <a:prstClr val="black"/>
                  </a:solidFill>
                  <a:effectLst/>
                  <a:uLnTx/>
                  <a:uFillTx/>
                  <a:latin typeface="Arial Narrow" panose="020B0606020202030204" pitchFamily="34" charset="0"/>
                </a:rPr>
                <a:t> octubre</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ndParaRPr>
            </a:p>
          </p:txBody>
        </p:sp>
      </p:grpSp>
      <p:pic>
        <p:nvPicPr>
          <p:cNvPr id="122" name="Imagen 121"/>
          <p:cNvPicPr>
            <a:picLocks noChangeAspect="1"/>
          </p:cNvPicPr>
          <p:nvPr/>
        </p:nvPicPr>
        <p:blipFill>
          <a:blip r:embed="rId18"/>
          <a:stretch>
            <a:fillRect/>
          </a:stretch>
        </p:blipFill>
        <p:spPr>
          <a:xfrm>
            <a:off x="-3452004" y="5282957"/>
            <a:ext cx="1286367" cy="451143"/>
          </a:xfrm>
          <a:prstGeom prst="rect">
            <a:avLst/>
          </a:prstGeom>
        </p:spPr>
      </p:pic>
      <p:pic>
        <p:nvPicPr>
          <p:cNvPr id="123" name="Imagen 122"/>
          <p:cNvPicPr>
            <a:picLocks noChangeAspect="1"/>
          </p:cNvPicPr>
          <p:nvPr/>
        </p:nvPicPr>
        <p:blipFill>
          <a:blip r:embed="rId18"/>
          <a:stretch>
            <a:fillRect/>
          </a:stretch>
        </p:blipFill>
        <p:spPr>
          <a:xfrm>
            <a:off x="-2636535" y="4818549"/>
            <a:ext cx="1286367" cy="451143"/>
          </a:xfrm>
          <a:prstGeom prst="rect">
            <a:avLst/>
          </a:prstGeom>
        </p:spPr>
      </p:pic>
      <p:pic>
        <p:nvPicPr>
          <p:cNvPr id="138" name="Imagen 137"/>
          <p:cNvPicPr>
            <a:picLocks noChangeAspect="1"/>
          </p:cNvPicPr>
          <p:nvPr/>
        </p:nvPicPr>
        <p:blipFill>
          <a:blip r:embed="rId18"/>
          <a:stretch>
            <a:fillRect/>
          </a:stretch>
        </p:blipFill>
        <p:spPr>
          <a:xfrm>
            <a:off x="-4456333" y="3250641"/>
            <a:ext cx="1286367" cy="451143"/>
          </a:xfrm>
          <a:prstGeom prst="rect">
            <a:avLst/>
          </a:prstGeom>
        </p:spPr>
      </p:pic>
      <p:grpSp>
        <p:nvGrpSpPr>
          <p:cNvPr id="118" name="Grupo 117"/>
          <p:cNvGrpSpPr/>
          <p:nvPr/>
        </p:nvGrpSpPr>
        <p:grpSpPr>
          <a:xfrm>
            <a:off x="2577334" y="5376768"/>
            <a:ext cx="1293137" cy="450889"/>
            <a:chOff x="-3790850" y="3697507"/>
            <a:chExt cx="1285947" cy="450889"/>
          </a:xfrm>
        </p:grpSpPr>
        <p:pic>
          <p:nvPicPr>
            <p:cNvPr id="139" name="Imagen 138"/>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140"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48" name="Rectángulo 147"/>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96" name="Grupo 95"/>
          <p:cNvGrpSpPr/>
          <p:nvPr/>
        </p:nvGrpSpPr>
        <p:grpSpPr>
          <a:xfrm>
            <a:off x="439166" y="2730965"/>
            <a:ext cx="1293137" cy="450889"/>
            <a:chOff x="-3790850" y="3697507"/>
            <a:chExt cx="1285947" cy="450889"/>
          </a:xfrm>
        </p:grpSpPr>
        <p:pic>
          <p:nvPicPr>
            <p:cNvPr id="111" name="Imagen 110"/>
            <p:cNvPicPr>
              <a:picLocks/>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113"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14" name="Rectángulo 113"/>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spTree>
    <p:extLst>
      <p:ext uri="{BB962C8B-B14F-4D97-AF65-F5344CB8AC3E}">
        <p14:creationId xmlns:p14="http://schemas.microsoft.com/office/powerpoint/2010/main" val="4040292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Imagen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7"/>
            <a:ext cx="12226174" cy="1803359"/>
          </a:xfrm>
          <a:prstGeom prst="rect">
            <a:avLst/>
          </a:prstGeom>
        </p:spPr>
      </p:pic>
      <p:sp>
        <p:nvSpPr>
          <p:cNvPr id="88066" name="object 2"/>
          <p:cNvSpPr>
            <a:spLocks noChangeArrowheads="1"/>
          </p:cNvSpPr>
          <p:nvPr/>
        </p:nvSpPr>
        <p:spPr bwMode="auto">
          <a:xfrm>
            <a:off x="74889" y="1871235"/>
            <a:ext cx="7900034" cy="5051936"/>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34" name="object 3"/>
          <p:cNvSpPr>
            <a:spLocks noChangeArrowheads="1"/>
          </p:cNvSpPr>
          <p:nvPr/>
        </p:nvSpPr>
        <p:spPr bwMode="auto">
          <a:xfrm>
            <a:off x="6528048" y="1191"/>
            <a:ext cx="5663952" cy="1798638"/>
          </a:xfrm>
          <a:prstGeom prst="rect">
            <a:avLst/>
          </a:prstGeom>
          <a:blipFill dpi="0" rotWithShape="1">
            <a:blip r:embed="rId5"/>
            <a:srcRect/>
            <a:stretch>
              <a:fillRect l="-115256"/>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grpSp>
        <p:nvGrpSpPr>
          <p:cNvPr id="107" name="Grupo 106"/>
          <p:cNvGrpSpPr/>
          <p:nvPr/>
        </p:nvGrpSpPr>
        <p:grpSpPr>
          <a:xfrm>
            <a:off x="-2918063" y="64143"/>
            <a:ext cx="1296386" cy="452201"/>
            <a:chOff x="586569" y="3762666"/>
            <a:chExt cx="1296386" cy="452201"/>
          </a:xfrm>
        </p:grpSpPr>
        <p:pic>
          <p:nvPicPr>
            <p:cNvPr id="108" name="Imagen 107"/>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2954" y="3764867"/>
              <a:ext cx="1080001" cy="450000"/>
            </a:xfrm>
            <a:prstGeom prst="rect">
              <a:avLst/>
            </a:prstGeom>
          </p:spPr>
        </p:pic>
        <p:sp>
          <p:nvSpPr>
            <p:cNvPr id="109" name="object 10"/>
            <p:cNvSpPr>
              <a:spLocks noChangeArrowheads="1"/>
            </p:cNvSpPr>
            <p:nvPr/>
          </p:nvSpPr>
          <p:spPr bwMode="auto">
            <a:xfrm>
              <a:off x="586569" y="3762666"/>
              <a:ext cx="450000" cy="450000"/>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110" name="Rectángulo 109"/>
            <p:cNvSpPr/>
            <p:nvPr/>
          </p:nvSpPr>
          <p:spPr>
            <a:xfrm>
              <a:off x="993753" y="3769659"/>
              <a:ext cx="889202" cy="438582"/>
            </a:xfrm>
            <a:prstGeom prst="rect">
              <a:avLst/>
            </a:prstGeom>
          </p:spPr>
          <p:txBody>
            <a:bodyPr wrap="square">
              <a:spAutoFit/>
            </a:bodyPr>
            <a:lstStyle/>
            <a:p>
              <a:r>
                <a:rPr lang="es-CO" sz="750" b="1" dirty="0">
                  <a:latin typeface="Arial Narrow" panose="020B0606020202030204" pitchFamily="34" charset="0"/>
                </a:rPr>
                <a:t>VV: 25 nudos </a:t>
              </a:r>
            </a:p>
            <a:p>
              <a:r>
                <a:rPr lang="es-CO" sz="750" b="1" dirty="0">
                  <a:latin typeface="Arial Narrow" panose="020B0606020202030204" pitchFamily="34" charset="0"/>
                </a:rPr>
                <a:t>DV: Noreste</a:t>
              </a:r>
            </a:p>
            <a:p>
              <a:r>
                <a:rPr lang="es-ES" sz="750" b="1" dirty="0">
                  <a:latin typeface="Arial Narrow" panose="020B0606020202030204" pitchFamily="34" charset="0"/>
                </a:rPr>
                <a:t>AO: 1.0 m – 2.5 m</a:t>
              </a:r>
              <a:endParaRPr lang="en-US" sz="750" b="1" dirty="0">
                <a:latin typeface="Arial Narrow" panose="020B0606020202030204" pitchFamily="34" charset="0"/>
              </a:endParaRPr>
            </a:p>
          </p:txBody>
        </p:sp>
      </p:grpSp>
      <p:grpSp>
        <p:nvGrpSpPr>
          <p:cNvPr id="111" name="Grupo 110"/>
          <p:cNvGrpSpPr/>
          <p:nvPr/>
        </p:nvGrpSpPr>
        <p:grpSpPr>
          <a:xfrm>
            <a:off x="-2693777" y="4920508"/>
            <a:ext cx="1300815" cy="454425"/>
            <a:chOff x="-2389017" y="5237345"/>
            <a:chExt cx="1300815" cy="454425"/>
          </a:xfrm>
        </p:grpSpPr>
        <p:sp>
          <p:nvSpPr>
            <p:cNvPr id="112" name="object 11"/>
            <p:cNvSpPr>
              <a:spLocks noChangeArrowheads="1"/>
            </p:cNvSpPr>
            <p:nvPr/>
          </p:nvSpPr>
          <p:spPr bwMode="auto">
            <a:xfrm>
              <a:off x="-2168202" y="5237345"/>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113" name="object 10"/>
            <p:cNvSpPr>
              <a:spLocks noChangeArrowheads="1"/>
            </p:cNvSpPr>
            <p:nvPr/>
          </p:nvSpPr>
          <p:spPr bwMode="auto">
            <a:xfrm>
              <a:off x="-2389017" y="5241770"/>
              <a:ext cx="450000" cy="450000"/>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114" name="Rectángulo 113"/>
            <p:cNvSpPr/>
            <p:nvPr/>
          </p:nvSpPr>
          <p:spPr>
            <a:xfrm>
              <a:off x="-1981833" y="5248763"/>
              <a:ext cx="889202" cy="438582"/>
            </a:xfrm>
            <a:prstGeom prst="rect">
              <a:avLst/>
            </a:prstGeom>
          </p:spPr>
          <p:txBody>
            <a:bodyPr wrap="square">
              <a:spAutoFit/>
            </a:bodyPr>
            <a:lstStyle/>
            <a:p>
              <a:r>
                <a:rPr lang="es-CO" sz="750" b="1" dirty="0">
                  <a:latin typeface="Arial Narrow" panose="020B0606020202030204" pitchFamily="34" charset="0"/>
                </a:rPr>
                <a:t>VV: 30 nudos </a:t>
              </a:r>
            </a:p>
            <a:p>
              <a:r>
                <a:rPr lang="es-CO" sz="750" b="1" dirty="0">
                  <a:latin typeface="Arial Narrow" panose="020B0606020202030204" pitchFamily="34" charset="0"/>
                </a:rPr>
                <a:t>DV: Noreste</a:t>
              </a:r>
            </a:p>
            <a:p>
              <a:r>
                <a:rPr lang="es-ES" sz="750" b="1" dirty="0">
                  <a:latin typeface="Arial Narrow" panose="020B0606020202030204" pitchFamily="34" charset="0"/>
                </a:rPr>
                <a:t>AO: 2.0 m – 3.0 m</a:t>
              </a:r>
              <a:endParaRPr lang="en-US" sz="750" b="1" dirty="0">
                <a:latin typeface="Arial Narrow" panose="020B0606020202030204" pitchFamily="34" charset="0"/>
              </a:endParaRPr>
            </a:p>
          </p:txBody>
        </p:sp>
      </p:grpSp>
      <p:grpSp>
        <p:nvGrpSpPr>
          <p:cNvPr id="115" name="Grupo 114"/>
          <p:cNvGrpSpPr/>
          <p:nvPr/>
        </p:nvGrpSpPr>
        <p:grpSpPr>
          <a:xfrm>
            <a:off x="-2760984" y="5513954"/>
            <a:ext cx="1296386" cy="453503"/>
            <a:chOff x="-2389709" y="5800854"/>
            <a:chExt cx="1296386" cy="453503"/>
          </a:xfrm>
        </p:grpSpPr>
        <p:pic>
          <p:nvPicPr>
            <p:cNvPr id="116" name="Imagen 115" descr="Recurso 23.png"/>
            <p:cNvPicPr>
              <a:picLocks/>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73324" y="5800854"/>
              <a:ext cx="1080000" cy="450000"/>
            </a:xfrm>
            <a:prstGeom prst="rect">
              <a:avLst/>
            </a:prstGeom>
          </p:spPr>
        </p:pic>
        <p:sp>
          <p:nvSpPr>
            <p:cNvPr id="117" name="object 10"/>
            <p:cNvSpPr>
              <a:spLocks noChangeArrowheads="1"/>
            </p:cNvSpPr>
            <p:nvPr/>
          </p:nvSpPr>
          <p:spPr bwMode="auto">
            <a:xfrm>
              <a:off x="-2389709" y="5804357"/>
              <a:ext cx="450000" cy="450000"/>
            </a:xfrm>
            <a:prstGeom prst="rect">
              <a:avLst/>
            </a:prstGeom>
            <a:blipFill dpi="0" rotWithShape="1">
              <a:blip r:embed="rId8"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a:p>
          </p:txBody>
        </p:sp>
        <p:sp>
          <p:nvSpPr>
            <p:cNvPr id="118" name="Rectángulo 117"/>
            <p:cNvSpPr/>
            <p:nvPr/>
          </p:nvSpPr>
          <p:spPr>
            <a:xfrm>
              <a:off x="-1982525" y="5811350"/>
              <a:ext cx="889202" cy="438582"/>
            </a:xfrm>
            <a:prstGeom prst="rect">
              <a:avLst/>
            </a:prstGeom>
          </p:spPr>
          <p:txBody>
            <a:bodyPr wrap="square">
              <a:spAutoFit/>
            </a:bodyPr>
            <a:lstStyle/>
            <a:p>
              <a:r>
                <a:rPr lang="es-CO" sz="750" b="1" dirty="0">
                  <a:solidFill>
                    <a:schemeClr val="bg1"/>
                  </a:solidFill>
                  <a:latin typeface="Arial Narrow" panose="020B0606020202030204" pitchFamily="34" charset="0"/>
                </a:rPr>
                <a:t>VV: 35 nudos </a:t>
              </a:r>
            </a:p>
            <a:p>
              <a:r>
                <a:rPr lang="es-CO" sz="750" b="1" dirty="0">
                  <a:solidFill>
                    <a:schemeClr val="bg1"/>
                  </a:solidFill>
                  <a:latin typeface="Arial Narrow" panose="020B0606020202030204" pitchFamily="34" charset="0"/>
                </a:rPr>
                <a:t>DV: Noreste</a:t>
              </a:r>
            </a:p>
            <a:p>
              <a:r>
                <a:rPr lang="es-ES" sz="750" b="1" dirty="0">
                  <a:solidFill>
                    <a:schemeClr val="bg1"/>
                  </a:solidFill>
                  <a:latin typeface="Arial Narrow" panose="020B0606020202030204" pitchFamily="34" charset="0"/>
                </a:rPr>
                <a:t>AO: 3.0 m – 4.0 m</a:t>
              </a:r>
              <a:endParaRPr lang="en-US" sz="750" b="1" dirty="0">
                <a:solidFill>
                  <a:schemeClr val="bg1"/>
                </a:solidFill>
                <a:latin typeface="Arial Narrow" panose="020B0606020202030204" pitchFamily="34" charset="0"/>
              </a:endParaRPr>
            </a:p>
          </p:txBody>
        </p:sp>
      </p:grpSp>
      <p:graphicFrame>
        <p:nvGraphicFramePr>
          <p:cNvPr id="83" name="object 7"/>
          <p:cNvGraphicFramePr>
            <a:graphicFrameLocks noGrp="1"/>
          </p:cNvGraphicFramePr>
          <p:nvPr/>
        </p:nvGraphicFramePr>
        <p:xfrm>
          <a:off x="8020400" y="1959124"/>
          <a:ext cx="3980256" cy="4614565"/>
        </p:xfrm>
        <a:graphic>
          <a:graphicData uri="http://schemas.openxmlformats.org/drawingml/2006/table">
            <a:tbl>
              <a:tblPr/>
              <a:tblGrid>
                <a:gridCol w="1374477">
                  <a:extLst>
                    <a:ext uri="{9D8B030D-6E8A-4147-A177-3AD203B41FA5}">
                      <a16:colId xmlns:a16="http://schemas.microsoft.com/office/drawing/2014/main" xmlns="" val="3585904213"/>
                    </a:ext>
                  </a:extLst>
                </a:gridCol>
                <a:gridCol w="2605779">
                  <a:extLst>
                    <a:ext uri="{9D8B030D-6E8A-4147-A177-3AD203B41FA5}">
                      <a16:colId xmlns:a16="http://schemas.microsoft.com/office/drawing/2014/main" xmlns="" val="2655444460"/>
                    </a:ext>
                  </a:extLst>
                </a:gridCol>
              </a:tblGrid>
              <a:tr h="534145">
                <a:tc>
                  <a:txBody>
                    <a:bodyPr/>
                    <a:lstStyle>
                      <a:lvl1pPr marL="166688" eaLnBrk="0" hangingPunct="0">
                        <a:spcBef>
                          <a:spcPct val="20000"/>
                        </a:spcBef>
                        <a:tabLst>
                          <a:tab pos="1430338" algn="l"/>
                        </a:tabLst>
                        <a:defRPr sz="1600">
                          <a:solidFill>
                            <a:schemeClr val="tx1"/>
                          </a:solidFill>
                          <a:latin typeface="Calibri" panose="020F0502020204030204" pitchFamily="34" charset="0"/>
                        </a:defRPr>
                      </a:lvl1pPr>
                      <a:lvl2pPr marL="742950" indent="-285750" eaLnBrk="0" hangingPunct="0">
                        <a:spcBef>
                          <a:spcPct val="20000"/>
                        </a:spcBef>
                        <a:tabLst>
                          <a:tab pos="1430338" algn="l"/>
                        </a:tabLst>
                        <a:defRPr sz="1600">
                          <a:solidFill>
                            <a:schemeClr val="tx1"/>
                          </a:solidFill>
                          <a:latin typeface="Calibri" panose="020F0502020204030204" pitchFamily="34" charset="0"/>
                        </a:defRPr>
                      </a:lvl2pPr>
                      <a:lvl3pPr marL="1143000" indent="-228600" eaLnBrk="0" hangingPunct="0">
                        <a:spcBef>
                          <a:spcPct val="20000"/>
                        </a:spcBef>
                        <a:tabLst>
                          <a:tab pos="1430338" algn="l"/>
                        </a:tabLst>
                        <a:defRPr sz="1600">
                          <a:solidFill>
                            <a:schemeClr val="tx1"/>
                          </a:solidFill>
                          <a:latin typeface="Calibri" panose="020F0502020204030204" pitchFamily="34" charset="0"/>
                        </a:defRPr>
                      </a:lvl3pPr>
                      <a:lvl4pPr marL="1600200" indent="-228600" eaLnBrk="0" hangingPunct="0">
                        <a:spcBef>
                          <a:spcPct val="20000"/>
                        </a:spcBef>
                        <a:tabLst>
                          <a:tab pos="1430338" algn="l"/>
                        </a:tabLst>
                        <a:defRPr sz="1600">
                          <a:solidFill>
                            <a:schemeClr val="tx1"/>
                          </a:solidFill>
                          <a:latin typeface="Calibri" panose="020F0502020204030204" pitchFamily="34" charset="0"/>
                        </a:defRPr>
                      </a:lvl4pPr>
                      <a:lvl5pPr marL="2057400" indent="-228600" eaLnBrk="0" hangingPunct="0">
                        <a:spcBef>
                          <a:spcPct val="20000"/>
                        </a:spcBef>
                        <a:tabLst>
                          <a:tab pos="1430338" algn="l"/>
                        </a:tabLst>
                        <a:defRPr sz="1600">
                          <a:solidFill>
                            <a:schemeClr val="tx1"/>
                          </a:solidFill>
                          <a:latin typeface="Calibri" panose="020F0502020204030204" pitchFamily="34" charset="0"/>
                        </a:defRPr>
                      </a:lvl5pPr>
                      <a:lvl6pPr marL="25146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tabLst>
                          <a:tab pos="1430338" algn="l"/>
                        </a:tabLst>
                        <a:defRPr sz="1600">
                          <a:solidFill>
                            <a:schemeClr val="tx1"/>
                          </a:solidFill>
                          <a:latin typeface="Calibri" panose="020F0502020204030204" pitchFamily="34" charset="0"/>
                        </a:defRPr>
                      </a:lvl9pPr>
                    </a:lstStyle>
                    <a:p>
                      <a:pPr marL="166688" marR="0" lvl="0" indent="0" algn="ctr" defTabSz="914400" rtl="0" eaLnBrk="1" fontAlgn="base" latinLnBrk="0" hangingPunct="1">
                        <a:lnSpc>
                          <a:spcPct val="100000"/>
                        </a:lnSpc>
                        <a:spcBef>
                          <a:spcPct val="0"/>
                        </a:spcBef>
                        <a:spcAft>
                          <a:spcPct val="0"/>
                        </a:spcAft>
                        <a:buClrTx/>
                        <a:buSzTx/>
                        <a:buFontTx/>
                        <a:buNone/>
                        <a:tabLst>
                          <a:tab pos="1430338" algn="l"/>
                        </a:tabLst>
                      </a:pP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CONVENCIONES</a:t>
                      </a: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w="12700" cap="flat" cmpd="sng" algn="ctr">
                      <a:solidFill>
                        <a:srgbClr val="4471C4"/>
                      </a:solidFill>
                      <a:prstDash val="solid"/>
                      <a:round/>
                      <a:headEnd type="none" w="med" len="med"/>
                      <a:tailEnd type="none" w="med" len="med"/>
                    </a:lnB>
                    <a:lnTlToBr>
                      <a:noFill/>
                    </a:lnTlToBr>
                    <a:lnBlToTr>
                      <a:noFill/>
                    </a:lnBlToTr>
                    <a:solidFill>
                      <a:srgbClr val="75FACE"/>
                    </a:solidFill>
                  </a:tcPr>
                </a:tc>
                <a:tc>
                  <a:txBody>
                    <a:bodyPr/>
                    <a:lstStyle/>
                    <a:p>
                      <a:pPr marL="166688" marR="0" lvl="0" indent="0" algn="ctr" defTabSz="914400" rtl="0" eaLnBrk="1" fontAlgn="base" latinLnBrk="0" hangingPunct="1">
                        <a:lnSpc>
                          <a:spcPct val="100000"/>
                        </a:lnSpc>
                        <a:spcBef>
                          <a:spcPct val="0"/>
                        </a:spcBef>
                        <a:spcAft>
                          <a:spcPct val="0"/>
                        </a:spcAft>
                        <a:buClrTx/>
                        <a:buSzTx/>
                        <a:buFontTx/>
                        <a:buNone/>
                        <a:tabLst>
                          <a:tab pos="1430338" algn="l"/>
                        </a:tabLst>
                        <a:defRPr/>
                      </a:pP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SUGERENCIAS</a:t>
                      </a:r>
                      <a:r>
                        <a:rPr kumimoji="0" lang="es-CO" altLang="es-CO" sz="1200" b="1"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O</a:t>
                      </a:r>
                      <a:r>
                        <a:rPr kumimoji="0" lang="es-CO" altLang="es-CO" sz="1200" b="1"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200" b="1"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RECOMENDACIONES</a:t>
                      </a:r>
                      <a:endParaRPr kumimoji="0" lang="es-CO" altLang="es-CO" sz="12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w="12700" cap="flat" cmpd="sng" algn="ctr">
                      <a:solidFill>
                        <a:srgbClr val="4471C4"/>
                      </a:solidFill>
                      <a:prstDash val="solid"/>
                      <a:round/>
                      <a:headEnd type="none" w="med" len="med"/>
                      <a:tailEnd type="none" w="med" len="med"/>
                    </a:lnB>
                    <a:lnTlToBr>
                      <a:noFill/>
                    </a:lnTlToBr>
                    <a:lnBlToTr>
                      <a:noFill/>
                    </a:lnBlToTr>
                    <a:solidFill>
                      <a:srgbClr val="75FACE"/>
                    </a:solidFill>
                  </a:tcPr>
                </a:tc>
                <a:extLst>
                  <a:ext uri="{0D108BD9-81ED-4DB2-BD59-A6C34878D82A}">
                    <a16:rowId xmlns:a16="http://schemas.microsoft.com/office/drawing/2014/main" xmlns="" val="3076183191"/>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a:noFill/>
                    </a:lnB>
                    <a:lnTlToBr>
                      <a:noFill/>
                    </a:lnTlToBr>
                    <a:lnBlToTr>
                      <a:noFill/>
                    </a:lnBlToTr>
                    <a:solidFill>
                      <a:srgbClr val="BCD7EE"/>
                    </a:solid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embarcaciones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poco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calado,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consultar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Capitanías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puerto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zarpar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zonas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inminente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tempestad.</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bañistas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condiciones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meteorológicas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avisos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autoridades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locales.</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w="12700" cap="flat" cmpd="sng" algn="ctr">
                      <a:solidFill>
                        <a:srgbClr val="4471C4"/>
                      </a:solidFill>
                      <a:prstDash val="solid"/>
                      <a:round/>
                      <a:headEnd type="none" w="med" len="med"/>
                      <a:tailEnd type="none" w="med" len="med"/>
                    </a:lnT>
                    <a:lnB>
                      <a:noFill/>
                    </a:lnB>
                    <a:lnTlToBr>
                      <a:noFill/>
                    </a:lnTlToBr>
                    <a:lnBlToTr>
                      <a:noFill/>
                    </a:lnBlToTr>
                    <a:solidFill>
                      <a:srgbClr val="BCD7EE"/>
                    </a:solidFill>
                  </a:tcPr>
                </a:tc>
                <a:extLst>
                  <a:ext uri="{0D108BD9-81ED-4DB2-BD59-A6C34878D82A}">
                    <a16:rowId xmlns:a16="http://schemas.microsoft.com/office/drawing/2014/main" xmlns="" val="1953971733"/>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a:noFill/>
                    </a:lnB>
                    <a:lnTlToBr>
                      <a:noFill/>
                    </a:lnTlToBr>
                    <a:lnBlToTr>
                      <a:noFill/>
                    </a:lnBlToTr>
                    <a:no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sugiere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del</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fenómeno.</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696091543"/>
                  </a:ext>
                </a:extLst>
              </a:tr>
              <a:tr h="1360140">
                <a:tc>
                  <a:txBody>
                    <a:bodyPr/>
                    <a:lstStyle>
                      <a:lvl1pPr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CO" altLang="es-CO" sz="10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w="12700" cap="flat" cmpd="sng" algn="ctr">
                      <a:solidFill>
                        <a:srgbClr val="4471C4"/>
                      </a:solidFill>
                      <a:prstDash val="solid"/>
                      <a:round/>
                      <a:headEnd type="none" w="med" len="med"/>
                      <a:tailEnd type="none" w="med" len="med"/>
                    </a:lnB>
                    <a:lnTlToBr>
                      <a:noFill/>
                    </a:lnTlToBr>
                    <a:lnBlToTr>
                      <a:noFill/>
                    </a:lnBlToTr>
                    <a:solidFill>
                      <a:srgbClr val="BCD7EE"/>
                    </a:solidFill>
                  </a:tcPr>
                </a:tc>
                <a:tc>
                  <a:txBody>
                    <a:bodyPr/>
                    <a:lstStyle>
                      <a:lvl1pPr marL="92075" eaLnBrk="0" hangingPunct="0">
                        <a:spcBef>
                          <a:spcPct val="20000"/>
                        </a:spcBef>
                        <a:defRPr sz="1600">
                          <a:solidFill>
                            <a:schemeClr val="tx1"/>
                          </a:solidFill>
                          <a:latin typeface="Calibri" panose="020F0502020204030204" pitchFamily="34" charset="0"/>
                        </a:defRPr>
                      </a:lvl1pPr>
                      <a:lvl2pPr marL="742950" indent="-285750" eaLnBrk="0" hangingPunct="0">
                        <a:spcBef>
                          <a:spcPct val="20000"/>
                        </a:spcBef>
                        <a:defRPr sz="1600">
                          <a:solidFill>
                            <a:schemeClr val="tx1"/>
                          </a:solidFill>
                          <a:latin typeface="Calibri" panose="020F0502020204030204" pitchFamily="34" charset="0"/>
                        </a:defRPr>
                      </a:lvl2pPr>
                      <a:lvl3pPr marL="1143000" indent="-228600" eaLnBrk="0" hangingPunct="0">
                        <a:spcBef>
                          <a:spcPct val="20000"/>
                        </a:spcBef>
                        <a:defRPr sz="1600">
                          <a:solidFill>
                            <a:schemeClr val="tx1"/>
                          </a:solidFill>
                          <a:latin typeface="Calibri" panose="020F0502020204030204" pitchFamily="34" charset="0"/>
                        </a:defRPr>
                      </a:lvl3pPr>
                      <a:lvl4pPr marL="1600200" indent="-228600" eaLnBrk="0" hangingPunct="0">
                        <a:spcBef>
                          <a:spcPct val="20000"/>
                        </a:spcBef>
                        <a:defRPr sz="1600">
                          <a:solidFill>
                            <a:schemeClr val="tx1"/>
                          </a:solidFill>
                          <a:latin typeface="Calibri" panose="020F0502020204030204" pitchFamily="34" charset="0"/>
                        </a:defRPr>
                      </a:lvl4pPr>
                      <a:lvl5pPr marL="2057400" indent="-228600" eaLnBrk="0" hangingPunct="0">
                        <a:spcBef>
                          <a:spcPct val="20000"/>
                        </a:spcBef>
                        <a:defRPr sz="1600">
                          <a:solidFill>
                            <a:schemeClr val="tx1"/>
                          </a:solidFill>
                          <a:latin typeface="Calibri" panose="020F0502020204030204" pitchFamily="34" charset="0"/>
                        </a:defRPr>
                      </a:lvl5pPr>
                      <a:lvl6pPr marL="2514600" indent="-228600" eaLnBrk="0" fontAlgn="base" hangingPunct="0">
                        <a:spcBef>
                          <a:spcPct val="20000"/>
                        </a:spcBef>
                        <a:spcAft>
                          <a:spcPct val="0"/>
                        </a:spcAft>
                        <a:defRPr sz="1600">
                          <a:solidFill>
                            <a:schemeClr val="tx1"/>
                          </a:solidFill>
                          <a:latin typeface="Calibri" panose="020F0502020204030204" pitchFamily="34" charset="0"/>
                        </a:defRPr>
                      </a:lvl6pPr>
                      <a:lvl7pPr marL="2971800" indent="-228600" eaLnBrk="0" fontAlgn="base" hangingPunct="0">
                        <a:spcBef>
                          <a:spcPct val="20000"/>
                        </a:spcBef>
                        <a:spcAft>
                          <a:spcPct val="0"/>
                        </a:spcAft>
                        <a:defRPr sz="1600">
                          <a:solidFill>
                            <a:schemeClr val="tx1"/>
                          </a:solidFill>
                          <a:latin typeface="Calibri" panose="020F0502020204030204" pitchFamily="34" charset="0"/>
                        </a:defRPr>
                      </a:lvl7pPr>
                      <a:lvl8pPr marL="3429000" indent="-228600" eaLnBrk="0" fontAlgn="base" hangingPunct="0">
                        <a:spcBef>
                          <a:spcPct val="20000"/>
                        </a:spcBef>
                        <a:spcAft>
                          <a:spcPct val="0"/>
                        </a:spcAft>
                        <a:defRPr sz="1600">
                          <a:solidFill>
                            <a:schemeClr val="tx1"/>
                          </a:solidFill>
                          <a:latin typeface="Calibri" panose="020F0502020204030204" pitchFamily="34" charset="0"/>
                        </a:defRPr>
                      </a:lvl8pPr>
                      <a:lvl9pPr marL="3886200" indent="-228600" eaLnBrk="0" fontAlgn="base" hangingPunct="0">
                        <a:spcBef>
                          <a:spcPct val="20000"/>
                        </a:spcBef>
                        <a:spcAft>
                          <a:spcPct val="0"/>
                        </a:spcAft>
                        <a:defRPr sz="1600">
                          <a:solidFill>
                            <a:schemeClr val="tx1"/>
                          </a:solidFill>
                          <a:latin typeface="Calibri" panose="020F0502020204030204" pitchFamily="34" charset="0"/>
                        </a:defRPr>
                      </a:lvl9pPr>
                    </a:lstStyle>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bañistas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habitantes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costeros,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estar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atentos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evolución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del</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fenómeno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y</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indicaciones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autoridades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locales.</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p>
                      <a:pPr marL="92075" marR="0" lvl="0" indent="0" algn="ctr" defTabSz="914400" rtl="0" eaLnBrk="1" fontAlgn="base" latinLnBrk="0" hangingPunct="1">
                        <a:lnSpc>
                          <a:spcPct val="100000"/>
                        </a:lnSpc>
                        <a:spcBef>
                          <a:spcPct val="0"/>
                        </a:spcBef>
                        <a:spcAft>
                          <a:spcPct val="0"/>
                        </a:spcAft>
                        <a:buClrTx/>
                        <a:buSzTx/>
                        <a:buFontTx/>
                        <a:buNone/>
                        <a:tabLst/>
                      </a:pP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embarcaciones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poco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calado,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consultar</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con</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las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Capitanías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puerto</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antes</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de</a:t>
                      </a:r>
                      <a:r>
                        <a:rPr kumimoji="0" lang="es-CO" altLang="es-CO" sz="1100" b="0" i="0" u="none" strike="noStrike" cap="none" normalizeH="0" baseline="0" dirty="0">
                          <a:ln>
                            <a:noFill/>
                          </a:ln>
                          <a:solidFill>
                            <a:srgbClr val="154698"/>
                          </a:solidFill>
                          <a:effectLst/>
                          <a:latin typeface="Times New Roman" panose="02020603050405020304" pitchFamily="18" charset="0"/>
                          <a:cs typeface="Times New Roman" panose="02020603050405020304" pitchFamily="18" charset="0"/>
                        </a:rPr>
                        <a:t> </a:t>
                      </a:r>
                      <a:r>
                        <a:rPr kumimoji="0" lang="es-CO" altLang="es-CO" sz="1100" b="0" i="0" u="none" strike="noStrike" cap="none" normalizeH="0" baseline="0" dirty="0">
                          <a:ln>
                            <a:noFill/>
                          </a:ln>
                          <a:solidFill>
                            <a:srgbClr val="154698"/>
                          </a:solidFill>
                          <a:effectLst/>
                          <a:latin typeface="Arial Narrow" panose="020B0606020202030204" pitchFamily="34" charset="0"/>
                          <a:ea typeface="Arial Narrow" panose="020B0606020202030204" pitchFamily="34" charset="0"/>
                          <a:cs typeface="Arial Narrow" panose="020B0606020202030204" pitchFamily="34" charset="0"/>
                        </a:rPr>
                        <a:t>zarpar.</a:t>
                      </a:r>
                      <a:endParaRPr kumimoji="0" lang="es-CO" altLang="es-CO" sz="1100" b="0" i="0" u="none" strike="noStrike" cap="none" normalizeH="0" baseline="0" dirty="0">
                        <a:ln>
                          <a:noFill/>
                        </a:ln>
                        <a:solidFill>
                          <a:schemeClr val="tx1"/>
                        </a:solidFill>
                        <a:effectLst/>
                        <a:latin typeface="Arial Narrow" panose="020B0606020202030204" pitchFamily="34" charset="0"/>
                        <a:ea typeface="Arial Narrow" panose="020B0606020202030204" pitchFamily="34" charset="0"/>
                        <a:cs typeface="Arial Narrow" panose="020B0606020202030204" pitchFamily="34" charset="0"/>
                      </a:endParaRPr>
                    </a:p>
                  </a:txBody>
                  <a:tcPr marL="72000" marR="72000" marT="72000" marB="72000" anchor="ctr" horzOverflow="overflow">
                    <a:lnL>
                      <a:noFill/>
                    </a:lnL>
                    <a:lnR>
                      <a:noFill/>
                    </a:lnR>
                    <a:lnT>
                      <a:noFill/>
                    </a:lnT>
                    <a:lnB w="12700" cap="flat" cmpd="sng" algn="ctr">
                      <a:solidFill>
                        <a:srgbClr val="4471C4"/>
                      </a:solidFill>
                      <a:prstDash val="solid"/>
                      <a:round/>
                      <a:headEnd type="none" w="med" len="med"/>
                      <a:tailEnd type="none" w="med" len="med"/>
                    </a:lnB>
                    <a:lnTlToBr>
                      <a:noFill/>
                    </a:lnTlToBr>
                    <a:lnBlToTr>
                      <a:noFill/>
                    </a:lnBlToTr>
                    <a:solidFill>
                      <a:srgbClr val="BCD7EE"/>
                    </a:solidFill>
                  </a:tcPr>
                </a:tc>
                <a:extLst>
                  <a:ext uri="{0D108BD9-81ED-4DB2-BD59-A6C34878D82A}">
                    <a16:rowId xmlns:a16="http://schemas.microsoft.com/office/drawing/2014/main" xmlns="" val="3316552002"/>
                  </a:ext>
                </a:extLst>
              </a:tr>
            </a:tbl>
          </a:graphicData>
        </a:graphic>
      </p:graphicFrame>
      <p:sp>
        <p:nvSpPr>
          <p:cNvPr id="84" name="object 9"/>
          <p:cNvSpPr>
            <a:spLocks noChangeArrowheads="1"/>
          </p:cNvSpPr>
          <p:nvPr/>
        </p:nvSpPr>
        <p:spPr bwMode="auto">
          <a:xfrm>
            <a:off x="8267636" y="4109552"/>
            <a:ext cx="685800" cy="687600"/>
          </a:xfrm>
          <a:prstGeom prst="rect">
            <a:avLst/>
          </a:prstGeom>
          <a:blipFill dpi="0" rotWithShape="1">
            <a:blip r:embed="rId12"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5" name="object 10"/>
          <p:cNvSpPr>
            <a:spLocks noChangeArrowheads="1"/>
          </p:cNvSpPr>
          <p:nvPr/>
        </p:nvSpPr>
        <p:spPr bwMode="auto">
          <a:xfrm>
            <a:off x="8265836" y="5477704"/>
            <a:ext cx="687600" cy="687600"/>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6" name="object 8"/>
          <p:cNvSpPr>
            <a:spLocks noChangeArrowheads="1"/>
          </p:cNvSpPr>
          <p:nvPr/>
        </p:nvSpPr>
        <p:spPr bwMode="auto">
          <a:xfrm>
            <a:off x="8265836" y="2815208"/>
            <a:ext cx="687600" cy="685800"/>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87" name="CuadroTexto 86"/>
          <p:cNvSpPr txBox="1"/>
          <p:nvPr/>
        </p:nvSpPr>
        <p:spPr>
          <a:xfrm>
            <a:off x="8020400" y="6540867"/>
            <a:ext cx="3973878"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 sz="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La altura significativa de  la ola, representa la media del tercio más alto de las olas, por lo cual la altura máxima posible puede ser incluso superior al doble de este valor</a:t>
            </a:r>
            <a:endParaRPr kumimoji="0" lang="es-CO" sz="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6" name="object 11"/>
          <p:cNvSpPr>
            <a:spLocks noChangeArrowheads="1"/>
          </p:cNvSpPr>
          <p:nvPr/>
        </p:nvSpPr>
        <p:spPr bwMode="auto">
          <a:xfrm>
            <a:off x="-1798129" y="6485144"/>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nvGrpSpPr>
          <p:cNvPr id="101" name="Grupo 100"/>
          <p:cNvGrpSpPr/>
          <p:nvPr/>
        </p:nvGrpSpPr>
        <p:grpSpPr>
          <a:xfrm>
            <a:off x="-1296772" y="5754073"/>
            <a:ext cx="1296772" cy="475200"/>
            <a:chOff x="3985863" y="4153834"/>
            <a:chExt cx="1296772" cy="475200"/>
          </a:xfrm>
        </p:grpSpPr>
        <p:pic>
          <p:nvPicPr>
            <p:cNvPr id="102" name="Imagen 101"/>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55624" y="4154010"/>
              <a:ext cx="1080001" cy="450000"/>
            </a:xfrm>
            <a:prstGeom prst="rect">
              <a:avLst/>
            </a:prstGeom>
          </p:spPr>
        </p:pic>
        <p:pic>
          <p:nvPicPr>
            <p:cNvPr id="103" name="Picture 49"/>
            <p:cNvPicPr>
              <a:picLocks/>
            </p:cNvPicPr>
            <p:nvPr/>
          </p:nvPicPr>
          <p:blipFill rotWithShape="1">
            <a:blip r:embed="rId15"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104" name="Rectángulo 103"/>
            <p:cNvSpPr/>
            <p:nvPr/>
          </p:nvSpPr>
          <p:spPr>
            <a:xfrm>
              <a:off x="4393433" y="4271039"/>
              <a:ext cx="889202" cy="2308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rPr>
                <a:t>Hasta: </a:t>
              </a:r>
              <a:r>
                <a:rPr lang="es-CO" sz="900" b="1" noProof="0" dirty="0">
                  <a:solidFill>
                    <a:prstClr val="black"/>
                  </a:solidFill>
                  <a:latin typeface="Arial Narrow" panose="020B0606020202030204" pitchFamily="34" charset="0"/>
                </a:rPr>
                <a:t>7</a:t>
              </a:r>
              <a:r>
                <a:rPr kumimoji="0" lang="es-CO" sz="900" b="1" i="0" u="none" strike="noStrike" kern="1200" cap="none" spc="0" normalizeH="0" baseline="0" noProof="0" dirty="0" smtClean="0">
                  <a:ln>
                    <a:noFill/>
                  </a:ln>
                  <a:solidFill>
                    <a:prstClr val="black"/>
                  </a:solidFill>
                  <a:effectLst/>
                  <a:uLnTx/>
                  <a:uFillTx/>
                  <a:latin typeface="Arial Narrow" panose="020B0606020202030204" pitchFamily="34" charset="0"/>
                </a:rPr>
                <a:t> Julio</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ndParaRPr>
            </a:p>
          </p:txBody>
        </p:sp>
      </p:grpSp>
      <p:grpSp>
        <p:nvGrpSpPr>
          <p:cNvPr id="73" name="Grupo 72"/>
          <p:cNvGrpSpPr/>
          <p:nvPr/>
        </p:nvGrpSpPr>
        <p:grpSpPr>
          <a:xfrm>
            <a:off x="-3760887" y="3694909"/>
            <a:ext cx="1293137" cy="450889"/>
            <a:chOff x="-3790850" y="3697507"/>
            <a:chExt cx="1285947" cy="450889"/>
          </a:xfrm>
        </p:grpSpPr>
        <p:pic>
          <p:nvPicPr>
            <p:cNvPr id="74" name="Imagen 73"/>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75"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6" name="Rectángulo 75"/>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82" name="Grupo 81"/>
          <p:cNvGrpSpPr/>
          <p:nvPr/>
        </p:nvGrpSpPr>
        <p:grpSpPr>
          <a:xfrm>
            <a:off x="-2472962" y="2098885"/>
            <a:ext cx="1293137" cy="450889"/>
            <a:chOff x="-3790850" y="3697507"/>
            <a:chExt cx="1285947" cy="450889"/>
          </a:xfrm>
        </p:grpSpPr>
        <p:pic>
          <p:nvPicPr>
            <p:cNvPr id="105" name="Imagen 104"/>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106"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5" name="Rectángulo 124"/>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91" name="Grupo 90"/>
          <p:cNvGrpSpPr/>
          <p:nvPr/>
        </p:nvGrpSpPr>
        <p:grpSpPr>
          <a:xfrm>
            <a:off x="-3106781" y="4309814"/>
            <a:ext cx="1288456" cy="450889"/>
            <a:chOff x="-2105293" y="4171755"/>
            <a:chExt cx="1288456" cy="450889"/>
          </a:xfrm>
        </p:grpSpPr>
        <p:grpSp>
          <p:nvGrpSpPr>
            <p:cNvPr id="92" name="Grupo 91"/>
            <p:cNvGrpSpPr/>
            <p:nvPr/>
          </p:nvGrpSpPr>
          <p:grpSpPr>
            <a:xfrm>
              <a:off x="-2105293" y="4171755"/>
              <a:ext cx="1288456" cy="450889"/>
              <a:chOff x="-2381779" y="3547477"/>
              <a:chExt cx="1288456" cy="450889"/>
            </a:xfrm>
          </p:grpSpPr>
          <p:sp>
            <p:nvSpPr>
              <p:cNvPr id="99"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00"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94" name="Rectángulo 93"/>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128" name="Grupo 127"/>
          <p:cNvGrpSpPr/>
          <p:nvPr/>
        </p:nvGrpSpPr>
        <p:grpSpPr>
          <a:xfrm>
            <a:off x="-1348518" y="5175248"/>
            <a:ext cx="1288456" cy="450889"/>
            <a:chOff x="-2105293" y="4171755"/>
            <a:chExt cx="1288456" cy="450889"/>
          </a:xfrm>
        </p:grpSpPr>
        <p:grpSp>
          <p:nvGrpSpPr>
            <p:cNvPr id="129" name="Grupo 128"/>
            <p:cNvGrpSpPr/>
            <p:nvPr/>
          </p:nvGrpSpPr>
          <p:grpSpPr>
            <a:xfrm>
              <a:off x="-2105293" y="4171755"/>
              <a:ext cx="1288456" cy="450889"/>
              <a:chOff x="-2381779" y="3547477"/>
              <a:chExt cx="1288456" cy="450889"/>
            </a:xfrm>
          </p:grpSpPr>
          <p:sp>
            <p:nvSpPr>
              <p:cNvPr id="136"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37"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135" name="Rectángulo 134"/>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54" name="Grupo 53"/>
          <p:cNvGrpSpPr/>
          <p:nvPr/>
        </p:nvGrpSpPr>
        <p:grpSpPr>
          <a:xfrm>
            <a:off x="-3839542" y="2983389"/>
            <a:ext cx="1288456" cy="450889"/>
            <a:chOff x="-2105293" y="4171755"/>
            <a:chExt cx="1288456" cy="450889"/>
          </a:xfrm>
        </p:grpSpPr>
        <p:grpSp>
          <p:nvGrpSpPr>
            <p:cNvPr id="55" name="Grupo 54"/>
            <p:cNvGrpSpPr/>
            <p:nvPr/>
          </p:nvGrpSpPr>
          <p:grpSpPr>
            <a:xfrm>
              <a:off x="-2105293" y="4171755"/>
              <a:ext cx="1288456" cy="450889"/>
              <a:chOff x="-2381779" y="3547477"/>
              <a:chExt cx="1288456" cy="450889"/>
            </a:xfrm>
          </p:grpSpPr>
          <p:sp>
            <p:nvSpPr>
              <p:cNvPr id="58"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59"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57" name="Rectángulo 56"/>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51" name="Grupo 50"/>
          <p:cNvGrpSpPr/>
          <p:nvPr/>
        </p:nvGrpSpPr>
        <p:grpSpPr>
          <a:xfrm>
            <a:off x="5626338" y="3111797"/>
            <a:ext cx="1293137" cy="450889"/>
            <a:chOff x="-3790850" y="3697507"/>
            <a:chExt cx="1285947" cy="450889"/>
          </a:xfrm>
        </p:grpSpPr>
        <p:pic>
          <p:nvPicPr>
            <p:cNvPr id="52" name="Imagen 51"/>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53"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0" name="Rectángulo 59"/>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65" name="Grupo 64"/>
          <p:cNvGrpSpPr/>
          <p:nvPr/>
        </p:nvGrpSpPr>
        <p:grpSpPr>
          <a:xfrm>
            <a:off x="-2116836" y="2668937"/>
            <a:ext cx="1293137" cy="450889"/>
            <a:chOff x="-3790850" y="3697507"/>
            <a:chExt cx="1285947" cy="450889"/>
          </a:xfrm>
        </p:grpSpPr>
        <p:pic>
          <p:nvPicPr>
            <p:cNvPr id="66" name="Imagen 65"/>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67"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68" name="Rectángulo 67"/>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pic>
        <p:nvPicPr>
          <p:cNvPr id="2" name="Imagen 1"/>
          <p:cNvPicPr>
            <a:picLocks noChangeAspect="1"/>
          </p:cNvPicPr>
          <p:nvPr/>
        </p:nvPicPr>
        <p:blipFill>
          <a:blip r:embed="rId17"/>
          <a:stretch>
            <a:fillRect/>
          </a:stretch>
        </p:blipFill>
        <p:spPr>
          <a:xfrm>
            <a:off x="-3468163" y="578308"/>
            <a:ext cx="3239668" cy="1401779"/>
          </a:xfrm>
          <a:prstGeom prst="rect">
            <a:avLst/>
          </a:prstGeom>
        </p:spPr>
      </p:pic>
      <p:grpSp>
        <p:nvGrpSpPr>
          <p:cNvPr id="69" name="Grupo 68"/>
          <p:cNvGrpSpPr/>
          <p:nvPr/>
        </p:nvGrpSpPr>
        <p:grpSpPr>
          <a:xfrm>
            <a:off x="-3751009" y="6428532"/>
            <a:ext cx="1288456" cy="450889"/>
            <a:chOff x="-2105293" y="4171755"/>
            <a:chExt cx="1288456" cy="450889"/>
          </a:xfrm>
        </p:grpSpPr>
        <p:grpSp>
          <p:nvGrpSpPr>
            <p:cNvPr id="70" name="Grupo 69"/>
            <p:cNvGrpSpPr/>
            <p:nvPr/>
          </p:nvGrpSpPr>
          <p:grpSpPr>
            <a:xfrm>
              <a:off x="-2105293" y="4171755"/>
              <a:ext cx="1288456" cy="450889"/>
              <a:chOff x="-2381779" y="3547477"/>
              <a:chExt cx="1288456" cy="450889"/>
            </a:xfrm>
          </p:grpSpPr>
          <p:sp>
            <p:nvSpPr>
              <p:cNvPr id="72"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7"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71" name="Rectángulo 70"/>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pic>
        <p:nvPicPr>
          <p:cNvPr id="78" name="Picture 3" descr="Recurso 39.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92467" y="5541194"/>
            <a:ext cx="3694901" cy="1037256"/>
          </a:xfrm>
          <a:prstGeom prst="rect">
            <a:avLst/>
          </a:prstGeom>
        </p:spPr>
      </p:pic>
      <p:grpSp>
        <p:nvGrpSpPr>
          <p:cNvPr id="96" name="Grupo 95"/>
          <p:cNvGrpSpPr/>
          <p:nvPr/>
        </p:nvGrpSpPr>
        <p:grpSpPr>
          <a:xfrm>
            <a:off x="-2585228" y="3766171"/>
            <a:ext cx="1288456" cy="450889"/>
            <a:chOff x="-2105293" y="4171755"/>
            <a:chExt cx="1288456" cy="450889"/>
          </a:xfrm>
        </p:grpSpPr>
        <p:grpSp>
          <p:nvGrpSpPr>
            <p:cNvPr id="97" name="Grupo 96"/>
            <p:cNvGrpSpPr/>
            <p:nvPr/>
          </p:nvGrpSpPr>
          <p:grpSpPr>
            <a:xfrm>
              <a:off x="-2105293" y="4171755"/>
              <a:ext cx="1288456" cy="450889"/>
              <a:chOff x="-2381779" y="3547477"/>
              <a:chExt cx="1288456" cy="450889"/>
            </a:xfrm>
          </p:grpSpPr>
          <p:sp>
            <p:nvSpPr>
              <p:cNvPr id="119" name="object 11"/>
              <p:cNvSpPr>
                <a:spLocks noChangeArrowheads="1"/>
              </p:cNvSpPr>
              <p:nvPr/>
            </p:nvSpPr>
            <p:spPr bwMode="auto">
              <a:xfrm>
                <a:off x="-2173323" y="3548366"/>
                <a:ext cx="1080000" cy="4500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0" name="object 12"/>
              <p:cNvSpPr>
                <a:spLocks noChangeArrowheads="1"/>
              </p:cNvSpPr>
              <p:nvPr/>
            </p:nvSpPr>
            <p:spPr bwMode="auto">
              <a:xfrm>
                <a:off x="-2381779" y="354747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grpSp>
        <p:sp>
          <p:nvSpPr>
            <p:cNvPr id="98" name="Rectángulo 97"/>
            <p:cNvSpPr/>
            <p:nvPr/>
          </p:nvSpPr>
          <p:spPr>
            <a:xfrm>
              <a:off x="-1636901" y="4318978"/>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122" name="Grupo 121"/>
          <p:cNvGrpSpPr/>
          <p:nvPr/>
        </p:nvGrpSpPr>
        <p:grpSpPr>
          <a:xfrm>
            <a:off x="5626338" y="3860845"/>
            <a:ext cx="1293137" cy="450889"/>
            <a:chOff x="-3790850" y="3697507"/>
            <a:chExt cx="1285947" cy="450889"/>
          </a:xfrm>
        </p:grpSpPr>
        <p:pic>
          <p:nvPicPr>
            <p:cNvPr id="123" name="Imagen 122"/>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84904" y="3698396"/>
              <a:ext cx="1080001" cy="450000"/>
            </a:xfrm>
            <a:prstGeom prst="rect">
              <a:avLst/>
            </a:prstGeom>
          </p:spPr>
        </p:pic>
        <p:sp>
          <p:nvSpPr>
            <p:cNvPr id="124" name="object 12"/>
            <p:cNvSpPr>
              <a:spLocks noChangeArrowheads="1"/>
            </p:cNvSpPr>
            <p:nvPr/>
          </p:nvSpPr>
          <p:spPr bwMode="auto">
            <a:xfrm>
              <a:off x="-3790850" y="3697507"/>
              <a:ext cx="450952" cy="450889"/>
            </a:xfrm>
            <a:prstGeom prst="rect">
              <a:avLst/>
            </a:prstGeom>
            <a:blipFill dpi="0" rotWithShape="1">
              <a:blip r:embed="rId16" cstate="print"/>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126" name="Rectángulo 125"/>
            <p:cNvSpPr/>
            <p:nvPr/>
          </p:nvSpPr>
          <p:spPr>
            <a:xfrm>
              <a:off x="-3321281" y="3835307"/>
              <a:ext cx="762559" cy="138499"/>
            </a:xfrm>
            <a:prstGeom prst="rect">
              <a:avLst/>
            </a:prstGeom>
          </p:spPr>
          <p:txBody>
            <a:bodyPr wrap="square" lIns="0" tIns="0" rIns="0" bIns="0">
              <a:spAutoFit/>
            </a:bodyPr>
            <a:lstStyle/>
            <a:p>
              <a:r>
                <a:rPr lang="es-CO" sz="900" b="1" dirty="0">
                  <a:latin typeface="Arial Narrow" panose="020B0606020202030204" pitchFamily="34" charset="0"/>
                </a:rPr>
                <a:t>Tiempo lluvioso</a:t>
              </a:r>
            </a:p>
          </p:txBody>
        </p:sp>
      </p:grpSp>
      <p:grpSp>
        <p:nvGrpSpPr>
          <p:cNvPr id="79" name="Grupo 78"/>
          <p:cNvGrpSpPr/>
          <p:nvPr/>
        </p:nvGrpSpPr>
        <p:grpSpPr>
          <a:xfrm>
            <a:off x="5412701" y="4790119"/>
            <a:ext cx="1371661" cy="475200"/>
            <a:chOff x="3985863" y="4153834"/>
            <a:chExt cx="1371661" cy="475200"/>
          </a:xfrm>
        </p:grpSpPr>
        <p:pic>
          <p:nvPicPr>
            <p:cNvPr id="80" name="Imagen 79"/>
            <p:cNvPicPr>
              <a:picLocks/>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155624" y="4154010"/>
              <a:ext cx="1201900" cy="450000"/>
            </a:xfrm>
            <a:prstGeom prst="rect">
              <a:avLst/>
            </a:prstGeom>
          </p:spPr>
        </p:pic>
        <p:pic>
          <p:nvPicPr>
            <p:cNvPr id="81" name="Picture 49"/>
            <p:cNvPicPr>
              <a:picLocks/>
            </p:cNvPicPr>
            <p:nvPr/>
          </p:nvPicPr>
          <p:blipFill rotWithShape="1">
            <a:blip r:embed="rId15" cstate="print">
              <a:extLst>
                <a:ext uri="{28A0092B-C50C-407E-A947-70E740481C1C}">
                  <a14:useLocalDpi xmlns:a14="http://schemas.microsoft.com/office/drawing/2010/main" val="0"/>
                </a:ext>
              </a:extLst>
            </a:blip>
            <a:srcRect t="-1" b="492"/>
            <a:stretch/>
          </p:blipFill>
          <p:spPr>
            <a:xfrm>
              <a:off x="3985863" y="4153834"/>
              <a:ext cx="450385" cy="475200"/>
            </a:xfrm>
            <a:prstGeom prst="rect">
              <a:avLst/>
            </a:prstGeom>
          </p:spPr>
        </p:pic>
        <p:sp>
          <p:nvSpPr>
            <p:cNvPr id="88" name="Rectángulo 87"/>
            <p:cNvSpPr/>
            <p:nvPr/>
          </p:nvSpPr>
          <p:spPr>
            <a:xfrm>
              <a:off x="4368032" y="4271039"/>
              <a:ext cx="977143" cy="2308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900" b="1" i="0" u="none" strike="noStrike" kern="1200" cap="none" spc="0" normalizeH="0" baseline="0" noProof="0" dirty="0" smtClean="0">
                  <a:ln>
                    <a:noFill/>
                  </a:ln>
                  <a:solidFill>
                    <a:prstClr val="black"/>
                  </a:solidFill>
                  <a:effectLst/>
                  <a:uLnTx/>
                  <a:uFillTx/>
                  <a:latin typeface="Arial Narrow" panose="020B0606020202030204" pitchFamily="34" charset="0"/>
                </a:rPr>
                <a:t>Hasta 21 Octubre</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ndParaRPr>
            </a:p>
          </p:txBody>
        </p:sp>
      </p:grpSp>
    </p:spTree>
    <p:extLst>
      <p:ext uri="{BB962C8B-B14F-4D97-AF65-F5344CB8AC3E}">
        <p14:creationId xmlns:p14="http://schemas.microsoft.com/office/powerpoint/2010/main" val="27355101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object 2"/>
          <p:cNvSpPr>
            <a:spLocks noChangeArrowheads="1"/>
          </p:cNvSpPr>
          <p:nvPr/>
        </p:nvSpPr>
        <p:spPr bwMode="auto">
          <a:xfrm>
            <a:off x="0" y="0"/>
            <a:ext cx="12192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dirty="0"/>
          </a:p>
        </p:txBody>
      </p:sp>
      <p:sp>
        <p:nvSpPr>
          <p:cNvPr id="90115" name="object 3"/>
          <p:cNvSpPr>
            <a:spLocks/>
          </p:cNvSpPr>
          <p:nvPr/>
        </p:nvSpPr>
        <p:spPr bwMode="auto">
          <a:xfrm>
            <a:off x="339725" y="1279525"/>
            <a:ext cx="6872288" cy="501650"/>
          </a:xfrm>
          <a:custGeom>
            <a:avLst/>
            <a:gdLst>
              <a:gd name="T0" fmla="*/ 0 w 6871970"/>
              <a:gd name="T1" fmla="*/ 496132 h 502285"/>
              <a:gd name="T2" fmla="*/ 6874212 w 6871970"/>
              <a:gd name="T3" fmla="*/ 496132 h 502285"/>
              <a:gd name="T4" fmla="*/ 6874212 w 6871970"/>
              <a:gd name="T5" fmla="*/ 0 h 502285"/>
              <a:gd name="T6" fmla="*/ 0 w 6871970"/>
              <a:gd name="T7" fmla="*/ 0 h 502285"/>
              <a:gd name="T8" fmla="*/ 0 w 6871970"/>
              <a:gd name="T9" fmla="*/ 496132 h 502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71970" h="502285">
                <a:moveTo>
                  <a:pt x="0" y="501813"/>
                </a:moveTo>
                <a:lnTo>
                  <a:pt x="6871350" y="501813"/>
                </a:lnTo>
                <a:lnTo>
                  <a:pt x="6871350" y="0"/>
                </a:lnTo>
                <a:lnTo>
                  <a:pt x="0" y="0"/>
                </a:lnTo>
                <a:lnTo>
                  <a:pt x="0" y="501813"/>
                </a:lnTo>
                <a:close/>
              </a:path>
            </a:pathLst>
          </a:custGeom>
          <a:solidFill>
            <a:srgbClr val="75FA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16" name="object 4"/>
          <p:cNvSpPr>
            <a:spLocks/>
          </p:cNvSpPr>
          <p:nvPr/>
        </p:nvSpPr>
        <p:spPr bwMode="auto">
          <a:xfrm>
            <a:off x="7210425" y="1279525"/>
            <a:ext cx="4640263" cy="501650"/>
          </a:xfrm>
          <a:custGeom>
            <a:avLst/>
            <a:gdLst>
              <a:gd name="T0" fmla="*/ 0 w 4639309"/>
              <a:gd name="T1" fmla="*/ 496132 h 502285"/>
              <a:gd name="T2" fmla="*/ 4647403 w 4639309"/>
              <a:gd name="T3" fmla="*/ 496132 h 502285"/>
              <a:gd name="T4" fmla="*/ 4647403 w 4639309"/>
              <a:gd name="T5" fmla="*/ 0 h 502285"/>
              <a:gd name="T6" fmla="*/ 0 w 4639309"/>
              <a:gd name="T7" fmla="*/ 0 h 502285"/>
              <a:gd name="T8" fmla="*/ 0 w 4639309"/>
              <a:gd name="T9" fmla="*/ 496132 h 5022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9309" h="502285">
                <a:moveTo>
                  <a:pt x="0" y="501813"/>
                </a:moveTo>
                <a:lnTo>
                  <a:pt x="4638812" y="501813"/>
                </a:lnTo>
                <a:lnTo>
                  <a:pt x="4638812" y="0"/>
                </a:lnTo>
                <a:lnTo>
                  <a:pt x="0" y="0"/>
                </a:lnTo>
                <a:lnTo>
                  <a:pt x="0" y="501813"/>
                </a:lnTo>
                <a:close/>
              </a:path>
            </a:pathLst>
          </a:custGeom>
          <a:solidFill>
            <a:srgbClr val="75FA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17" name="object 5"/>
          <p:cNvSpPr>
            <a:spLocks/>
          </p:cNvSpPr>
          <p:nvPr/>
        </p:nvSpPr>
        <p:spPr bwMode="auto">
          <a:xfrm>
            <a:off x="339725" y="1781175"/>
            <a:ext cx="1443038" cy="1466850"/>
          </a:xfrm>
          <a:custGeom>
            <a:avLst/>
            <a:gdLst>
              <a:gd name="T0" fmla="*/ 0 w 1442720"/>
              <a:gd name="T1" fmla="*/ 1471570 h 1466214"/>
              <a:gd name="T2" fmla="*/ 1445209 w 1442720"/>
              <a:gd name="T3" fmla="*/ 1471570 h 1466214"/>
              <a:gd name="T4" fmla="*/ 1445209 w 1442720"/>
              <a:gd name="T5" fmla="*/ 0 h 1466214"/>
              <a:gd name="T6" fmla="*/ 0 w 1442720"/>
              <a:gd name="T7" fmla="*/ 0 h 1466214"/>
              <a:gd name="T8" fmla="*/ 0 w 1442720"/>
              <a:gd name="T9" fmla="*/ 1471570 h 1466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466214">
                <a:moveTo>
                  <a:pt x="0" y="1465838"/>
                </a:moveTo>
                <a:lnTo>
                  <a:pt x="1442347" y="1465838"/>
                </a:lnTo>
                <a:lnTo>
                  <a:pt x="1442347" y="0"/>
                </a:lnTo>
                <a:lnTo>
                  <a:pt x="0" y="0"/>
                </a:lnTo>
                <a:lnTo>
                  <a:pt x="0" y="1465838"/>
                </a:lnTo>
                <a:close/>
              </a:path>
            </a:pathLst>
          </a:custGeom>
          <a:solidFill>
            <a:srgbClr val="9CC3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18" name="object 6"/>
          <p:cNvSpPr>
            <a:spLocks/>
          </p:cNvSpPr>
          <p:nvPr/>
        </p:nvSpPr>
        <p:spPr bwMode="auto">
          <a:xfrm>
            <a:off x="1781175" y="1781175"/>
            <a:ext cx="1443038" cy="1466850"/>
          </a:xfrm>
          <a:custGeom>
            <a:avLst/>
            <a:gdLst>
              <a:gd name="T0" fmla="*/ 0 w 1442720"/>
              <a:gd name="T1" fmla="*/ 1471570 h 1466214"/>
              <a:gd name="T2" fmla="*/ 1445196 w 1442720"/>
              <a:gd name="T3" fmla="*/ 1471570 h 1466214"/>
              <a:gd name="T4" fmla="*/ 1445196 w 1442720"/>
              <a:gd name="T5" fmla="*/ 0 h 1466214"/>
              <a:gd name="T6" fmla="*/ 0 w 1442720"/>
              <a:gd name="T7" fmla="*/ 0 h 1466214"/>
              <a:gd name="T8" fmla="*/ 0 w 1442720"/>
              <a:gd name="T9" fmla="*/ 1471570 h 1466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466214">
                <a:moveTo>
                  <a:pt x="0" y="1465838"/>
                </a:moveTo>
                <a:lnTo>
                  <a:pt x="1442334" y="1465838"/>
                </a:lnTo>
                <a:lnTo>
                  <a:pt x="1442334" y="0"/>
                </a:lnTo>
                <a:lnTo>
                  <a:pt x="0" y="0"/>
                </a:lnTo>
                <a:lnTo>
                  <a:pt x="0" y="1465838"/>
                </a:lnTo>
                <a:close/>
              </a:path>
            </a:pathLst>
          </a:custGeom>
          <a:solidFill>
            <a:srgbClr val="9CC3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19" name="object 7"/>
          <p:cNvSpPr>
            <a:spLocks/>
          </p:cNvSpPr>
          <p:nvPr/>
        </p:nvSpPr>
        <p:spPr bwMode="auto">
          <a:xfrm>
            <a:off x="3224213" y="1781175"/>
            <a:ext cx="3986212" cy="1466850"/>
          </a:xfrm>
          <a:custGeom>
            <a:avLst/>
            <a:gdLst>
              <a:gd name="T0" fmla="*/ 0 w 3987165"/>
              <a:gd name="T1" fmla="*/ 1471570 h 1466214"/>
              <a:gd name="T2" fmla="*/ 3978215 w 3987165"/>
              <a:gd name="T3" fmla="*/ 1471570 h 1466214"/>
              <a:gd name="T4" fmla="*/ 3978215 w 3987165"/>
              <a:gd name="T5" fmla="*/ 0 h 1466214"/>
              <a:gd name="T6" fmla="*/ 0 w 3987165"/>
              <a:gd name="T7" fmla="*/ 0 h 1466214"/>
              <a:gd name="T8" fmla="*/ 0 w 3987165"/>
              <a:gd name="T9" fmla="*/ 1471570 h 1466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7165" h="1466214">
                <a:moveTo>
                  <a:pt x="0" y="1465838"/>
                </a:moveTo>
                <a:lnTo>
                  <a:pt x="3986783" y="1465838"/>
                </a:lnTo>
                <a:lnTo>
                  <a:pt x="3986783" y="0"/>
                </a:lnTo>
                <a:lnTo>
                  <a:pt x="0" y="0"/>
                </a:lnTo>
                <a:lnTo>
                  <a:pt x="0" y="1465838"/>
                </a:lnTo>
                <a:close/>
              </a:path>
            </a:pathLst>
          </a:custGeom>
          <a:solidFill>
            <a:srgbClr val="BCD7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0" name="object 8"/>
          <p:cNvSpPr>
            <a:spLocks/>
          </p:cNvSpPr>
          <p:nvPr/>
        </p:nvSpPr>
        <p:spPr bwMode="auto">
          <a:xfrm>
            <a:off x="7210425" y="1781175"/>
            <a:ext cx="4640263" cy="1466850"/>
          </a:xfrm>
          <a:custGeom>
            <a:avLst/>
            <a:gdLst>
              <a:gd name="T0" fmla="*/ 0 w 4639309"/>
              <a:gd name="T1" fmla="*/ 1471570 h 1466214"/>
              <a:gd name="T2" fmla="*/ 4647403 w 4639309"/>
              <a:gd name="T3" fmla="*/ 1471570 h 1466214"/>
              <a:gd name="T4" fmla="*/ 4647403 w 4639309"/>
              <a:gd name="T5" fmla="*/ 0 h 1466214"/>
              <a:gd name="T6" fmla="*/ 0 w 4639309"/>
              <a:gd name="T7" fmla="*/ 0 h 1466214"/>
              <a:gd name="T8" fmla="*/ 0 w 4639309"/>
              <a:gd name="T9" fmla="*/ 1471570 h 1466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9309" h="1466214">
                <a:moveTo>
                  <a:pt x="0" y="1465838"/>
                </a:moveTo>
                <a:lnTo>
                  <a:pt x="4638812" y="1465838"/>
                </a:lnTo>
                <a:lnTo>
                  <a:pt x="4638812" y="0"/>
                </a:lnTo>
                <a:lnTo>
                  <a:pt x="0" y="0"/>
                </a:lnTo>
                <a:lnTo>
                  <a:pt x="0" y="1465838"/>
                </a:lnTo>
                <a:close/>
              </a:path>
            </a:pathLst>
          </a:custGeom>
          <a:solidFill>
            <a:srgbClr val="BCD7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1" name="object 9"/>
          <p:cNvSpPr>
            <a:spLocks/>
          </p:cNvSpPr>
          <p:nvPr/>
        </p:nvSpPr>
        <p:spPr bwMode="auto">
          <a:xfrm>
            <a:off x="339725" y="3246438"/>
            <a:ext cx="1443038" cy="1098550"/>
          </a:xfrm>
          <a:custGeom>
            <a:avLst/>
            <a:gdLst>
              <a:gd name="T0" fmla="*/ 0 w 1442720"/>
              <a:gd name="T1" fmla="*/ 1098041 h 1098550"/>
              <a:gd name="T2" fmla="*/ 1445209 w 1442720"/>
              <a:gd name="T3" fmla="*/ 1098041 h 1098550"/>
              <a:gd name="T4" fmla="*/ 1445209 w 1442720"/>
              <a:gd name="T5" fmla="*/ 0 h 1098550"/>
              <a:gd name="T6" fmla="*/ 0 w 1442720"/>
              <a:gd name="T7" fmla="*/ 0 h 1098550"/>
              <a:gd name="T8" fmla="*/ 0 w 1442720"/>
              <a:gd name="T9" fmla="*/ 1098041 h 1098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098550">
                <a:moveTo>
                  <a:pt x="0" y="1098041"/>
                </a:moveTo>
                <a:lnTo>
                  <a:pt x="1442347" y="1098041"/>
                </a:lnTo>
                <a:lnTo>
                  <a:pt x="1442347" y="0"/>
                </a:lnTo>
                <a:lnTo>
                  <a:pt x="0" y="0"/>
                </a:lnTo>
                <a:lnTo>
                  <a:pt x="0" y="1098041"/>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2" name="object 10"/>
          <p:cNvSpPr>
            <a:spLocks/>
          </p:cNvSpPr>
          <p:nvPr/>
        </p:nvSpPr>
        <p:spPr bwMode="auto">
          <a:xfrm>
            <a:off x="1781175" y="3246438"/>
            <a:ext cx="1443038" cy="1098550"/>
          </a:xfrm>
          <a:custGeom>
            <a:avLst/>
            <a:gdLst>
              <a:gd name="T0" fmla="*/ 0 w 1442720"/>
              <a:gd name="T1" fmla="*/ 1098041 h 1098550"/>
              <a:gd name="T2" fmla="*/ 1445196 w 1442720"/>
              <a:gd name="T3" fmla="*/ 1098041 h 1098550"/>
              <a:gd name="T4" fmla="*/ 1445196 w 1442720"/>
              <a:gd name="T5" fmla="*/ 0 h 1098550"/>
              <a:gd name="T6" fmla="*/ 0 w 1442720"/>
              <a:gd name="T7" fmla="*/ 0 h 1098550"/>
              <a:gd name="T8" fmla="*/ 0 w 1442720"/>
              <a:gd name="T9" fmla="*/ 1098041 h 1098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098550">
                <a:moveTo>
                  <a:pt x="0" y="1098041"/>
                </a:moveTo>
                <a:lnTo>
                  <a:pt x="1442334" y="1098041"/>
                </a:lnTo>
                <a:lnTo>
                  <a:pt x="1442334" y="0"/>
                </a:lnTo>
                <a:lnTo>
                  <a:pt x="0" y="0"/>
                </a:lnTo>
                <a:lnTo>
                  <a:pt x="0" y="1098041"/>
                </a:lnTo>
                <a:close/>
              </a:path>
            </a:pathLst>
          </a:custGeom>
          <a:solidFill>
            <a:srgbClr val="DEEBF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3" name="object 11"/>
          <p:cNvSpPr>
            <a:spLocks/>
          </p:cNvSpPr>
          <p:nvPr/>
        </p:nvSpPr>
        <p:spPr bwMode="auto">
          <a:xfrm>
            <a:off x="3224213" y="3246438"/>
            <a:ext cx="3986212" cy="1098550"/>
          </a:xfrm>
          <a:custGeom>
            <a:avLst/>
            <a:gdLst>
              <a:gd name="T0" fmla="*/ 0 w 3987165"/>
              <a:gd name="T1" fmla="*/ 1098041 h 1098550"/>
              <a:gd name="T2" fmla="*/ 3978215 w 3987165"/>
              <a:gd name="T3" fmla="*/ 1098041 h 1098550"/>
              <a:gd name="T4" fmla="*/ 3978215 w 3987165"/>
              <a:gd name="T5" fmla="*/ 0 h 1098550"/>
              <a:gd name="T6" fmla="*/ 0 w 3987165"/>
              <a:gd name="T7" fmla="*/ 0 h 1098550"/>
              <a:gd name="T8" fmla="*/ 0 w 3987165"/>
              <a:gd name="T9" fmla="*/ 1098041 h 1098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7165" h="1098550">
                <a:moveTo>
                  <a:pt x="0" y="1098041"/>
                </a:moveTo>
                <a:lnTo>
                  <a:pt x="3986783" y="1098041"/>
                </a:lnTo>
                <a:lnTo>
                  <a:pt x="3986783" y="0"/>
                </a:lnTo>
                <a:lnTo>
                  <a:pt x="0" y="0"/>
                </a:lnTo>
                <a:lnTo>
                  <a:pt x="0" y="10980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4" name="object 12"/>
          <p:cNvSpPr>
            <a:spLocks/>
          </p:cNvSpPr>
          <p:nvPr/>
        </p:nvSpPr>
        <p:spPr bwMode="auto">
          <a:xfrm>
            <a:off x="7210425" y="3246438"/>
            <a:ext cx="4640263" cy="1098550"/>
          </a:xfrm>
          <a:custGeom>
            <a:avLst/>
            <a:gdLst>
              <a:gd name="T0" fmla="*/ 0 w 4639309"/>
              <a:gd name="T1" fmla="*/ 1098041 h 1098550"/>
              <a:gd name="T2" fmla="*/ 4647403 w 4639309"/>
              <a:gd name="T3" fmla="*/ 1098041 h 1098550"/>
              <a:gd name="T4" fmla="*/ 4647403 w 4639309"/>
              <a:gd name="T5" fmla="*/ 0 h 1098550"/>
              <a:gd name="T6" fmla="*/ 0 w 4639309"/>
              <a:gd name="T7" fmla="*/ 0 h 1098550"/>
              <a:gd name="T8" fmla="*/ 0 w 4639309"/>
              <a:gd name="T9" fmla="*/ 1098041 h 1098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9309" h="1098550">
                <a:moveTo>
                  <a:pt x="0" y="1098041"/>
                </a:moveTo>
                <a:lnTo>
                  <a:pt x="4638812" y="1098041"/>
                </a:lnTo>
                <a:lnTo>
                  <a:pt x="4638812" y="0"/>
                </a:lnTo>
                <a:lnTo>
                  <a:pt x="0" y="0"/>
                </a:lnTo>
                <a:lnTo>
                  <a:pt x="0" y="10980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5" name="object 13"/>
          <p:cNvSpPr>
            <a:spLocks/>
          </p:cNvSpPr>
          <p:nvPr/>
        </p:nvSpPr>
        <p:spPr bwMode="auto">
          <a:xfrm>
            <a:off x="339725" y="4344988"/>
            <a:ext cx="1443038" cy="1331912"/>
          </a:xfrm>
          <a:custGeom>
            <a:avLst/>
            <a:gdLst>
              <a:gd name="T0" fmla="*/ 0 w 1442720"/>
              <a:gd name="T1" fmla="*/ 1333935 h 1331595"/>
              <a:gd name="T2" fmla="*/ 1445209 w 1442720"/>
              <a:gd name="T3" fmla="*/ 1333935 h 1331595"/>
              <a:gd name="T4" fmla="*/ 1445209 w 1442720"/>
              <a:gd name="T5" fmla="*/ 0 h 1331595"/>
              <a:gd name="T6" fmla="*/ 0 w 1442720"/>
              <a:gd name="T7" fmla="*/ 0 h 1331595"/>
              <a:gd name="T8" fmla="*/ 0 w 1442720"/>
              <a:gd name="T9" fmla="*/ 1333935 h 133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331595">
                <a:moveTo>
                  <a:pt x="0" y="1331082"/>
                </a:moveTo>
                <a:lnTo>
                  <a:pt x="1442347" y="1331082"/>
                </a:lnTo>
                <a:lnTo>
                  <a:pt x="1442347" y="0"/>
                </a:lnTo>
                <a:lnTo>
                  <a:pt x="0" y="0"/>
                </a:lnTo>
                <a:lnTo>
                  <a:pt x="0" y="1331082"/>
                </a:lnTo>
                <a:close/>
              </a:path>
            </a:pathLst>
          </a:custGeom>
          <a:solidFill>
            <a:srgbClr val="9CC3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6" name="object 14"/>
          <p:cNvSpPr>
            <a:spLocks/>
          </p:cNvSpPr>
          <p:nvPr/>
        </p:nvSpPr>
        <p:spPr bwMode="auto">
          <a:xfrm>
            <a:off x="1781175" y="4344988"/>
            <a:ext cx="1443038" cy="1331912"/>
          </a:xfrm>
          <a:custGeom>
            <a:avLst/>
            <a:gdLst>
              <a:gd name="T0" fmla="*/ 0 w 1442720"/>
              <a:gd name="T1" fmla="*/ 1333935 h 1331595"/>
              <a:gd name="T2" fmla="*/ 1445196 w 1442720"/>
              <a:gd name="T3" fmla="*/ 1333935 h 1331595"/>
              <a:gd name="T4" fmla="*/ 1445196 w 1442720"/>
              <a:gd name="T5" fmla="*/ 0 h 1331595"/>
              <a:gd name="T6" fmla="*/ 0 w 1442720"/>
              <a:gd name="T7" fmla="*/ 0 h 1331595"/>
              <a:gd name="T8" fmla="*/ 0 w 1442720"/>
              <a:gd name="T9" fmla="*/ 1333935 h 133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42720" h="1331595">
                <a:moveTo>
                  <a:pt x="0" y="1331082"/>
                </a:moveTo>
                <a:lnTo>
                  <a:pt x="1442334" y="1331082"/>
                </a:lnTo>
                <a:lnTo>
                  <a:pt x="1442334" y="0"/>
                </a:lnTo>
                <a:lnTo>
                  <a:pt x="0" y="0"/>
                </a:lnTo>
                <a:lnTo>
                  <a:pt x="0" y="1331082"/>
                </a:lnTo>
                <a:close/>
              </a:path>
            </a:pathLst>
          </a:custGeom>
          <a:solidFill>
            <a:srgbClr val="9CC3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7" name="object 15"/>
          <p:cNvSpPr>
            <a:spLocks/>
          </p:cNvSpPr>
          <p:nvPr/>
        </p:nvSpPr>
        <p:spPr bwMode="auto">
          <a:xfrm>
            <a:off x="3224213" y="4344988"/>
            <a:ext cx="3986212" cy="1331912"/>
          </a:xfrm>
          <a:custGeom>
            <a:avLst/>
            <a:gdLst>
              <a:gd name="T0" fmla="*/ 0 w 3987165"/>
              <a:gd name="T1" fmla="*/ 1333935 h 1331595"/>
              <a:gd name="T2" fmla="*/ 3978215 w 3987165"/>
              <a:gd name="T3" fmla="*/ 1333935 h 1331595"/>
              <a:gd name="T4" fmla="*/ 3978215 w 3987165"/>
              <a:gd name="T5" fmla="*/ 0 h 1331595"/>
              <a:gd name="T6" fmla="*/ 0 w 3987165"/>
              <a:gd name="T7" fmla="*/ 0 h 1331595"/>
              <a:gd name="T8" fmla="*/ 0 w 3987165"/>
              <a:gd name="T9" fmla="*/ 1333935 h 133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7165" h="1331595">
                <a:moveTo>
                  <a:pt x="0" y="1331082"/>
                </a:moveTo>
                <a:lnTo>
                  <a:pt x="3986783" y="1331082"/>
                </a:lnTo>
                <a:lnTo>
                  <a:pt x="3986783" y="0"/>
                </a:lnTo>
                <a:lnTo>
                  <a:pt x="0" y="0"/>
                </a:lnTo>
                <a:lnTo>
                  <a:pt x="0" y="1331082"/>
                </a:lnTo>
                <a:close/>
              </a:path>
            </a:pathLst>
          </a:custGeom>
          <a:solidFill>
            <a:srgbClr val="BCD7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8" name="object 16"/>
          <p:cNvSpPr>
            <a:spLocks/>
          </p:cNvSpPr>
          <p:nvPr/>
        </p:nvSpPr>
        <p:spPr bwMode="auto">
          <a:xfrm>
            <a:off x="7210425" y="4344988"/>
            <a:ext cx="4640263" cy="1331912"/>
          </a:xfrm>
          <a:custGeom>
            <a:avLst/>
            <a:gdLst>
              <a:gd name="T0" fmla="*/ 0 w 4639309"/>
              <a:gd name="T1" fmla="*/ 1333935 h 1331595"/>
              <a:gd name="T2" fmla="*/ 4647403 w 4639309"/>
              <a:gd name="T3" fmla="*/ 1333935 h 1331595"/>
              <a:gd name="T4" fmla="*/ 4647403 w 4639309"/>
              <a:gd name="T5" fmla="*/ 0 h 1331595"/>
              <a:gd name="T6" fmla="*/ 0 w 4639309"/>
              <a:gd name="T7" fmla="*/ 0 h 1331595"/>
              <a:gd name="T8" fmla="*/ 0 w 4639309"/>
              <a:gd name="T9" fmla="*/ 1333935 h 1331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39309" h="1331595">
                <a:moveTo>
                  <a:pt x="0" y="1331082"/>
                </a:moveTo>
                <a:lnTo>
                  <a:pt x="4638812" y="1331082"/>
                </a:lnTo>
                <a:lnTo>
                  <a:pt x="4638812" y="0"/>
                </a:lnTo>
                <a:lnTo>
                  <a:pt x="0" y="0"/>
                </a:lnTo>
                <a:lnTo>
                  <a:pt x="0" y="1331082"/>
                </a:lnTo>
                <a:close/>
              </a:path>
            </a:pathLst>
          </a:custGeom>
          <a:solidFill>
            <a:srgbClr val="BCD7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CO" dirty="0"/>
          </a:p>
        </p:txBody>
      </p:sp>
      <p:sp>
        <p:nvSpPr>
          <p:cNvPr id="90129" name="object 17"/>
          <p:cNvSpPr>
            <a:spLocks/>
          </p:cNvSpPr>
          <p:nvPr/>
        </p:nvSpPr>
        <p:spPr bwMode="auto">
          <a:xfrm>
            <a:off x="339725" y="1781175"/>
            <a:ext cx="11510963" cy="0"/>
          </a:xfrm>
          <a:custGeom>
            <a:avLst/>
            <a:gdLst>
              <a:gd name="T0" fmla="*/ 0 w 11510645"/>
              <a:gd name="T1" fmla="*/ 11513005 w 11510645"/>
              <a:gd name="T2" fmla="*/ 0 60000 65536"/>
              <a:gd name="T3" fmla="*/ 0 60000 65536"/>
            </a:gdLst>
            <a:ahLst/>
            <a:cxnLst>
              <a:cxn ang="T2">
                <a:pos x="T0" y="0"/>
              </a:cxn>
              <a:cxn ang="T3">
                <a:pos x="T1" y="0"/>
              </a:cxn>
            </a:cxnLst>
            <a:rect l="0" t="0" r="r" b="b"/>
            <a:pathLst>
              <a:path w="11510645">
                <a:moveTo>
                  <a:pt x="0" y="0"/>
                </a:moveTo>
                <a:lnTo>
                  <a:pt x="11510143" y="0"/>
                </a:lnTo>
              </a:path>
            </a:pathLst>
          </a:custGeom>
          <a:noFill/>
          <a:ln w="12700">
            <a:solidFill>
              <a:srgbClr val="4471C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CO" dirty="0"/>
          </a:p>
        </p:txBody>
      </p:sp>
      <p:sp>
        <p:nvSpPr>
          <p:cNvPr id="90130" name="object 18"/>
          <p:cNvSpPr>
            <a:spLocks/>
          </p:cNvSpPr>
          <p:nvPr/>
        </p:nvSpPr>
        <p:spPr bwMode="auto">
          <a:xfrm>
            <a:off x="339725" y="1279525"/>
            <a:ext cx="11510963" cy="0"/>
          </a:xfrm>
          <a:custGeom>
            <a:avLst/>
            <a:gdLst>
              <a:gd name="T0" fmla="*/ 0 w 11510645"/>
              <a:gd name="T1" fmla="*/ 11513005 w 11510645"/>
              <a:gd name="T2" fmla="*/ 0 60000 65536"/>
              <a:gd name="T3" fmla="*/ 0 60000 65536"/>
            </a:gdLst>
            <a:ahLst/>
            <a:cxnLst>
              <a:cxn ang="T2">
                <a:pos x="T0" y="0"/>
              </a:cxn>
              <a:cxn ang="T3">
                <a:pos x="T1" y="0"/>
              </a:cxn>
            </a:cxnLst>
            <a:rect l="0" t="0" r="r" b="b"/>
            <a:pathLst>
              <a:path w="11510645">
                <a:moveTo>
                  <a:pt x="0" y="0"/>
                </a:moveTo>
                <a:lnTo>
                  <a:pt x="11510143" y="0"/>
                </a:lnTo>
              </a:path>
            </a:pathLst>
          </a:custGeom>
          <a:noFill/>
          <a:ln w="12700">
            <a:solidFill>
              <a:srgbClr val="4471C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CO" dirty="0"/>
          </a:p>
        </p:txBody>
      </p:sp>
      <p:sp>
        <p:nvSpPr>
          <p:cNvPr id="90131" name="object 19"/>
          <p:cNvSpPr>
            <a:spLocks/>
          </p:cNvSpPr>
          <p:nvPr/>
        </p:nvSpPr>
        <p:spPr bwMode="auto">
          <a:xfrm>
            <a:off x="339725" y="5676900"/>
            <a:ext cx="11510963" cy="0"/>
          </a:xfrm>
          <a:custGeom>
            <a:avLst/>
            <a:gdLst>
              <a:gd name="T0" fmla="*/ 0 w 11510645"/>
              <a:gd name="T1" fmla="*/ 11513005 w 11510645"/>
              <a:gd name="T2" fmla="*/ 0 60000 65536"/>
              <a:gd name="T3" fmla="*/ 0 60000 65536"/>
            </a:gdLst>
            <a:ahLst/>
            <a:cxnLst>
              <a:cxn ang="T2">
                <a:pos x="T0" y="0"/>
              </a:cxn>
              <a:cxn ang="T3">
                <a:pos x="T1" y="0"/>
              </a:cxn>
            </a:cxnLst>
            <a:rect l="0" t="0" r="r" b="b"/>
            <a:pathLst>
              <a:path w="11510645">
                <a:moveTo>
                  <a:pt x="0" y="0"/>
                </a:moveTo>
                <a:lnTo>
                  <a:pt x="11510143" y="0"/>
                </a:lnTo>
              </a:path>
            </a:pathLst>
          </a:custGeom>
          <a:noFill/>
          <a:ln w="12700">
            <a:solidFill>
              <a:srgbClr val="4471C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CO" dirty="0"/>
          </a:p>
        </p:txBody>
      </p:sp>
      <p:sp>
        <p:nvSpPr>
          <p:cNvPr id="20" name="object 20"/>
          <p:cNvSpPr txBox="1"/>
          <p:nvPr/>
        </p:nvSpPr>
        <p:spPr>
          <a:xfrm>
            <a:off x="3087688" y="1430338"/>
            <a:ext cx="1376362" cy="228600"/>
          </a:xfrm>
          <a:prstGeom prst="rect">
            <a:avLst/>
          </a:prstGeom>
        </p:spPr>
        <p:txBody>
          <a:bodyPr lIns="0" tIns="0" rIns="0" bIns="0">
            <a:spAutoFit/>
          </a:bodyPr>
          <a:lstStyle/>
          <a:p>
            <a:pPr marL="12700" eaLnBrk="1" fontAlgn="auto" hangingPunct="1">
              <a:spcBef>
                <a:spcPts val="0"/>
              </a:spcBef>
              <a:spcAft>
                <a:spcPts val="0"/>
              </a:spcAft>
              <a:defRPr/>
            </a:pPr>
            <a:r>
              <a:rPr sz="1600" b="1" spc="-10" dirty="0">
                <a:solidFill>
                  <a:srgbClr val="154698"/>
                </a:solidFill>
                <a:latin typeface="Arial Narrow"/>
                <a:cs typeface="Arial Narrow"/>
              </a:rPr>
              <a:t>CON</a:t>
            </a:r>
            <a:r>
              <a:rPr sz="1600" b="1" spc="-5" dirty="0">
                <a:solidFill>
                  <a:srgbClr val="154698"/>
                </a:solidFill>
                <a:latin typeface="Arial Narrow"/>
                <a:cs typeface="Arial Narrow"/>
              </a:rPr>
              <a:t>V</a:t>
            </a:r>
            <a:r>
              <a:rPr sz="1600" b="1" spc="-10" dirty="0">
                <a:solidFill>
                  <a:srgbClr val="154698"/>
                </a:solidFill>
                <a:latin typeface="Arial Narrow"/>
                <a:cs typeface="Arial Narrow"/>
              </a:rPr>
              <a:t>E</a:t>
            </a:r>
            <a:r>
              <a:rPr sz="1600" b="1" spc="-5" dirty="0">
                <a:solidFill>
                  <a:srgbClr val="154698"/>
                </a:solidFill>
                <a:latin typeface="Arial Narrow"/>
                <a:cs typeface="Arial Narrow"/>
              </a:rPr>
              <a:t>N</a:t>
            </a:r>
            <a:r>
              <a:rPr sz="1600" b="1" spc="-10" dirty="0">
                <a:solidFill>
                  <a:srgbClr val="154698"/>
                </a:solidFill>
                <a:latin typeface="Arial Narrow"/>
                <a:cs typeface="Arial Narrow"/>
              </a:rPr>
              <a:t>CION</a:t>
            </a:r>
            <a:r>
              <a:rPr sz="1600" b="1" spc="-5" dirty="0">
                <a:solidFill>
                  <a:srgbClr val="154698"/>
                </a:solidFill>
                <a:latin typeface="Arial Narrow"/>
                <a:cs typeface="Arial Narrow"/>
              </a:rPr>
              <a:t>E</a:t>
            </a:r>
            <a:r>
              <a:rPr sz="1600" b="1" spc="-10" dirty="0">
                <a:solidFill>
                  <a:srgbClr val="154698"/>
                </a:solidFill>
                <a:latin typeface="Arial Narrow"/>
                <a:cs typeface="Arial Narrow"/>
              </a:rPr>
              <a:t>S</a:t>
            </a:r>
            <a:endParaRPr sz="1600" dirty="0">
              <a:latin typeface="Arial Narrow"/>
              <a:cs typeface="Arial Narrow"/>
            </a:endParaRPr>
          </a:p>
        </p:txBody>
      </p:sp>
      <p:sp>
        <p:nvSpPr>
          <p:cNvPr id="21" name="object 21"/>
          <p:cNvSpPr txBox="1"/>
          <p:nvPr/>
        </p:nvSpPr>
        <p:spPr>
          <a:xfrm>
            <a:off x="7907338" y="1430338"/>
            <a:ext cx="3249612" cy="228600"/>
          </a:xfrm>
          <a:prstGeom prst="rect">
            <a:avLst/>
          </a:prstGeom>
        </p:spPr>
        <p:txBody>
          <a:bodyPr lIns="0" tIns="0" rIns="0" bIns="0">
            <a:spAutoFit/>
          </a:bodyPr>
          <a:lstStyle/>
          <a:p>
            <a:pPr marL="12700" eaLnBrk="1" fontAlgn="auto" hangingPunct="1">
              <a:spcBef>
                <a:spcPts val="0"/>
              </a:spcBef>
              <a:spcAft>
                <a:spcPts val="0"/>
              </a:spcAft>
              <a:defRPr/>
            </a:pPr>
            <a:r>
              <a:rPr sz="1600" b="1" spc="-10" dirty="0">
                <a:solidFill>
                  <a:srgbClr val="154698"/>
                </a:solidFill>
                <a:latin typeface="Arial Narrow"/>
                <a:cs typeface="Arial Narrow"/>
              </a:rPr>
              <a:t>S</a:t>
            </a:r>
            <a:r>
              <a:rPr sz="1600" b="1" spc="-5" dirty="0">
                <a:solidFill>
                  <a:srgbClr val="154698"/>
                </a:solidFill>
                <a:latin typeface="Arial Narrow"/>
                <a:cs typeface="Arial Narrow"/>
              </a:rPr>
              <a:t>U</a:t>
            </a:r>
            <a:r>
              <a:rPr sz="1600" b="1" spc="-15" dirty="0">
                <a:solidFill>
                  <a:srgbClr val="154698"/>
                </a:solidFill>
                <a:latin typeface="Arial Narrow"/>
                <a:cs typeface="Arial Narrow"/>
              </a:rPr>
              <a:t>GE</a:t>
            </a:r>
            <a:r>
              <a:rPr sz="1600" b="1" spc="-5" dirty="0">
                <a:solidFill>
                  <a:srgbClr val="154698"/>
                </a:solidFill>
                <a:latin typeface="Arial Narrow"/>
                <a:cs typeface="Arial Narrow"/>
              </a:rPr>
              <a:t>R</a:t>
            </a:r>
            <a:r>
              <a:rPr sz="1600" b="1" spc="-10" dirty="0">
                <a:solidFill>
                  <a:srgbClr val="154698"/>
                </a:solidFill>
                <a:latin typeface="Arial Narrow"/>
                <a:cs typeface="Arial Narrow"/>
              </a:rPr>
              <a:t>E</a:t>
            </a:r>
            <a:r>
              <a:rPr sz="1600" b="1" spc="-5" dirty="0">
                <a:solidFill>
                  <a:srgbClr val="154698"/>
                </a:solidFill>
                <a:latin typeface="Arial Narrow"/>
                <a:cs typeface="Arial Narrow"/>
              </a:rPr>
              <a:t>N</a:t>
            </a:r>
            <a:r>
              <a:rPr sz="1600" b="1" spc="-10" dirty="0">
                <a:solidFill>
                  <a:srgbClr val="154698"/>
                </a:solidFill>
                <a:latin typeface="Arial Narrow"/>
                <a:cs typeface="Arial Narrow"/>
              </a:rPr>
              <a:t>CIAS</a:t>
            </a:r>
            <a:r>
              <a:rPr sz="1600" b="1" dirty="0">
                <a:solidFill>
                  <a:srgbClr val="154698"/>
                </a:solidFill>
                <a:latin typeface="Times New Roman"/>
                <a:cs typeface="Times New Roman"/>
              </a:rPr>
              <a:t> </a:t>
            </a:r>
            <a:r>
              <a:rPr sz="1600" b="1" spc="-50" dirty="0">
                <a:solidFill>
                  <a:srgbClr val="154698"/>
                </a:solidFill>
                <a:latin typeface="Times New Roman"/>
                <a:cs typeface="Times New Roman"/>
              </a:rPr>
              <a:t> </a:t>
            </a:r>
            <a:r>
              <a:rPr sz="1600" b="1" spc="-15" dirty="0">
                <a:solidFill>
                  <a:srgbClr val="154698"/>
                </a:solidFill>
                <a:latin typeface="Arial Narrow"/>
                <a:cs typeface="Arial Narrow"/>
              </a:rPr>
              <a:t>O</a:t>
            </a:r>
            <a:r>
              <a:rPr sz="1600" b="1" spc="-40" dirty="0">
                <a:solidFill>
                  <a:srgbClr val="154698"/>
                </a:solidFill>
                <a:latin typeface="Times New Roman"/>
                <a:cs typeface="Times New Roman"/>
              </a:rPr>
              <a:t> </a:t>
            </a:r>
            <a:r>
              <a:rPr sz="1600" b="1" spc="-10" dirty="0">
                <a:solidFill>
                  <a:srgbClr val="154698"/>
                </a:solidFill>
                <a:latin typeface="Arial Narrow"/>
                <a:cs typeface="Arial Narrow"/>
              </a:rPr>
              <a:t>REC</a:t>
            </a:r>
            <a:r>
              <a:rPr sz="1600" b="1" spc="-20" dirty="0">
                <a:solidFill>
                  <a:srgbClr val="154698"/>
                </a:solidFill>
                <a:latin typeface="Arial Narrow"/>
                <a:cs typeface="Arial Narrow"/>
              </a:rPr>
              <a:t>O</a:t>
            </a:r>
            <a:r>
              <a:rPr sz="1600" b="1" spc="-10" dirty="0">
                <a:solidFill>
                  <a:srgbClr val="154698"/>
                </a:solidFill>
                <a:latin typeface="Arial Narrow"/>
                <a:cs typeface="Arial Narrow"/>
              </a:rPr>
              <a:t>MENDACIONES</a:t>
            </a:r>
            <a:endParaRPr sz="1600" dirty="0">
              <a:latin typeface="Arial Narrow"/>
              <a:cs typeface="Arial Narrow"/>
            </a:endParaRPr>
          </a:p>
        </p:txBody>
      </p:sp>
      <p:sp>
        <p:nvSpPr>
          <p:cNvPr id="22" name="object 22"/>
          <p:cNvSpPr txBox="1"/>
          <p:nvPr/>
        </p:nvSpPr>
        <p:spPr>
          <a:xfrm>
            <a:off x="2174875" y="2292350"/>
            <a:ext cx="654050" cy="473075"/>
          </a:xfrm>
          <a:prstGeom prst="rect">
            <a:avLst/>
          </a:prstGeom>
        </p:spPr>
        <p:txBody>
          <a:bodyPr lIns="0" tIns="0" rIns="0" bIns="0">
            <a:spAutoFit/>
          </a:bodyPr>
          <a:lstStyle/>
          <a:p>
            <a:pPr marL="32384" eaLnBrk="1" fontAlgn="auto" hangingPunct="1">
              <a:spcBef>
                <a:spcPts val="0"/>
              </a:spcBef>
              <a:spcAft>
                <a:spcPts val="0"/>
              </a:spcAft>
              <a:defRPr/>
            </a:pPr>
            <a:r>
              <a:rPr sz="1600" b="1" spc="-30" dirty="0">
                <a:solidFill>
                  <a:srgbClr val="154698"/>
                </a:solidFill>
                <a:latin typeface="Arial Narrow"/>
                <a:cs typeface="Arial Narrow"/>
              </a:rPr>
              <a:t>T</a:t>
            </a:r>
            <a:r>
              <a:rPr sz="1600" b="1" spc="-10" dirty="0">
                <a:solidFill>
                  <a:srgbClr val="154698"/>
                </a:solidFill>
                <a:latin typeface="Arial Narrow"/>
                <a:cs typeface="Arial Narrow"/>
              </a:rPr>
              <a:t>iempo</a:t>
            </a:r>
            <a:endParaRPr sz="1600" dirty="0">
              <a:latin typeface="Arial Narrow"/>
              <a:cs typeface="Arial Narrow"/>
            </a:endParaRPr>
          </a:p>
          <a:p>
            <a:pPr marL="12700" eaLnBrk="1" fontAlgn="auto" hangingPunct="1">
              <a:spcBef>
                <a:spcPts val="0"/>
              </a:spcBef>
              <a:spcAft>
                <a:spcPts val="0"/>
              </a:spcAft>
              <a:defRPr/>
            </a:pPr>
            <a:r>
              <a:rPr sz="1600" b="1" spc="-5" dirty="0">
                <a:solidFill>
                  <a:srgbClr val="154698"/>
                </a:solidFill>
                <a:latin typeface="Arial Narrow"/>
                <a:cs typeface="Arial Narrow"/>
              </a:rPr>
              <a:t>l</a:t>
            </a:r>
            <a:r>
              <a:rPr sz="1600" b="1" spc="-15" dirty="0">
                <a:solidFill>
                  <a:srgbClr val="154698"/>
                </a:solidFill>
                <a:latin typeface="Arial Narrow"/>
                <a:cs typeface="Arial Narrow"/>
              </a:rPr>
              <a:t>l</a:t>
            </a:r>
            <a:r>
              <a:rPr sz="1600" b="1" spc="-10" dirty="0">
                <a:solidFill>
                  <a:srgbClr val="154698"/>
                </a:solidFill>
                <a:latin typeface="Arial Narrow"/>
                <a:cs typeface="Arial Narrow"/>
              </a:rPr>
              <a:t>uvioso</a:t>
            </a:r>
            <a:endParaRPr sz="1600" dirty="0">
              <a:latin typeface="Arial Narrow"/>
              <a:cs typeface="Arial Narrow"/>
            </a:endParaRPr>
          </a:p>
        </p:txBody>
      </p:sp>
      <p:sp>
        <p:nvSpPr>
          <p:cNvPr id="90135" name="object 23"/>
          <p:cNvSpPr txBox="1">
            <a:spLocks noChangeArrowheads="1"/>
          </p:cNvSpPr>
          <p:nvPr/>
        </p:nvSpPr>
        <p:spPr bwMode="auto">
          <a:xfrm>
            <a:off x="3303588" y="2209800"/>
            <a:ext cx="3757612"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Probabilidad</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lluvias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moderadas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fuertes,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algunos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casos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posibilidad</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tormentas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eléctricas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rachas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viento.</a:t>
            </a:r>
            <a:endParaRPr lang="es-CO" altLang="es-CO" sz="1400" dirty="0">
              <a:latin typeface="Arial Narrow" panose="020B0606020202030204" pitchFamily="34" charset="0"/>
            </a:endParaRPr>
          </a:p>
        </p:txBody>
      </p:sp>
      <p:sp>
        <p:nvSpPr>
          <p:cNvPr id="90136" name="object 24"/>
          <p:cNvSpPr txBox="1">
            <a:spLocks noChangeArrowheads="1"/>
          </p:cNvSpPr>
          <p:nvPr/>
        </p:nvSpPr>
        <p:spPr bwMode="auto">
          <a:xfrm>
            <a:off x="7289800" y="1890713"/>
            <a:ext cx="43180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embarcaciones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poco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calado,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consultar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Capitanías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puerto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antes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zarpar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zonas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inminente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tempestad.</a:t>
            </a:r>
            <a:endParaRPr lang="es-CO" altLang="es-CO" sz="1400" dirty="0">
              <a:latin typeface="Arial Narrow" panose="020B0606020202030204" pitchFamily="34" charset="0"/>
            </a:endParaRPr>
          </a:p>
        </p:txBody>
      </p:sp>
      <p:sp>
        <p:nvSpPr>
          <p:cNvPr id="90137" name="object 25"/>
          <p:cNvSpPr txBox="1">
            <a:spLocks noChangeArrowheads="1"/>
          </p:cNvSpPr>
          <p:nvPr/>
        </p:nvSpPr>
        <p:spPr bwMode="auto">
          <a:xfrm>
            <a:off x="7289800" y="2530475"/>
            <a:ext cx="441325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bañistas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habitantes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costeros,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estar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atentos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evolución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condiciones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meteorológicas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avisos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autoridades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locales.</a:t>
            </a:r>
            <a:endParaRPr lang="es-CO" altLang="es-CO" sz="1400" dirty="0">
              <a:latin typeface="Arial Narrow" panose="020B0606020202030204" pitchFamily="34" charset="0"/>
            </a:endParaRPr>
          </a:p>
        </p:txBody>
      </p:sp>
      <p:sp>
        <p:nvSpPr>
          <p:cNvPr id="26" name="object 26"/>
          <p:cNvSpPr txBox="1"/>
          <p:nvPr/>
        </p:nvSpPr>
        <p:spPr>
          <a:xfrm>
            <a:off x="2165350" y="3697288"/>
            <a:ext cx="673100" cy="228600"/>
          </a:xfrm>
          <a:prstGeom prst="rect">
            <a:avLst/>
          </a:prstGeom>
        </p:spPr>
        <p:txBody>
          <a:bodyPr lIns="0" tIns="0" rIns="0" bIns="0">
            <a:spAutoFit/>
          </a:bodyPr>
          <a:lstStyle/>
          <a:p>
            <a:pPr marL="12700" eaLnBrk="1" fontAlgn="auto" hangingPunct="1">
              <a:spcBef>
                <a:spcPts val="0"/>
              </a:spcBef>
              <a:spcAft>
                <a:spcPts val="0"/>
              </a:spcAft>
              <a:defRPr/>
            </a:pPr>
            <a:r>
              <a:rPr sz="1600" b="1" spc="-10" dirty="0">
                <a:solidFill>
                  <a:srgbClr val="154698"/>
                </a:solidFill>
                <a:latin typeface="Arial Narrow"/>
                <a:cs typeface="Arial Narrow"/>
              </a:rPr>
              <a:t>Ple</a:t>
            </a:r>
            <a:r>
              <a:rPr sz="1600" b="1" spc="-5" dirty="0">
                <a:solidFill>
                  <a:srgbClr val="154698"/>
                </a:solidFill>
                <a:latin typeface="Arial Narrow"/>
                <a:cs typeface="Arial Narrow"/>
              </a:rPr>
              <a:t>a</a:t>
            </a:r>
            <a:r>
              <a:rPr sz="1600" b="1" spc="-10" dirty="0">
                <a:solidFill>
                  <a:srgbClr val="154698"/>
                </a:solidFill>
                <a:latin typeface="Arial Narrow"/>
                <a:cs typeface="Arial Narrow"/>
              </a:rPr>
              <a:t>mar</a:t>
            </a:r>
            <a:endParaRPr sz="1600" dirty="0">
              <a:latin typeface="Arial Narrow"/>
              <a:cs typeface="Arial Narrow"/>
            </a:endParaRPr>
          </a:p>
        </p:txBody>
      </p:sp>
      <p:sp>
        <p:nvSpPr>
          <p:cNvPr id="90139" name="object 27"/>
          <p:cNvSpPr txBox="1">
            <a:spLocks noChangeArrowheads="1"/>
          </p:cNvSpPr>
          <p:nvPr/>
        </p:nvSpPr>
        <p:spPr bwMode="auto">
          <a:xfrm>
            <a:off x="3303588" y="3598863"/>
            <a:ext cx="3556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La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marea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alcanzará</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su</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máximo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nivel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intervalo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tiempo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establecido.</a:t>
            </a:r>
            <a:endParaRPr lang="es-CO" altLang="es-CO" sz="1400" dirty="0">
              <a:latin typeface="Arial Narrow" panose="020B0606020202030204" pitchFamily="34" charset="0"/>
            </a:endParaRPr>
          </a:p>
        </p:txBody>
      </p:sp>
      <p:sp>
        <p:nvSpPr>
          <p:cNvPr id="90140" name="object 28"/>
          <p:cNvSpPr txBox="1">
            <a:spLocks noChangeArrowheads="1"/>
          </p:cNvSpPr>
          <p:nvPr/>
        </p:nvSpPr>
        <p:spPr bwMode="auto">
          <a:xfrm>
            <a:off x="7289800" y="3598863"/>
            <a:ext cx="4433888"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Se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sugiere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habitantes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costeros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estar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atentos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evolución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fenómeno.</a:t>
            </a:r>
            <a:endParaRPr lang="es-CO" altLang="es-CO" sz="1400" dirty="0">
              <a:latin typeface="Arial Narrow" panose="020B0606020202030204" pitchFamily="34" charset="0"/>
            </a:endParaRPr>
          </a:p>
        </p:txBody>
      </p:sp>
      <p:sp>
        <p:nvSpPr>
          <p:cNvPr id="29" name="object 29"/>
          <p:cNvSpPr txBox="1"/>
          <p:nvPr/>
        </p:nvSpPr>
        <p:spPr>
          <a:xfrm>
            <a:off x="1909763" y="4911725"/>
            <a:ext cx="1187450" cy="228600"/>
          </a:xfrm>
          <a:prstGeom prst="rect">
            <a:avLst/>
          </a:prstGeom>
        </p:spPr>
        <p:txBody>
          <a:bodyPr lIns="0" tIns="0" rIns="0" bIns="0">
            <a:spAutoFit/>
          </a:bodyPr>
          <a:lstStyle/>
          <a:p>
            <a:pPr marL="12700" eaLnBrk="1" fontAlgn="auto" hangingPunct="1">
              <a:spcBef>
                <a:spcPts val="0"/>
              </a:spcBef>
              <a:spcAft>
                <a:spcPts val="0"/>
              </a:spcAft>
              <a:defRPr/>
            </a:pPr>
            <a:r>
              <a:rPr sz="1600" b="1" spc="-35" dirty="0">
                <a:solidFill>
                  <a:srgbClr val="154698"/>
                </a:solidFill>
                <a:latin typeface="Arial Narrow"/>
                <a:cs typeface="Arial Narrow"/>
              </a:rPr>
              <a:t>V</a:t>
            </a:r>
            <a:r>
              <a:rPr sz="1600" b="1" spc="-10" dirty="0">
                <a:solidFill>
                  <a:srgbClr val="154698"/>
                </a:solidFill>
                <a:latin typeface="Arial Narrow"/>
                <a:cs typeface="Arial Narrow"/>
              </a:rPr>
              <a:t>iento</a:t>
            </a:r>
            <a:r>
              <a:rPr sz="1600" b="1" spc="-35" dirty="0">
                <a:solidFill>
                  <a:srgbClr val="154698"/>
                </a:solidFill>
                <a:latin typeface="Times New Roman"/>
                <a:cs typeface="Times New Roman"/>
              </a:rPr>
              <a:t> </a:t>
            </a:r>
            <a:r>
              <a:rPr sz="1600" b="1" spc="-10" dirty="0">
                <a:solidFill>
                  <a:srgbClr val="154698"/>
                </a:solidFill>
                <a:latin typeface="Arial Narrow"/>
                <a:cs typeface="Arial Narrow"/>
              </a:rPr>
              <a:t>y</a:t>
            </a:r>
            <a:r>
              <a:rPr sz="1600" b="1" spc="-50" dirty="0">
                <a:solidFill>
                  <a:srgbClr val="154698"/>
                </a:solidFill>
                <a:latin typeface="Times New Roman"/>
                <a:cs typeface="Times New Roman"/>
              </a:rPr>
              <a:t> </a:t>
            </a:r>
            <a:r>
              <a:rPr sz="1600" b="1" spc="-10" dirty="0">
                <a:solidFill>
                  <a:srgbClr val="154698"/>
                </a:solidFill>
                <a:latin typeface="Arial Narrow"/>
                <a:cs typeface="Arial Narrow"/>
              </a:rPr>
              <a:t>ole</a:t>
            </a:r>
            <a:r>
              <a:rPr sz="1600" b="1" spc="-5" dirty="0">
                <a:solidFill>
                  <a:srgbClr val="154698"/>
                </a:solidFill>
                <a:latin typeface="Arial Narrow"/>
                <a:cs typeface="Arial Narrow"/>
              </a:rPr>
              <a:t>a</a:t>
            </a:r>
            <a:r>
              <a:rPr sz="1600" b="1" spc="-10" dirty="0">
                <a:solidFill>
                  <a:srgbClr val="154698"/>
                </a:solidFill>
                <a:latin typeface="Arial Narrow"/>
                <a:cs typeface="Arial Narrow"/>
              </a:rPr>
              <a:t>je</a:t>
            </a:r>
            <a:endParaRPr sz="1600" dirty="0">
              <a:latin typeface="Arial Narrow"/>
              <a:cs typeface="Arial Narrow"/>
            </a:endParaRPr>
          </a:p>
        </p:txBody>
      </p:sp>
      <p:sp>
        <p:nvSpPr>
          <p:cNvPr id="90142" name="object 30"/>
          <p:cNvSpPr txBox="1">
            <a:spLocks noChangeArrowheads="1"/>
          </p:cNvSpPr>
          <p:nvPr/>
        </p:nvSpPr>
        <p:spPr bwMode="auto">
          <a:xfrm>
            <a:off x="3303588" y="4814888"/>
            <a:ext cx="35448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Velocidad</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viento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altura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oleaje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valores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por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encima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normal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para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época.</a:t>
            </a:r>
            <a:endParaRPr lang="es-CO" altLang="es-CO" sz="1400" dirty="0">
              <a:latin typeface="Arial Narrow" panose="020B0606020202030204" pitchFamily="34" charset="0"/>
            </a:endParaRPr>
          </a:p>
        </p:txBody>
      </p:sp>
      <p:sp>
        <p:nvSpPr>
          <p:cNvPr id="90143" name="object 31"/>
          <p:cNvSpPr txBox="1">
            <a:spLocks noChangeArrowheads="1"/>
          </p:cNvSpPr>
          <p:nvPr/>
        </p:nvSpPr>
        <p:spPr bwMode="auto">
          <a:xfrm>
            <a:off x="7289800" y="4494213"/>
            <a:ext cx="44450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27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bañistas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habitantes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costeros,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estar</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atentos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evolución</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del</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fenómeno</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y</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indicaciones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de</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las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autoridades</a:t>
            </a:r>
            <a:r>
              <a:rPr lang="es-CO" altLang="es-CO" sz="1400" dirty="0">
                <a:solidFill>
                  <a:srgbClr val="154698"/>
                </a:solidFill>
                <a:latin typeface="Times New Roman" panose="02020603050405020304" pitchFamily="18" charset="0"/>
                <a:cs typeface="Times New Roman" panose="02020603050405020304" pitchFamily="18" charset="0"/>
              </a:rPr>
              <a:t> </a:t>
            </a:r>
            <a:r>
              <a:rPr lang="es-CO" altLang="es-CO" sz="1400" dirty="0">
                <a:solidFill>
                  <a:srgbClr val="154698"/>
                </a:solidFill>
                <a:latin typeface="Arial Narrow" panose="020B0606020202030204" pitchFamily="34" charset="0"/>
              </a:rPr>
              <a:t>locales.</a:t>
            </a:r>
            <a:endParaRPr lang="es-CO" altLang="es-CO" sz="1400" dirty="0">
              <a:latin typeface="Arial Narrow" panose="020B0606020202030204" pitchFamily="34" charset="0"/>
            </a:endParaRPr>
          </a:p>
        </p:txBody>
      </p:sp>
      <p:sp>
        <p:nvSpPr>
          <p:cNvPr id="32" name="object 32"/>
          <p:cNvSpPr txBox="1"/>
          <p:nvPr/>
        </p:nvSpPr>
        <p:spPr>
          <a:xfrm>
            <a:off x="7289800" y="5133975"/>
            <a:ext cx="4316413" cy="417513"/>
          </a:xfrm>
          <a:prstGeom prst="rect">
            <a:avLst/>
          </a:prstGeom>
        </p:spPr>
        <p:txBody>
          <a:bodyPr lIns="0" tIns="0" rIns="0" bIns="0">
            <a:spAutoFit/>
          </a:bodyPr>
          <a:lstStyle/>
          <a:p>
            <a:pPr marL="12700" eaLnBrk="1" fontAlgn="auto" hangingPunct="1">
              <a:spcBef>
                <a:spcPts val="0"/>
              </a:spcBef>
              <a:spcAft>
                <a:spcPts val="0"/>
              </a:spcAft>
              <a:defRPr/>
            </a:pPr>
            <a:r>
              <a:rPr sz="1400" dirty="0">
                <a:solidFill>
                  <a:srgbClr val="154698"/>
                </a:solidFill>
                <a:latin typeface="Arial Narrow"/>
                <a:cs typeface="Arial Narrow"/>
              </a:rPr>
              <a:t>A</a:t>
            </a:r>
            <a:r>
              <a:rPr sz="1400" spc="-100" dirty="0">
                <a:solidFill>
                  <a:srgbClr val="154698"/>
                </a:solidFill>
                <a:latin typeface="Times New Roman"/>
                <a:cs typeface="Times New Roman"/>
              </a:rPr>
              <a:t> </a:t>
            </a:r>
            <a:r>
              <a:rPr sz="1400" spc="-5" dirty="0">
                <a:solidFill>
                  <a:srgbClr val="154698"/>
                </a:solidFill>
                <a:latin typeface="Arial Narrow"/>
                <a:cs typeface="Arial Narrow"/>
              </a:rPr>
              <a:t>l</a:t>
            </a:r>
            <a:r>
              <a:rPr sz="1400" spc="-10" dirty="0">
                <a:solidFill>
                  <a:srgbClr val="154698"/>
                </a:solidFill>
                <a:latin typeface="Arial Narrow"/>
                <a:cs typeface="Arial Narrow"/>
              </a:rPr>
              <a:t>a</a:t>
            </a:r>
            <a:r>
              <a:rPr sz="1400" dirty="0">
                <a:solidFill>
                  <a:srgbClr val="154698"/>
                </a:solidFill>
                <a:latin typeface="Arial Narrow"/>
                <a:cs typeface="Arial Narrow"/>
              </a:rPr>
              <a:t>s</a:t>
            </a:r>
            <a:r>
              <a:rPr sz="1400" spc="-30" dirty="0">
                <a:solidFill>
                  <a:srgbClr val="154698"/>
                </a:solidFill>
                <a:latin typeface="Times New Roman"/>
                <a:cs typeface="Times New Roman"/>
              </a:rPr>
              <a:t> </a:t>
            </a:r>
            <a:r>
              <a:rPr sz="1400" spc="-5" dirty="0">
                <a:solidFill>
                  <a:srgbClr val="154698"/>
                </a:solidFill>
                <a:latin typeface="Arial Narrow"/>
                <a:cs typeface="Arial Narrow"/>
              </a:rPr>
              <a:t>emb</a:t>
            </a:r>
            <a:r>
              <a:rPr sz="1400" spc="-10" dirty="0">
                <a:solidFill>
                  <a:srgbClr val="154698"/>
                </a:solidFill>
                <a:latin typeface="Arial Narrow"/>
                <a:cs typeface="Arial Narrow"/>
              </a:rPr>
              <a:t>a</a:t>
            </a:r>
            <a:r>
              <a:rPr sz="1400" dirty="0">
                <a:solidFill>
                  <a:srgbClr val="154698"/>
                </a:solidFill>
                <a:latin typeface="Arial Narrow"/>
                <a:cs typeface="Arial Narrow"/>
              </a:rPr>
              <a:t>rcac</a:t>
            </a:r>
            <a:r>
              <a:rPr sz="1400" spc="-10" dirty="0">
                <a:solidFill>
                  <a:srgbClr val="154698"/>
                </a:solidFill>
                <a:latin typeface="Arial Narrow"/>
                <a:cs typeface="Arial Narrow"/>
              </a:rPr>
              <a:t>i</a:t>
            </a:r>
            <a:r>
              <a:rPr sz="1400" spc="-5" dirty="0">
                <a:solidFill>
                  <a:srgbClr val="154698"/>
                </a:solidFill>
                <a:latin typeface="Arial Narrow"/>
                <a:cs typeface="Arial Narrow"/>
              </a:rPr>
              <a:t>one</a:t>
            </a:r>
            <a:r>
              <a:rPr sz="1400" dirty="0">
                <a:solidFill>
                  <a:srgbClr val="154698"/>
                </a:solidFill>
                <a:latin typeface="Arial Narrow"/>
                <a:cs typeface="Arial Narrow"/>
              </a:rPr>
              <a:t>s</a:t>
            </a:r>
            <a:r>
              <a:rPr sz="1400" spc="-15" dirty="0">
                <a:solidFill>
                  <a:srgbClr val="154698"/>
                </a:solidFill>
                <a:latin typeface="Times New Roman"/>
                <a:cs typeface="Times New Roman"/>
              </a:rPr>
              <a:t> </a:t>
            </a:r>
            <a:r>
              <a:rPr sz="1400" spc="-5" dirty="0">
                <a:solidFill>
                  <a:srgbClr val="154698"/>
                </a:solidFill>
                <a:latin typeface="Arial Narrow"/>
                <a:cs typeface="Arial Narrow"/>
              </a:rPr>
              <a:t>d</a:t>
            </a:r>
            <a:r>
              <a:rPr sz="1400" dirty="0">
                <a:solidFill>
                  <a:srgbClr val="154698"/>
                </a:solidFill>
                <a:latin typeface="Arial Narrow"/>
                <a:cs typeface="Arial Narrow"/>
              </a:rPr>
              <a:t>e</a:t>
            </a:r>
            <a:r>
              <a:rPr sz="1400" spc="-25" dirty="0">
                <a:solidFill>
                  <a:srgbClr val="154698"/>
                </a:solidFill>
                <a:latin typeface="Times New Roman"/>
                <a:cs typeface="Times New Roman"/>
              </a:rPr>
              <a:t> </a:t>
            </a:r>
            <a:r>
              <a:rPr sz="1400" spc="-5" dirty="0">
                <a:solidFill>
                  <a:srgbClr val="154698"/>
                </a:solidFill>
                <a:latin typeface="Arial Narrow"/>
                <a:cs typeface="Arial Narrow"/>
              </a:rPr>
              <a:t>poc</a:t>
            </a:r>
            <a:r>
              <a:rPr sz="1400" dirty="0">
                <a:solidFill>
                  <a:srgbClr val="154698"/>
                </a:solidFill>
                <a:latin typeface="Arial Narrow"/>
                <a:cs typeface="Arial Narrow"/>
              </a:rPr>
              <a:t>o</a:t>
            </a:r>
            <a:r>
              <a:rPr sz="1400" spc="-30" dirty="0">
                <a:solidFill>
                  <a:srgbClr val="154698"/>
                </a:solidFill>
                <a:latin typeface="Times New Roman"/>
                <a:cs typeface="Times New Roman"/>
              </a:rPr>
              <a:t> </a:t>
            </a:r>
            <a:r>
              <a:rPr sz="1400" spc="-5" dirty="0">
                <a:solidFill>
                  <a:srgbClr val="154698"/>
                </a:solidFill>
                <a:latin typeface="Arial Narrow"/>
                <a:cs typeface="Arial Narrow"/>
              </a:rPr>
              <a:t>ca</a:t>
            </a:r>
            <a:r>
              <a:rPr sz="1400" spc="-10" dirty="0">
                <a:solidFill>
                  <a:srgbClr val="154698"/>
                </a:solidFill>
                <a:latin typeface="Arial Narrow"/>
                <a:cs typeface="Arial Narrow"/>
              </a:rPr>
              <a:t>l</a:t>
            </a:r>
            <a:r>
              <a:rPr sz="1400" spc="-5" dirty="0">
                <a:solidFill>
                  <a:srgbClr val="154698"/>
                </a:solidFill>
                <a:latin typeface="Arial Narrow"/>
                <a:cs typeface="Arial Narrow"/>
              </a:rPr>
              <a:t>ado</a:t>
            </a:r>
            <a:r>
              <a:rPr sz="1400" dirty="0">
                <a:solidFill>
                  <a:srgbClr val="154698"/>
                </a:solidFill>
                <a:latin typeface="Arial Narrow"/>
                <a:cs typeface="Arial Narrow"/>
              </a:rPr>
              <a:t>,</a:t>
            </a:r>
            <a:r>
              <a:rPr sz="1400" spc="-15" dirty="0">
                <a:solidFill>
                  <a:srgbClr val="154698"/>
                </a:solidFill>
                <a:latin typeface="Times New Roman"/>
                <a:cs typeface="Times New Roman"/>
              </a:rPr>
              <a:t> </a:t>
            </a:r>
            <a:r>
              <a:rPr sz="1400" spc="-5" dirty="0">
                <a:solidFill>
                  <a:srgbClr val="154698"/>
                </a:solidFill>
                <a:latin typeface="Arial Narrow"/>
                <a:cs typeface="Arial Narrow"/>
              </a:rPr>
              <a:t>co</a:t>
            </a:r>
            <a:r>
              <a:rPr sz="1400" spc="-10" dirty="0">
                <a:solidFill>
                  <a:srgbClr val="154698"/>
                </a:solidFill>
                <a:latin typeface="Arial Narrow"/>
                <a:cs typeface="Arial Narrow"/>
              </a:rPr>
              <a:t>n</a:t>
            </a:r>
            <a:r>
              <a:rPr sz="1400" spc="-5" dirty="0">
                <a:solidFill>
                  <a:srgbClr val="154698"/>
                </a:solidFill>
                <a:latin typeface="Arial Narrow"/>
                <a:cs typeface="Arial Narrow"/>
              </a:rPr>
              <a:t>su</a:t>
            </a:r>
            <a:r>
              <a:rPr sz="1400" spc="-10" dirty="0">
                <a:solidFill>
                  <a:srgbClr val="154698"/>
                </a:solidFill>
                <a:latin typeface="Arial Narrow"/>
                <a:cs typeface="Arial Narrow"/>
              </a:rPr>
              <a:t>l</a:t>
            </a:r>
            <a:r>
              <a:rPr sz="1400" dirty="0">
                <a:solidFill>
                  <a:srgbClr val="154698"/>
                </a:solidFill>
                <a:latin typeface="Arial Narrow"/>
                <a:cs typeface="Arial Narrow"/>
              </a:rPr>
              <a:t>tar</a:t>
            </a:r>
            <a:r>
              <a:rPr sz="1400" spc="-30" dirty="0">
                <a:solidFill>
                  <a:srgbClr val="154698"/>
                </a:solidFill>
                <a:latin typeface="Times New Roman"/>
                <a:cs typeface="Times New Roman"/>
              </a:rPr>
              <a:t> </a:t>
            </a:r>
            <a:r>
              <a:rPr sz="1400" spc="-5" dirty="0">
                <a:solidFill>
                  <a:srgbClr val="154698"/>
                </a:solidFill>
                <a:latin typeface="Arial Narrow"/>
                <a:cs typeface="Arial Narrow"/>
              </a:rPr>
              <a:t>co</a:t>
            </a:r>
            <a:r>
              <a:rPr sz="1400" dirty="0">
                <a:solidFill>
                  <a:srgbClr val="154698"/>
                </a:solidFill>
                <a:latin typeface="Arial Narrow"/>
                <a:cs typeface="Arial Narrow"/>
              </a:rPr>
              <a:t>n</a:t>
            </a:r>
            <a:r>
              <a:rPr sz="1400" spc="-40" dirty="0">
                <a:solidFill>
                  <a:srgbClr val="154698"/>
                </a:solidFill>
                <a:latin typeface="Times New Roman"/>
                <a:cs typeface="Times New Roman"/>
              </a:rPr>
              <a:t> </a:t>
            </a:r>
            <a:r>
              <a:rPr sz="1400" spc="-5" dirty="0">
                <a:solidFill>
                  <a:srgbClr val="154698"/>
                </a:solidFill>
                <a:latin typeface="Arial Narrow"/>
                <a:cs typeface="Arial Narrow"/>
              </a:rPr>
              <a:t>la</a:t>
            </a:r>
            <a:r>
              <a:rPr sz="1400" dirty="0">
                <a:solidFill>
                  <a:srgbClr val="154698"/>
                </a:solidFill>
                <a:latin typeface="Arial Narrow"/>
                <a:cs typeface="Arial Narrow"/>
              </a:rPr>
              <a:t>s</a:t>
            </a:r>
            <a:r>
              <a:rPr sz="1400" spc="-30" dirty="0">
                <a:solidFill>
                  <a:srgbClr val="154698"/>
                </a:solidFill>
                <a:latin typeface="Times New Roman"/>
                <a:cs typeface="Times New Roman"/>
              </a:rPr>
              <a:t> </a:t>
            </a:r>
            <a:r>
              <a:rPr sz="1400" dirty="0">
                <a:solidFill>
                  <a:srgbClr val="154698"/>
                </a:solidFill>
                <a:latin typeface="Arial Narrow"/>
                <a:cs typeface="Arial Narrow"/>
              </a:rPr>
              <a:t>C</a:t>
            </a:r>
            <a:r>
              <a:rPr sz="1400" spc="-10" dirty="0">
                <a:solidFill>
                  <a:srgbClr val="154698"/>
                </a:solidFill>
                <a:latin typeface="Arial Narrow"/>
                <a:cs typeface="Arial Narrow"/>
              </a:rPr>
              <a:t>a</a:t>
            </a:r>
            <a:r>
              <a:rPr sz="1400" spc="-5" dirty="0">
                <a:solidFill>
                  <a:srgbClr val="154698"/>
                </a:solidFill>
                <a:latin typeface="Arial Narrow"/>
                <a:cs typeface="Arial Narrow"/>
              </a:rPr>
              <a:t>pita</a:t>
            </a:r>
            <a:r>
              <a:rPr sz="1400" spc="-10" dirty="0">
                <a:solidFill>
                  <a:srgbClr val="154698"/>
                </a:solidFill>
                <a:latin typeface="Arial Narrow"/>
                <a:cs typeface="Arial Narrow"/>
              </a:rPr>
              <a:t>n</a:t>
            </a:r>
            <a:r>
              <a:rPr sz="1400" dirty="0">
                <a:solidFill>
                  <a:srgbClr val="154698"/>
                </a:solidFill>
                <a:latin typeface="Arial Narrow"/>
                <a:cs typeface="Arial Narrow"/>
              </a:rPr>
              <a:t>ías</a:t>
            </a:r>
            <a:endParaRPr sz="1400" dirty="0">
              <a:latin typeface="Arial Narrow"/>
              <a:cs typeface="Arial Narrow"/>
            </a:endParaRPr>
          </a:p>
          <a:p>
            <a:pPr marL="12700" eaLnBrk="1" fontAlgn="auto" hangingPunct="1">
              <a:spcBef>
                <a:spcPts val="0"/>
              </a:spcBef>
              <a:spcAft>
                <a:spcPts val="0"/>
              </a:spcAft>
              <a:defRPr/>
            </a:pPr>
            <a:r>
              <a:rPr sz="1400" spc="-10" dirty="0">
                <a:solidFill>
                  <a:srgbClr val="154698"/>
                </a:solidFill>
                <a:latin typeface="Arial Narrow"/>
                <a:cs typeface="Arial Narrow"/>
              </a:rPr>
              <a:t>d</a:t>
            </a:r>
            <a:r>
              <a:rPr sz="1400" dirty="0">
                <a:solidFill>
                  <a:srgbClr val="154698"/>
                </a:solidFill>
                <a:latin typeface="Arial Narrow"/>
                <a:cs typeface="Arial Narrow"/>
              </a:rPr>
              <a:t>e</a:t>
            </a:r>
            <a:r>
              <a:rPr sz="1400" spc="-35" dirty="0">
                <a:solidFill>
                  <a:srgbClr val="154698"/>
                </a:solidFill>
                <a:latin typeface="Times New Roman"/>
                <a:cs typeface="Times New Roman"/>
              </a:rPr>
              <a:t> </a:t>
            </a:r>
            <a:r>
              <a:rPr sz="1400" dirty="0">
                <a:solidFill>
                  <a:srgbClr val="154698"/>
                </a:solidFill>
                <a:latin typeface="Arial Narrow"/>
                <a:cs typeface="Arial Narrow"/>
              </a:rPr>
              <a:t>p</a:t>
            </a:r>
            <a:r>
              <a:rPr sz="1400" spc="-10" dirty="0">
                <a:solidFill>
                  <a:srgbClr val="154698"/>
                </a:solidFill>
                <a:latin typeface="Arial Narrow"/>
                <a:cs typeface="Arial Narrow"/>
              </a:rPr>
              <a:t>ue</a:t>
            </a:r>
            <a:r>
              <a:rPr sz="1400" dirty="0">
                <a:solidFill>
                  <a:srgbClr val="154698"/>
                </a:solidFill>
                <a:latin typeface="Arial Narrow"/>
                <a:cs typeface="Arial Narrow"/>
              </a:rPr>
              <a:t>rto</a:t>
            </a:r>
            <a:r>
              <a:rPr sz="1400" spc="-20" dirty="0">
                <a:solidFill>
                  <a:srgbClr val="154698"/>
                </a:solidFill>
                <a:latin typeface="Times New Roman"/>
                <a:cs typeface="Times New Roman"/>
              </a:rPr>
              <a:t> </a:t>
            </a:r>
            <a:r>
              <a:rPr sz="1400" spc="-10" dirty="0">
                <a:solidFill>
                  <a:srgbClr val="154698"/>
                </a:solidFill>
                <a:latin typeface="Arial Narrow"/>
                <a:cs typeface="Arial Narrow"/>
              </a:rPr>
              <a:t>an</a:t>
            </a:r>
            <a:r>
              <a:rPr sz="1400" dirty="0">
                <a:solidFill>
                  <a:srgbClr val="154698"/>
                </a:solidFill>
                <a:latin typeface="Arial Narrow"/>
                <a:cs typeface="Arial Narrow"/>
              </a:rPr>
              <a:t>tes</a:t>
            </a:r>
            <a:r>
              <a:rPr sz="1400" spc="-20" dirty="0">
                <a:solidFill>
                  <a:srgbClr val="154698"/>
                </a:solidFill>
                <a:latin typeface="Times New Roman"/>
                <a:cs typeface="Times New Roman"/>
              </a:rPr>
              <a:t> </a:t>
            </a:r>
            <a:r>
              <a:rPr sz="1400" spc="-10" dirty="0">
                <a:solidFill>
                  <a:srgbClr val="154698"/>
                </a:solidFill>
                <a:latin typeface="Arial Narrow"/>
                <a:cs typeface="Arial Narrow"/>
              </a:rPr>
              <a:t>d</a:t>
            </a:r>
            <a:r>
              <a:rPr sz="1400" dirty="0">
                <a:solidFill>
                  <a:srgbClr val="154698"/>
                </a:solidFill>
                <a:latin typeface="Arial Narrow"/>
                <a:cs typeface="Arial Narrow"/>
              </a:rPr>
              <a:t>e</a:t>
            </a:r>
            <a:r>
              <a:rPr sz="1400" spc="-35" dirty="0">
                <a:solidFill>
                  <a:srgbClr val="154698"/>
                </a:solidFill>
                <a:latin typeface="Times New Roman"/>
                <a:cs typeface="Times New Roman"/>
              </a:rPr>
              <a:t> </a:t>
            </a:r>
            <a:r>
              <a:rPr sz="1400" spc="-5" dirty="0">
                <a:solidFill>
                  <a:srgbClr val="154698"/>
                </a:solidFill>
                <a:latin typeface="Arial Narrow"/>
                <a:cs typeface="Arial Narrow"/>
              </a:rPr>
              <a:t>zar</a:t>
            </a:r>
            <a:r>
              <a:rPr sz="1400" spc="-10" dirty="0">
                <a:solidFill>
                  <a:srgbClr val="154698"/>
                </a:solidFill>
                <a:latin typeface="Arial Narrow"/>
                <a:cs typeface="Arial Narrow"/>
              </a:rPr>
              <a:t>pa</a:t>
            </a:r>
            <a:r>
              <a:rPr sz="1400" spc="-65" dirty="0">
                <a:solidFill>
                  <a:srgbClr val="154698"/>
                </a:solidFill>
                <a:latin typeface="Arial Narrow"/>
                <a:cs typeface="Arial Narrow"/>
              </a:rPr>
              <a:t>r</a:t>
            </a:r>
            <a:r>
              <a:rPr sz="1400" dirty="0">
                <a:solidFill>
                  <a:srgbClr val="154698"/>
                </a:solidFill>
                <a:latin typeface="Arial Narrow"/>
                <a:cs typeface="Arial Narrow"/>
              </a:rPr>
              <a:t>.</a:t>
            </a:r>
            <a:endParaRPr sz="1400" dirty="0">
              <a:latin typeface="Arial Narrow"/>
              <a:cs typeface="Arial Narrow"/>
            </a:endParaRPr>
          </a:p>
        </p:txBody>
      </p:sp>
      <p:sp>
        <p:nvSpPr>
          <p:cNvPr id="90145" name="object 33"/>
          <p:cNvSpPr>
            <a:spLocks noChangeArrowheads="1"/>
          </p:cNvSpPr>
          <p:nvPr/>
        </p:nvSpPr>
        <p:spPr bwMode="auto">
          <a:xfrm>
            <a:off x="682625" y="4684713"/>
            <a:ext cx="830263" cy="8239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dirty="0"/>
          </a:p>
        </p:txBody>
      </p:sp>
      <p:sp>
        <p:nvSpPr>
          <p:cNvPr id="90146" name="object 34"/>
          <p:cNvSpPr>
            <a:spLocks noChangeArrowheads="1"/>
          </p:cNvSpPr>
          <p:nvPr/>
        </p:nvSpPr>
        <p:spPr bwMode="auto">
          <a:xfrm>
            <a:off x="647700" y="2125663"/>
            <a:ext cx="835025" cy="8382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dirty="0"/>
          </a:p>
        </p:txBody>
      </p:sp>
      <p:sp>
        <p:nvSpPr>
          <p:cNvPr id="90147" name="object 35"/>
          <p:cNvSpPr>
            <a:spLocks noChangeArrowheads="1"/>
          </p:cNvSpPr>
          <p:nvPr/>
        </p:nvSpPr>
        <p:spPr bwMode="auto">
          <a:xfrm>
            <a:off x="663575" y="3373438"/>
            <a:ext cx="803275" cy="836612"/>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s-CO" altLang="es-CO" dirty="0"/>
          </a:p>
        </p:txBody>
      </p:sp>
    </p:spTree>
    <p:extLst>
      <p:ext uri="{BB962C8B-B14F-4D97-AF65-F5344CB8AC3E}">
        <p14:creationId xmlns:p14="http://schemas.microsoft.com/office/powerpoint/2010/main" val="1621452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7877107" y="1427380"/>
            <a:ext cx="1978427" cy="276999"/>
          </a:xfrm>
          <a:prstGeom prst="rect">
            <a:avLst/>
          </a:prstGeom>
        </p:spPr>
        <p:txBody>
          <a:bodyPr wrap="none">
            <a:spAutoFit/>
          </a:bodyPr>
          <a:lstStyle/>
          <a:p>
            <a:pPr algn="ctr"/>
            <a:r>
              <a:rPr lang="en-US" sz="1200" b="1" dirty="0">
                <a:solidFill>
                  <a:prstClr val="white"/>
                </a:solidFill>
                <a:latin typeface="Arial Narrow" panose="020B0606020202030204" pitchFamily="34" charset="0"/>
                <a:cs typeface="Arial Black"/>
              </a:rPr>
              <a:t>EQUIPO DE TRABAJO IDEAM</a:t>
            </a:r>
          </a:p>
        </p:txBody>
      </p:sp>
      <p:sp>
        <p:nvSpPr>
          <p:cNvPr id="6" name="CuadroTexto 4"/>
          <p:cNvSpPr txBox="1">
            <a:spLocks noChangeArrowheads="1"/>
          </p:cNvSpPr>
          <p:nvPr/>
        </p:nvSpPr>
        <p:spPr bwMode="auto">
          <a:xfrm>
            <a:off x="5062848" y="1880696"/>
            <a:ext cx="7129151" cy="3270126"/>
          </a:xfrm>
          <a:prstGeom prst="rect">
            <a:avLst/>
          </a:prstGeom>
          <a:noFill/>
          <a:ln w="9525" cap="rnd">
            <a:noFill/>
            <a:miter lim="800000"/>
            <a:headEnd/>
            <a:tailEnd/>
          </a:ln>
        </p:spPr>
        <p:txBody>
          <a:bodyPr wrap="square">
            <a:spAutoFit/>
          </a:bodyPr>
          <a:lstStyle/>
          <a:p>
            <a:pPr algn="ctr"/>
            <a:r>
              <a:rPr lang="es-CO" sz="1100" b="1" dirty="0">
                <a:solidFill>
                  <a:prstClr val="white"/>
                </a:solidFill>
                <a:latin typeface="Arial Narrow" panose="020B0606020202030204" pitchFamily="34" charset="0"/>
                <a:ea typeface="Times New Roman" panose="02020603050405020304" pitchFamily="18" charset="0"/>
                <a:cs typeface="Arial" panose="020B0604020202020204" pitchFamily="34" charset="0"/>
              </a:rPr>
              <a:t>Yolanda GONZÁLEZ H. - Directora  General </a:t>
            </a:r>
            <a:endParaRPr lang="es-CO" sz="1100" b="1" dirty="0">
              <a:solidFill>
                <a:prstClr val="white"/>
              </a:solidFill>
              <a:latin typeface="Arial Narrow" panose="020B0606020202030204" pitchFamily="34" charset="0"/>
              <a:ea typeface="Times New Roman" panose="02020603050405020304" pitchFamily="18" charset="0"/>
            </a:endParaRPr>
          </a:p>
          <a:p>
            <a:pPr algn="ctr"/>
            <a:r>
              <a:rPr lang="es-CO" sz="1100" b="1" dirty="0">
                <a:solidFill>
                  <a:prstClr val="white"/>
                </a:solidFill>
                <a:latin typeface="Arial Narrow" panose="020B0606020202030204" pitchFamily="34" charset="0"/>
                <a:ea typeface="Times New Roman" panose="02020603050405020304" pitchFamily="18" charset="0"/>
                <a:cs typeface="Arial" panose="020B0604020202020204" pitchFamily="34" charset="0"/>
              </a:rPr>
              <a:t>Daniel USECHE S. - Jefe (E) Oficina del Servicio de Pronóstico y Alertas</a:t>
            </a:r>
          </a:p>
          <a:p>
            <a:pPr algn="ctr"/>
            <a:endParaRPr lang="es-CO" sz="1100" b="1" dirty="0">
              <a:solidFill>
                <a:prstClr val="white"/>
              </a:solidFill>
              <a:latin typeface="Arial Narrow" panose="020B0606020202030204" pitchFamily="34" charset="0"/>
              <a:ea typeface="Times New Roman" panose="02020603050405020304" pitchFamily="18" charset="0"/>
              <a:cs typeface="Arial" panose="020B0604020202020204" pitchFamily="34" charset="0"/>
            </a:endParaRPr>
          </a:p>
          <a:p>
            <a:pPr algn="ctr"/>
            <a:r>
              <a:rPr lang="es-CO" sz="1200" dirty="0">
                <a:solidFill>
                  <a:prstClr val="white"/>
                </a:solidFill>
                <a:latin typeface="Arial Narrow" panose="020B0606020202030204" pitchFamily="34" charset="0"/>
                <a:ea typeface="Times New Roman" panose="02020603050405020304" pitchFamily="18" charset="0"/>
                <a:cs typeface="Arial" panose="020B0604020202020204" pitchFamily="34" charset="0"/>
              </a:rPr>
              <a:t>Elaboró: </a:t>
            </a:r>
          </a:p>
          <a:p>
            <a:pPr algn="ctr"/>
            <a:r>
              <a:rPr lang="es-CO" sz="1200" b="1" dirty="0">
                <a:solidFill>
                  <a:prstClr val="white"/>
                </a:solidFill>
                <a:latin typeface="Arial Narrow" panose="020B0606020202030204" pitchFamily="34" charset="0"/>
                <a:ea typeface="Times New Roman" panose="02020603050405020304" pitchFamily="18" charset="0"/>
                <a:cs typeface="Arial" panose="020B0604020202020204" pitchFamily="34" charset="0"/>
              </a:rPr>
              <a:t>OFICINA DEL SERVICIO DE PRONÓSTICO Y ALERTAS</a:t>
            </a:r>
          </a:p>
          <a:p>
            <a:pPr algn="just"/>
            <a:endParaRPr lang="es-ES" sz="1200" b="1" dirty="0">
              <a:solidFill>
                <a:srgbClr val="FF0000"/>
              </a:solidFill>
              <a:latin typeface="Arial Narrow" panose="020B0606020202030204" pitchFamily="34" charset="0"/>
              <a:ea typeface="Times New Roman" panose="02020603050405020304" pitchFamily="18" charset="0"/>
              <a:cs typeface="Arial" panose="020B0604020202020204" pitchFamily="34" charset="0"/>
            </a:endParaRPr>
          </a:p>
          <a:p>
            <a:pPr algn="ctr"/>
            <a:r>
              <a:rPr lang="es-CO" sz="1200" b="1" dirty="0" err="1"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Mirovan</a:t>
            </a:r>
            <a:r>
              <a:rPr lang="es-CO"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 SVERKO – Juan BARRIOS – Carolina VALENCIA (</a:t>
            </a:r>
            <a:r>
              <a:rPr lang="es-CO" sz="1200" b="1" dirty="0" smtClean="0">
                <a:solidFill>
                  <a:schemeClr val="bg1"/>
                </a:solidFill>
                <a:latin typeface="Arial Narrow" panose="020B0606020202030204" pitchFamily="34" charset="0"/>
                <a:cs typeface="Arial" panose="020B0604020202020204" pitchFamily="34" charset="0"/>
              </a:rPr>
              <a:t>Meteoro</a:t>
            </a:r>
            <a:r>
              <a:rPr lang="es-ES" sz="1200" b="1" dirty="0">
                <a:solidFill>
                  <a:schemeClr val="bg1"/>
                </a:solidFill>
                <a:latin typeface="Arial Narrow" panose="020B0606020202030204" pitchFamily="34" charset="0"/>
                <a:cs typeface="Arial" panose="020B0604020202020204" pitchFamily="34" charset="0"/>
              </a:rPr>
              <a:t>logía)</a:t>
            </a:r>
          </a:p>
          <a:p>
            <a:pPr algn="ctr"/>
            <a:r>
              <a:rPr lang="es-ES" sz="1200" b="1" dirty="0" smtClean="0">
                <a:solidFill>
                  <a:schemeClr val="bg1"/>
                </a:solidFill>
                <a:latin typeface="Arial Narrow" panose="020B0606020202030204" pitchFamily="34" charset="0"/>
                <a:cs typeface="Arial" panose="020B0604020202020204" pitchFamily="34" charset="0"/>
              </a:rPr>
              <a:t>Alberto PARDO </a:t>
            </a:r>
            <a:r>
              <a:rPr lang="es-ES" sz="1200" b="1" dirty="0">
                <a:solidFill>
                  <a:schemeClr val="bg1"/>
                </a:solidFill>
                <a:latin typeface="Arial Narrow" panose="020B0606020202030204" pitchFamily="34" charset="0"/>
                <a:cs typeface="Arial" panose="020B0604020202020204" pitchFamily="34" charset="0"/>
              </a:rPr>
              <a:t>(Hidrología</a:t>
            </a:r>
            <a:r>
              <a:rPr lang="es-ES"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 </a:t>
            </a:r>
          </a:p>
          <a:p>
            <a:pPr algn="ctr"/>
            <a:r>
              <a:rPr lang="es-ES"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Andrés </a:t>
            </a:r>
            <a:r>
              <a:rPr lang="es-ES"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Felipe ESPEJO </a:t>
            </a:r>
            <a:r>
              <a:rPr lang="es-ES"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(Deslizamientos de Tierra)</a:t>
            </a:r>
          </a:p>
          <a:p>
            <a:pPr algn="ctr"/>
            <a:r>
              <a:rPr lang="es-ES"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Sergio ROJAS </a:t>
            </a:r>
            <a:r>
              <a:rPr lang="es-ES"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(Incendios de la Cobertura Vegetal) </a:t>
            </a:r>
          </a:p>
          <a:p>
            <a:pPr algn="ctr"/>
            <a:r>
              <a:rPr lang="es-CO"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Ana Milena </a:t>
            </a:r>
            <a:r>
              <a:rPr lang="es-CO"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RINCÓN </a:t>
            </a:r>
            <a:r>
              <a:rPr lang="es-ES"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(DATOS</a:t>
            </a:r>
            <a:r>
              <a:rPr lang="es-ES"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a:t>
            </a:r>
          </a:p>
          <a:p>
            <a:pPr algn="ctr"/>
            <a:r>
              <a:rPr lang="es-CO"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Martha </a:t>
            </a:r>
            <a:r>
              <a:rPr lang="es-CO"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Cecilia CADENA </a:t>
            </a:r>
            <a:r>
              <a:rPr lang="es-CO"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(Coordinación</a:t>
            </a:r>
            <a:r>
              <a:rPr lang="es-ES" sz="1200" b="1" dirty="0" smtClean="0">
                <a:solidFill>
                  <a:schemeClr val="bg1"/>
                </a:solidFill>
                <a:latin typeface="Arial Narrow" panose="020B0606020202030204" pitchFamily="34" charset="0"/>
                <a:ea typeface="Times New Roman" panose="02020603050405020304" pitchFamily="18" charset="0"/>
                <a:cs typeface="Arial" panose="020B0604020202020204" pitchFamily="34" charset="0"/>
              </a:rPr>
              <a:t> </a:t>
            </a:r>
            <a:r>
              <a:rPr lang="es-ES" sz="1200" b="1" dirty="0">
                <a:solidFill>
                  <a:schemeClr val="bg1"/>
                </a:solidFill>
                <a:latin typeface="Arial Narrow" panose="020B0606020202030204" pitchFamily="34" charset="0"/>
                <a:ea typeface="Times New Roman" panose="02020603050405020304" pitchFamily="18" charset="0"/>
                <a:cs typeface="Arial" panose="020B0604020202020204" pitchFamily="34" charset="0"/>
              </a:rPr>
              <a:t>de Alertas Hidrometeorológicas y Ambientales)</a:t>
            </a:r>
          </a:p>
          <a:p>
            <a:pPr algn="ctr"/>
            <a:endParaRPr lang="es-ES" sz="1100" dirty="0">
              <a:solidFill>
                <a:prstClr val="white"/>
              </a:solidFill>
              <a:latin typeface="Arial Narrow" panose="020B0606020202030204" pitchFamily="34" charset="0"/>
              <a:ea typeface="Times New Roman" panose="02020603050405020304" pitchFamily="18" charset="0"/>
              <a:cs typeface="Arial" panose="020B0604020202020204" pitchFamily="34" charset="0"/>
            </a:endParaRPr>
          </a:p>
          <a:p>
            <a:pPr algn="ctr"/>
            <a:r>
              <a:rPr lang="es-CO" altLang="es-CO" sz="1100" dirty="0">
                <a:solidFill>
                  <a:prstClr val="white"/>
                </a:solidFill>
                <a:latin typeface="Arial Narrow" panose="020B0606020202030204" pitchFamily="34" charset="0"/>
                <a:cs typeface="Arial" panose="020B0604020202020204" pitchFamily="34" charset="0"/>
              </a:rPr>
              <a:t>h</a:t>
            </a:r>
            <a:r>
              <a:rPr lang="es-CO" altLang="es-CO" sz="1100" dirty="0">
                <a:solidFill>
                  <a:prstClr val="white"/>
                </a:solidFill>
                <a:latin typeface="Arial Narrow" pitchFamily="34" charset="0"/>
                <a:cs typeface="Times New Roman" pitchFamily="18" charset="0"/>
              </a:rPr>
              <a:t>ttp://www.ideam.gov.co</a:t>
            </a:r>
          </a:p>
          <a:p>
            <a:pPr algn="ctr"/>
            <a:r>
              <a:rPr lang="es-CO" altLang="es-CO" sz="1100" b="1" dirty="0">
                <a:solidFill>
                  <a:prstClr val="white"/>
                </a:solidFill>
                <a:latin typeface="Arial Narrow" pitchFamily="34" charset="0"/>
                <a:cs typeface="Times New Roman" pitchFamily="18" charset="0"/>
              </a:rPr>
              <a:t>Correos electrónicos</a:t>
            </a:r>
            <a:r>
              <a:rPr lang="es-CO" altLang="es-CO" sz="1100" dirty="0">
                <a:solidFill>
                  <a:prstClr val="white"/>
                </a:solidFill>
                <a:latin typeface="Arial Narrow" pitchFamily="34" charset="0"/>
                <a:cs typeface="Times New Roman" pitchFamily="18" charset="0"/>
              </a:rPr>
              <a:t>: servicio@ideam.gov.co, alertas@ideam.gov.co</a:t>
            </a:r>
          </a:p>
          <a:p>
            <a:pPr algn="ctr"/>
            <a:r>
              <a:rPr lang="es-CO" altLang="es-CO" sz="1100" dirty="0">
                <a:solidFill>
                  <a:prstClr val="white"/>
                </a:solidFill>
                <a:latin typeface="Arial Narrow" pitchFamily="34" charset="0"/>
                <a:cs typeface="Times New Roman" pitchFamily="18" charset="0"/>
              </a:rPr>
              <a:t>Calle 25D N° 96B - 70, piso 3. Bogotá, D.C. </a:t>
            </a:r>
          </a:p>
          <a:p>
            <a:pPr algn="ctr"/>
            <a:r>
              <a:rPr lang="es-CO" altLang="es-CO" sz="1100" dirty="0">
                <a:solidFill>
                  <a:prstClr val="white"/>
                </a:solidFill>
                <a:latin typeface="Arial Narrow" pitchFamily="34" charset="0"/>
                <a:cs typeface="Times New Roman" pitchFamily="18" charset="0"/>
              </a:rPr>
              <a:t>Teléfono: 3075625 ext. 1334 -1336.</a:t>
            </a:r>
          </a:p>
          <a:p>
            <a:pPr algn="ctr"/>
            <a:endParaRPr lang="es-CO" altLang="es-CO" sz="1050" dirty="0">
              <a:solidFill>
                <a:prstClr val="white"/>
              </a:solidFill>
              <a:latin typeface="Arial Narrow" pitchFamily="34" charset="0"/>
              <a:cs typeface="Times New Roman" pitchFamily="18" charset="0"/>
            </a:endParaRPr>
          </a:p>
        </p:txBody>
      </p:sp>
      <p:sp>
        <p:nvSpPr>
          <p:cNvPr id="9" name="CuadroTexto 1"/>
          <p:cNvSpPr txBox="1"/>
          <p:nvPr/>
        </p:nvSpPr>
        <p:spPr>
          <a:xfrm flipH="1">
            <a:off x="7283114" y="5595651"/>
            <a:ext cx="1666745" cy="276999"/>
          </a:xfrm>
          <a:prstGeom prst="rect">
            <a:avLst/>
          </a:prstGeom>
          <a:noFill/>
        </p:spPr>
        <p:txBody>
          <a:bodyPr wrap="square" rtlCol="0">
            <a:spAutoFit/>
          </a:bodyPr>
          <a:lstStyle/>
          <a:p>
            <a:r>
              <a:rPr lang="es-CO" sz="1200" dirty="0">
                <a:solidFill>
                  <a:prstClr val="white"/>
                </a:solidFill>
                <a:latin typeface="Arial Narrow" panose="020B0606020202030204" pitchFamily="34" charset="0"/>
                <a:cs typeface="Calibri"/>
              </a:rPr>
              <a:t>ideam.instituto</a:t>
            </a:r>
          </a:p>
        </p:txBody>
      </p:sp>
      <p:sp>
        <p:nvSpPr>
          <p:cNvPr id="10" name="CuadroTexto 8"/>
          <p:cNvSpPr txBox="1"/>
          <p:nvPr/>
        </p:nvSpPr>
        <p:spPr>
          <a:xfrm flipH="1">
            <a:off x="7235786" y="6239057"/>
            <a:ext cx="1734697" cy="276999"/>
          </a:xfrm>
          <a:prstGeom prst="rect">
            <a:avLst/>
          </a:prstGeom>
          <a:noFill/>
        </p:spPr>
        <p:txBody>
          <a:bodyPr wrap="square" rtlCol="0">
            <a:spAutoFit/>
          </a:bodyPr>
          <a:lstStyle/>
          <a:p>
            <a:r>
              <a:rPr lang="es-CO" sz="1200" dirty="0">
                <a:solidFill>
                  <a:prstClr val="white"/>
                </a:solidFill>
                <a:latin typeface="Arial Narrow" panose="020B0606020202030204" pitchFamily="34" charset="0"/>
                <a:cs typeface="Calibri"/>
              </a:rPr>
              <a:t>@IDEAMColombia</a:t>
            </a:r>
          </a:p>
        </p:txBody>
      </p:sp>
      <p:sp>
        <p:nvSpPr>
          <p:cNvPr id="11" name="CuadroTexto 9"/>
          <p:cNvSpPr txBox="1"/>
          <p:nvPr/>
        </p:nvSpPr>
        <p:spPr>
          <a:xfrm flipH="1">
            <a:off x="9602206" y="5580799"/>
            <a:ext cx="1499482" cy="276999"/>
          </a:xfrm>
          <a:prstGeom prst="rect">
            <a:avLst/>
          </a:prstGeom>
          <a:noFill/>
        </p:spPr>
        <p:txBody>
          <a:bodyPr wrap="square" rtlCol="0">
            <a:spAutoFit/>
          </a:bodyPr>
          <a:lstStyle/>
          <a:p>
            <a:r>
              <a:rPr lang="es-CO" sz="1200" dirty="0">
                <a:solidFill>
                  <a:prstClr val="white"/>
                </a:solidFill>
                <a:latin typeface="Arial Narrow" panose="020B0606020202030204" pitchFamily="34" charset="0"/>
                <a:cs typeface="Calibri"/>
              </a:rPr>
              <a:t>InstitutoIDEAM</a:t>
            </a:r>
          </a:p>
        </p:txBody>
      </p:sp>
      <p:sp>
        <p:nvSpPr>
          <p:cNvPr id="12" name="CuadroTexto 10"/>
          <p:cNvSpPr txBox="1"/>
          <p:nvPr/>
        </p:nvSpPr>
        <p:spPr>
          <a:xfrm flipH="1">
            <a:off x="9602206" y="6199615"/>
            <a:ext cx="1593568" cy="276999"/>
          </a:xfrm>
          <a:prstGeom prst="rect">
            <a:avLst/>
          </a:prstGeom>
          <a:noFill/>
        </p:spPr>
        <p:txBody>
          <a:bodyPr wrap="square" rtlCol="0">
            <a:spAutoFit/>
          </a:bodyPr>
          <a:lstStyle/>
          <a:p>
            <a:r>
              <a:rPr lang="es-CO" sz="1200" dirty="0">
                <a:solidFill>
                  <a:prstClr val="white"/>
                </a:solidFill>
                <a:latin typeface="Arial Narrow" panose="020B0606020202030204" pitchFamily="34" charset="0"/>
                <a:cs typeface="Calibri"/>
              </a:rPr>
              <a:t>ideamcolombia</a:t>
            </a:r>
          </a:p>
        </p:txBody>
      </p:sp>
      <p:pic>
        <p:nvPicPr>
          <p:cNvPr id="13" name="Imagen 11"/>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9057936" y="6161008"/>
            <a:ext cx="468284" cy="467962"/>
          </a:xfrm>
          <a:prstGeom prst="rect">
            <a:avLst/>
          </a:prstGeom>
        </p:spPr>
      </p:pic>
      <p:pic>
        <p:nvPicPr>
          <p:cNvPr id="14" name="Imagen 12"/>
          <p:cNvPicPr>
            <a:picLocks noChangeAspect="1"/>
          </p:cNvPicPr>
          <p:nvPr/>
        </p:nvPicPr>
        <p:blipFill rotWithShape="1">
          <a:blip r:embed="rId5" cstate="screen">
            <a:extLst>
              <a:ext uri="{28A0092B-C50C-407E-A947-70E740481C1C}">
                <a14:useLocalDpi xmlns:a14="http://schemas.microsoft.com/office/drawing/2010/main"/>
              </a:ext>
            </a:extLst>
          </a:blip>
          <a:srcRect l="15334" t="3839" r="15477" b="4601"/>
          <a:stretch/>
        </p:blipFill>
        <p:spPr>
          <a:xfrm>
            <a:off x="6650880" y="5411265"/>
            <a:ext cx="510295" cy="506458"/>
          </a:xfrm>
          <a:prstGeom prst="rect">
            <a:avLst/>
          </a:prstGeom>
        </p:spPr>
      </p:pic>
      <p:pic>
        <p:nvPicPr>
          <p:cNvPr id="15" name="Imagen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6216" y="6169817"/>
            <a:ext cx="510911" cy="510911"/>
          </a:xfrm>
          <a:prstGeom prst="rect">
            <a:avLst/>
          </a:prstGeom>
        </p:spPr>
      </p:pic>
      <p:pic>
        <p:nvPicPr>
          <p:cNvPr id="16" name="Imagen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13067" y="5451134"/>
            <a:ext cx="525930" cy="525930"/>
          </a:xfrm>
          <a:prstGeom prst="rect">
            <a:avLst/>
          </a:prstGeom>
        </p:spPr>
      </p:pic>
      <p:sp>
        <p:nvSpPr>
          <p:cNvPr id="17" name="Rectangle 2"/>
          <p:cNvSpPr/>
          <p:nvPr/>
        </p:nvSpPr>
        <p:spPr>
          <a:xfrm>
            <a:off x="7529140" y="5102104"/>
            <a:ext cx="2878578" cy="276999"/>
          </a:xfrm>
          <a:prstGeom prst="rect">
            <a:avLst/>
          </a:prstGeom>
        </p:spPr>
        <p:txBody>
          <a:bodyPr wrap="square">
            <a:spAutoFit/>
          </a:bodyPr>
          <a:lstStyle/>
          <a:p>
            <a:pPr algn="ctr"/>
            <a:r>
              <a:rPr lang="en-US" sz="1200" b="1" dirty="0">
                <a:solidFill>
                  <a:prstClr val="white"/>
                </a:solidFill>
                <a:latin typeface="Arial Narrow" panose="020B0606020202030204" pitchFamily="34" charset="0"/>
              </a:rPr>
              <a:t>VISITA NUESTRAS REDES SOCIALES</a:t>
            </a:r>
          </a:p>
        </p:txBody>
      </p:sp>
    </p:spTree>
    <p:extLst>
      <p:ext uri="{BB962C8B-B14F-4D97-AF65-F5344CB8AC3E}">
        <p14:creationId xmlns:p14="http://schemas.microsoft.com/office/powerpoint/2010/main" val="2013111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ángulo 3"/>
          <p:cNvSpPr/>
          <p:nvPr/>
        </p:nvSpPr>
        <p:spPr>
          <a:xfrm>
            <a:off x="5822065" y="1377387"/>
            <a:ext cx="5615971" cy="415498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Narrow" panose="020B0606020202030204" pitchFamily="34" charset="0"/>
              </a:rPr>
              <a:t>Debido a los bajos valores de ozono que se presentan normalmente en el país durante gran parte del año, pero especialmente a finales y principios del mismo y a la poca nubosidad que se espera se presente en gran parte del territorio nacional desde mediados de diciembre y hasta marzo del 2020, principalmente en horas de la mañana y primeras horas de la tarde, se incrementarán los valores de radiación ultravioleta en superficie en todo el país y se recomienda: evitar la exposición directa al Sol entre las 9 de la mañana y las 4 de la tarde; usar ropa protectora cuando se está exponiendo al Sol (camisa de manga larga, sombreros de ala ancha, lentes protectores); incremente el tiempo de estadía bajo la sombra o use sombrilla; aplicar bloqueadores solares para la piel con un factor de protección 30 o mayor y por último, deben tener especial cuidado las personas de piel blanca y los niños.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Narrow" panose="020B0606020202030204" pitchFamily="34" charset="0"/>
              </a:rPr>
              <a:t>Lo anterior es porque el ozono absorbe la radiación ultravioleta procedente del Sol y si su cantidad disminuye durante el periodo mencionado anteriormente, aumentará la radiación ultravioleta en superficie, lo cual puede producir eritemas (quemaduras de la piel por exposición al Sol), acelera el envejecimiento de la piel, afecta el sistema inmunológico y puede producir daños oculares y cáncer de piel, el cual, según el Instituto Nacional de Cancerología, es el que presenta mayor cantidad de casos nuevos reportados en dicha entidad y es el tipo de cáncer con mayor crecimiento año tras año.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O" sz="1200" b="0" i="0" u="none" strike="noStrike" kern="1200" cap="none" spc="0" normalizeH="0" baseline="0" noProof="0" dirty="0">
              <a:ln>
                <a:noFill/>
              </a:ln>
              <a:solidFill>
                <a:prstClr val="black"/>
              </a:solidFill>
              <a:effectLst/>
              <a:uLnTx/>
              <a:uFillTx/>
              <a:latin typeface="Arial Narrow" panose="020B0606020202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dirty="0">
                <a:ln>
                  <a:noFill/>
                </a:ln>
                <a:solidFill>
                  <a:prstClr val="black"/>
                </a:solidFill>
                <a:effectLst/>
                <a:uLnTx/>
                <a:uFillTx/>
                <a:latin typeface="Arial Narrow" panose="020B0606020202030204" pitchFamily="34" charset="0"/>
              </a:rPr>
              <a:t>Los valores altos y peligrosos de radiación ultravioleta se presentarán en todo el territorio nacional, pero los máximos se darán en las zonas montañosas, en particular al sur de Antioquia, Santanderes, Tolima, Eje Cafetero, Boyacá, Cundinamarca, Huila, Cauca y Nariño.</a:t>
            </a:r>
          </a:p>
        </p:txBody>
      </p:sp>
      <p:pic>
        <p:nvPicPr>
          <p:cNvPr id="7" name="Picture 6" descr="No photo description availabl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3743"/>
          <a:stretch/>
        </p:blipFill>
        <p:spPr bwMode="auto">
          <a:xfrm>
            <a:off x="-110099" y="1385813"/>
            <a:ext cx="5190718" cy="3740853"/>
          </a:xfrm>
          <a:prstGeom prst="roundRect">
            <a:avLst>
              <a:gd name="adj" fmla="val 8594"/>
            </a:avLst>
          </a:prstGeom>
          <a:solidFill>
            <a:srgbClr val="FFFFFF">
              <a:shade val="85000"/>
            </a:srgbClr>
          </a:solidFill>
          <a:ln>
            <a:noFill/>
          </a:ln>
          <a:effectLst/>
        </p:spPr>
      </p:pic>
      <p:sp>
        <p:nvSpPr>
          <p:cNvPr id="8" name="CuadroTexto 7"/>
          <p:cNvSpPr txBox="1"/>
          <p:nvPr/>
        </p:nvSpPr>
        <p:spPr>
          <a:xfrm>
            <a:off x="399854" y="5332379"/>
            <a:ext cx="533115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8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Fuente: https://www.facebook.com/SunlightMedia/photos/a.418646038151549/2055342184481918/?type=1&amp;theater</a:t>
            </a:r>
            <a:endParaRPr kumimoji="0" lang="es-CO"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a:off x="4255608" y="469856"/>
            <a:ext cx="3333540"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(Diciembre de 2019 </a:t>
            </a:r>
            <a:r>
              <a:rPr kumimoji="0" lang="es-CO" sz="1600" b="1" i="0" u="none" strike="noStrike" kern="1200" cap="none" spc="0" normalizeH="0" baseline="0" noProof="0">
                <a:ln>
                  <a:noFill/>
                </a:ln>
                <a:solidFill>
                  <a:prstClr val="white"/>
                </a:solidFill>
                <a:effectLst/>
                <a:uLnTx/>
                <a:uFillTx/>
                <a:latin typeface="Calibri" panose="020F0502020204030204"/>
                <a:ea typeface="+mn-ea"/>
                <a:cs typeface="+mn-cs"/>
              </a:rPr>
              <a:t>a Marzo </a:t>
            </a:r>
            <a:r>
              <a:rPr kumimoji="0" lang="es-CO" sz="1600" b="1" i="0" u="none" strike="noStrike" kern="1200" cap="none" spc="0" normalizeH="0" baseline="0" noProof="0" dirty="0">
                <a:ln>
                  <a:noFill/>
                </a:ln>
                <a:solidFill>
                  <a:prstClr val="white"/>
                </a:solidFill>
                <a:effectLst/>
                <a:uLnTx/>
                <a:uFillTx/>
                <a:latin typeface="Calibri" panose="020F0502020204030204"/>
                <a:ea typeface="+mn-ea"/>
                <a:cs typeface="+mn-cs"/>
              </a:rPr>
              <a:t>de 2020)</a:t>
            </a:r>
          </a:p>
        </p:txBody>
      </p:sp>
    </p:spTree>
    <p:extLst>
      <p:ext uri="{BB962C8B-B14F-4D97-AF65-F5344CB8AC3E}">
        <p14:creationId xmlns:p14="http://schemas.microsoft.com/office/powerpoint/2010/main" val="1631809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569579952"/>
              </p:ext>
            </p:extLst>
          </p:nvPr>
        </p:nvGraphicFramePr>
        <p:xfrm>
          <a:off x="329909" y="1376879"/>
          <a:ext cx="11503871" cy="4638240"/>
        </p:xfrm>
        <a:graphic>
          <a:graphicData uri="http://schemas.openxmlformats.org/drawingml/2006/table">
            <a:tbl>
              <a:tblPr>
                <a:tableStyleId>{FABFCF23-3B69-468F-B69F-88F6DE6A72F2}</a:tableStyleId>
              </a:tblPr>
              <a:tblGrid>
                <a:gridCol w="2168742">
                  <a:extLst>
                    <a:ext uri="{9D8B030D-6E8A-4147-A177-3AD203B41FA5}">
                      <a16:colId xmlns:a16="http://schemas.microsoft.com/office/drawing/2014/main" xmlns="" val="20000"/>
                    </a:ext>
                  </a:extLst>
                </a:gridCol>
                <a:gridCol w="9335129">
                  <a:extLst>
                    <a:ext uri="{9D8B030D-6E8A-4147-A177-3AD203B41FA5}">
                      <a16:colId xmlns:a16="http://schemas.microsoft.com/office/drawing/2014/main" xmlns="" val="20001"/>
                    </a:ext>
                  </a:extLst>
                </a:gridCol>
              </a:tblGrid>
              <a:tr h="79253">
                <a:tc gridSpan="2">
                  <a:txBody>
                    <a:bodyPr/>
                    <a:lstStyle/>
                    <a:p>
                      <a:pPr algn="ctr"/>
                      <a:r>
                        <a:rPr lang="es-CO" sz="1500" b="1" kern="1200" dirty="0">
                          <a:solidFill>
                            <a:schemeClr val="bg1"/>
                          </a:solidFill>
                          <a:latin typeface="Arial Black" panose="020B0A04020102020204" pitchFamily="34" charset="0"/>
                        </a:rPr>
                        <a:t>REGIÓN</a:t>
                      </a:r>
                      <a:r>
                        <a:rPr lang="es-CO" sz="1500" b="1" kern="1200" baseline="0" dirty="0">
                          <a:solidFill>
                            <a:schemeClr val="bg1"/>
                          </a:solidFill>
                          <a:latin typeface="Arial Black" panose="020B0A04020102020204" pitchFamily="34" charset="0"/>
                        </a:rPr>
                        <a:t> ANDINA</a:t>
                      </a:r>
                      <a:endParaRPr lang="es-CO" sz="1500" b="1" kern="1200" dirty="0">
                        <a:solidFill>
                          <a:schemeClr val="bg1"/>
                        </a:solidFill>
                        <a:latin typeface="Arial Black" panose="020B0A04020102020204" pitchFamily="34" charset="0"/>
                        <a:ea typeface="+mn-ea"/>
                        <a:cs typeface="+mn-cs"/>
                      </a:endParaRPr>
                    </a:p>
                  </a:txBody>
                  <a:tcPr marL="0" marR="0" marT="0" marB="0" anchor="ctr">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58119">
                <a:tc gridSpan="2">
                  <a:txBody>
                    <a:bodyPr/>
                    <a:lstStyle/>
                    <a:p>
                      <a:pPr algn="ctr"/>
                      <a:r>
                        <a:rPr lang="es-CO" sz="1100" b="1" dirty="0">
                          <a:solidFill>
                            <a:schemeClr val="bg2">
                              <a:lumMod val="10000"/>
                            </a:schemeClr>
                          </a:solidFill>
                          <a:latin typeface="Arial Narrow" panose="020B0606020202030204" pitchFamily="34" charset="0"/>
                        </a:rPr>
                        <a:t>SITIOS</a:t>
                      </a:r>
                      <a:r>
                        <a:rPr lang="es-CO" sz="1100" b="1" baseline="0" dirty="0">
                          <a:solidFill>
                            <a:schemeClr val="bg2">
                              <a:lumMod val="10000"/>
                            </a:schemeClr>
                          </a:solidFill>
                          <a:latin typeface="Arial Narrow" panose="020B0606020202030204" pitchFamily="34" charset="0"/>
                        </a:rPr>
                        <a:t> PARA LOS CUALES SE GENERA LA ALERTA</a:t>
                      </a:r>
                      <a:endParaRPr lang="es-CO" sz="1100" b="1" dirty="0">
                        <a:solidFill>
                          <a:schemeClr val="bg2">
                            <a:lumMod val="10000"/>
                          </a:schemeClr>
                        </a:solidFill>
                        <a:latin typeface="Arial Narrow" panose="020B0606020202030204" pitchFamily="34" charset="0"/>
                      </a:endParaRPr>
                    </a:p>
                  </a:txBody>
                  <a:tcPr marL="0" marR="0" marT="0" marB="0" anchor="ctr">
                    <a:solidFill>
                      <a:schemeClr val="accent1">
                        <a:lumMod val="40000"/>
                        <a:lumOff val="60000"/>
                      </a:schemeClr>
                    </a:solidFill>
                  </a:tcPr>
                </a:tc>
                <a:tc hMerge="1">
                  <a:txBody>
                    <a:bodyPr/>
                    <a:lstStyle/>
                    <a:p>
                      <a:pPr algn="ctr"/>
                      <a:endParaRPr lang="es-CO" sz="1100" b="1" dirty="0">
                        <a:latin typeface="Arial Narrow" panose="020B0606020202030204" pitchFamily="34"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502394">
                <a:tc rowSpan="2">
                  <a:txBody>
                    <a:bodyPr/>
                    <a:lstStyle/>
                    <a:p>
                      <a:pPr marL="0" marR="0" indent="0" algn="ctr" defTabSz="648035" rtl="0" eaLnBrk="1" fontAlgn="auto" latinLnBrk="0" hangingPunct="1">
                        <a:lnSpc>
                          <a:spcPct val="100000"/>
                        </a:lnSpc>
                        <a:spcBef>
                          <a:spcPts val="0"/>
                        </a:spcBef>
                        <a:spcAft>
                          <a:spcPts val="0"/>
                        </a:spcAft>
                        <a:buClrTx/>
                        <a:buSzTx/>
                        <a:buFontTx/>
                        <a:buNone/>
                        <a:tabLst/>
                        <a:defRPr/>
                      </a:pPr>
                      <a:endParaRPr lang="es-CO" sz="1000" b="1" i="1" dirty="0">
                        <a:solidFill>
                          <a:srgbClr val="283C8E"/>
                        </a:solidFill>
                        <a:effectLst/>
                        <a:latin typeface="Arial Narrow" panose="020B0606020202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ALTIPLANO CUNDIBOYACENSE</a:t>
                      </a:r>
                      <a:endParaRPr lang="es-CO" sz="1300" b="1" kern="1200" dirty="0">
                        <a:solidFill>
                          <a:srgbClr val="04945F"/>
                        </a:solidFill>
                        <a:latin typeface="Arial Narrow" panose="020B0606020202030204" pitchFamily="34" charset="0"/>
                        <a:ea typeface="+mn-ea"/>
                        <a:cs typeface="+mn-cs"/>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BOGOTÁ</a:t>
                      </a:r>
                      <a:r>
                        <a:rPr lang="es-CO" sz="1100" u="none" kern="1200" spc="-10" baseline="0" dirty="0">
                          <a:solidFill>
                            <a:schemeClr val="bg2">
                              <a:lumMod val="10000"/>
                            </a:schemeClr>
                          </a:solidFill>
                          <a:latin typeface="Arial Narrow" panose="020B0606020202030204" pitchFamily="34" charset="0"/>
                        </a:rPr>
                        <a:t>: Área Rural y Urbana.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CUNDINAMARCA</a:t>
                      </a:r>
                      <a:r>
                        <a:rPr lang="es-CO" sz="1100" u="none" kern="1200" spc="-10" baseline="0" dirty="0">
                          <a:solidFill>
                            <a:schemeClr val="bg2">
                              <a:lumMod val="10000"/>
                            </a:schemeClr>
                          </a:solidFill>
                          <a:latin typeface="Arial Narrow" panose="020B0606020202030204" pitchFamily="34" charset="0"/>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BOYACÁ</a:t>
                      </a:r>
                      <a:r>
                        <a:rPr lang="es-CO" sz="1100" u="none" kern="1200" spc="-10" baseline="0" dirty="0">
                          <a:solidFill>
                            <a:schemeClr val="bg2">
                              <a:lumMod val="10000"/>
                            </a:schemeClr>
                          </a:solidFill>
                          <a:latin typeface="Arial Narrow" panose="020B0606020202030204" pitchFamily="34" charset="0"/>
                        </a:rPr>
                        <a:t>: Tunja, Aquitania, Arcabuco, Belén, Betéitiva, Busbanzá, Caldas, Cerinza, Chiquinquirá, Chivatá, Ciénega, Cómbita, Corrales, Cucaita, Cuítiva, Chíquiza, Duitama, Firavitoba, Floresta, Gámeza, Iza, Villa de Leyva</a:t>
                      </a:r>
                      <a:r>
                        <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rPr>
                        <a:t>, </a:t>
                      </a:r>
                      <a:r>
                        <a:rPr lang="es-CO" sz="1100" u="none" kern="1200" spc="-10" baseline="0" dirty="0">
                          <a:solidFill>
                            <a:schemeClr val="bg2">
                              <a:lumMod val="10000"/>
                            </a:schemeClr>
                          </a:solidFill>
                          <a:latin typeface="Arial Narrow" panose="020B0606020202030204" pitchFamily="34" charset="0"/>
                        </a:rPr>
                        <a:t>Mongua, Monguí, Motavita, Nobsa, Oicatá, Paipa, Paz de Río, Pesca, Ráquira, Saboyá, Samacá, San Miguel de Sema, Santa Rosa de Viterbo, Siachoque, Socha, Sogamoso, Sora, Sotaquirá, Soracá, Tasco, Tibasosa, Toca, Tópaga, Tota, Tuta, Tutazá, Ventaquemada y Viracachá.</a:t>
                      </a:r>
                      <a:endPar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txBody>
                  <a:tcPr marL="54000" marR="54000" marT="54000" marB="54000" anchor="ctr"/>
                </a:tc>
                <a:extLst>
                  <a:ext uri="{0D108BD9-81ED-4DB2-BD59-A6C34878D82A}">
                    <a16:rowId xmlns:a16="http://schemas.microsoft.com/office/drawing/2014/main" xmlns="" val="2815515778"/>
                  </a:ext>
                </a:extLst>
              </a:tr>
              <a:tr h="269918">
                <a:tc vMerge="1">
                  <a:txBody>
                    <a:bodyPr/>
                    <a:lstStyle/>
                    <a:p>
                      <a:endParaRPr lang="es-CO"/>
                    </a:p>
                  </a:txBody>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SANTANDERES</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NORTE</a:t>
                      </a:r>
                      <a:r>
                        <a:rPr lang="es-ES" sz="1100" u="none" kern="1200" spc="-10" baseline="0" dirty="0">
                          <a:solidFill>
                            <a:schemeClr val="bg2">
                              <a:lumMod val="10000"/>
                            </a:schemeClr>
                          </a:solidFill>
                          <a:latin typeface="Arial Narrow" panose="020B0606020202030204" pitchFamily="34" charset="0"/>
                        </a:rPr>
                        <a:t> </a:t>
                      </a:r>
                      <a:r>
                        <a:rPr lang="es-ES" sz="1100" b="1" u="none" kern="1200" spc="-10" baseline="0" dirty="0">
                          <a:solidFill>
                            <a:schemeClr val="bg2">
                              <a:lumMod val="10000"/>
                            </a:schemeClr>
                          </a:solidFill>
                          <a:latin typeface="Arial Narrow" panose="020B0606020202030204" pitchFamily="34" charset="0"/>
                        </a:rPr>
                        <a:t>DE</a:t>
                      </a:r>
                      <a:r>
                        <a:rPr lang="es-ES" sz="1100" u="none" kern="1200" spc="-10" baseline="0" dirty="0">
                          <a:solidFill>
                            <a:schemeClr val="bg2">
                              <a:lumMod val="10000"/>
                            </a:schemeClr>
                          </a:solidFill>
                          <a:latin typeface="Arial Narrow" panose="020B0606020202030204" pitchFamily="34" charset="0"/>
                        </a:rPr>
                        <a:t> </a:t>
                      </a:r>
                      <a:r>
                        <a:rPr lang="es-ES" sz="1100" b="1" u="none" kern="1200" spc="-10" baseline="0" dirty="0">
                          <a:solidFill>
                            <a:schemeClr val="bg2">
                              <a:lumMod val="10000"/>
                            </a:schemeClr>
                          </a:solidFill>
                          <a:latin typeface="Arial Narrow" panose="020B0606020202030204" pitchFamily="34" charset="0"/>
                        </a:rPr>
                        <a:t>SANTANDER</a:t>
                      </a:r>
                      <a:r>
                        <a:rPr lang="es-ES" sz="1100" u="none" kern="1200" spc="-10" baseline="0" dirty="0">
                          <a:solidFill>
                            <a:schemeClr val="bg2">
                              <a:lumMod val="10000"/>
                            </a:schemeClr>
                          </a:solidFill>
                          <a:latin typeface="Arial Narrow" panose="020B0606020202030204" pitchFamily="34" charset="0"/>
                        </a:rPr>
                        <a:t>: Cácota, Mutiscua, Pamplona y Silos.</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SANTANDER</a:t>
                      </a:r>
                      <a:r>
                        <a:rPr lang="es-ES" sz="1100" u="none" kern="1200" spc="-10" baseline="0" dirty="0">
                          <a:solidFill>
                            <a:schemeClr val="bg2">
                              <a:lumMod val="10000"/>
                            </a:schemeClr>
                          </a:solidFill>
                          <a:latin typeface="Arial Narrow" panose="020B0606020202030204" pitchFamily="34" charset="0"/>
                        </a:rPr>
                        <a:t>: Bolivar, El Peñón, Jesús María, Sucre y Vélez.</a:t>
                      </a:r>
                    </a:p>
                  </a:txBody>
                  <a:tcPr marL="54000" marR="54000" marT="54000" marB="5400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59889510"/>
                  </a:ext>
                </a:extLst>
              </a:tr>
              <a:tr h="386156">
                <a:tc rowSpan="2">
                  <a:txBody>
                    <a:bodyPr/>
                    <a:lstStyle/>
                    <a:p>
                      <a:pPr marL="0" marR="0" indent="0" algn="ctr" defTabSz="648035" rtl="0" eaLnBrk="1" fontAlgn="auto" latinLnBrk="0" hangingPunct="1">
                        <a:lnSpc>
                          <a:spcPct val="100000"/>
                        </a:lnSpc>
                        <a:spcBef>
                          <a:spcPts val="0"/>
                        </a:spcBef>
                        <a:spcAft>
                          <a:spcPts val="0"/>
                        </a:spcAft>
                        <a:buClrTx/>
                        <a:buSzTx/>
                        <a:buFontTx/>
                        <a:buNone/>
                        <a:tabLst/>
                        <a:defRPr/>
                      </a:pPr>
                      <a:endParaRPr lang="es-CO" sz="1000" b="1" i="1" dirty="0">
                        <a:solidFill>
                          <a:srgbClr val="283C8E"/>
                        </a:solidFill>
                        <a:effectLst/>
                        <a:latin typeface="Arial Narrow" panose="020B0606020202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CAUCA Y NARIÑO</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CAUCA</a:t>
                      </a:r>
                      <a:r>
                        <a:rPr lang="es-ES" sz="1100" u="none" kern="1200" spc="-10" baseline="0" dirty="0">
                          <a:solidFill>
                            <a:schemeClr val="bg2">
                              <a:lumMod val="10000"/>
                            </a:schemeClr>
                          </a:solidFill>
                          <a:latin typeface="Arial Narrow" panose="020B0606020202030204" pitchFamily="34" charset="0"/>
                        </a:rPr>
                        <a:t>: Almaguer, Bolívar, Corinto, </a:t>
                      </a:r>
                      <a:r>
                        <a:rPr lang="es-ES" sz="1100" u="none" kern="1200" spc="-10" baseline="0" dirty="0" err="1">
                          <a:solidFill>
                            <a:schemeClr val="bg2">
                              <a:lumMod val="10000"/>
                            </a:schemeClr>
                          </a:solidFill>
                          <a:latin typeface="Arial Narrow" panose="020B0606020202030204" pitchFamily="34" charset="0"/>
                        </a:rPr>
                        <a:t>Inzá</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Jambaló</a:t>
                      </a:r>
                      <a:r>
                        <a:rPr lang="es-ES" sz="1100" u="none" kern="1200" spc="-10" baseline="0" dirty="0">
                          <a:solidFill>
                            <a:schemeClr val="bg2">
                              <a:lumMod val="10000"/>
                            </a:schemeClr>
                          </a:solidFill>
                          <a:latin typeface="Arial Narrow" panose="020B0606020202030204" pitchFamily="34" charset="0"/>
                        </a:rPr>
                        <a:t>, La Vega, Miranda, Páez (</a:t>
                      </a:r>
                      <a:r>
                        <a:rPr lang="es-ES" sz="1100" u="none" kern="1200" spc="-10" baseline="0" dirty="0" err="1">
                          <a:solidFill>
                            <a:schemeClr val="bg2">
                              <a:lumMod val="10000"/>
                            </a:schemeClr>
                          </a:solidFill>
                          <a:latin typeface="Arial Narrow" panose="020B0606020202030204" pitchFamily="34" charset="0"/>
                        </a:rPr>
                        <a:t>Belalcázar</a:t>
                      </a:r>
                      <a:r>
                        <a:rPr lang="es-ES" sz="1100" u="none" kern="1200" spc="-10" baseline="0" dirty="0">
                          <a:solidFill>
                            <a:schemeClr val="bg2">
                              <a:lumMod val="10000"/>
                            </a:schemeClr>
                          </a:solidFill>
                          <a:latin typeface="Arial Narrow" panose="020B0606020202030204" pitchFamily="34" charset="0"/>
                        </a:rPr>
                        <a:t>), Puracé (</a:t>
                      </a:r>
                      <a:r>
                        <a:rPr lang="es-ES" sz="1100" u="none" kern="1200" spc="-10" baseline="0" dirty="0" err="1">
                          <a:solidFill>
                            <a:schemeClr val="bg2">
                              <a:lumMod val="10000"/>
                            </a:schemeClr>
                          </a:solidFill>
                          <a:latin typeface="Arial Narrow" panose="020B0606020202030204" pitchFamily="34" charset="0"/>
                        </a:rPr>
                        <a:t>Coconuco</a:t>
                      </a:r>
                      <a:r>
                        <a:rPr lang="es-ES" sz="1100" u="none" kern="1200" spc="-10" baseline="0" dirty="0">
                          <a:solidFill>
                            <a:schemeClr val="bg2">
                              <a:lumMod val="10000"/>
                            </a:schemeClr>
                          </a:solidFill>
                          <a:latin typeface="Arial Narrow" panose="020B0606020202030204" pitchFamily="34" charset="0"/>
                        </a:rPr>
                        <a:t>), San Sebastián, Santa Rosa, Silvia, Sotará (</a:t>
                      </a:r>
                      <a:r>
                        <a:rPr lang="es-ES" sz="1100" u="none" kern="1200" spc="-10" baseline="0" dirty="0" err="1">
                          <a:solidFill>
                            <a:schemeClr val="bg2">
                              <a:lumMod val="10000"/>
                            </a:schemeClr>
                          </a:solidFill>
                          <a:latin typeface="Arial Narrow" panose="020B0606020202030204" pitchFamily="34" charset="0"/>
                        </a:rPr>
                        <a:t>Paispamba</a:t>
                      </a:r>
                      <a:r>
                        <a:rPr lang="es-ES" sz="1100" u="none" kern="1200" spc="-10" baseline="0" dirty="0">
                          <a:solidFill>
                            <a:schemeClr val="bg2">
                              <a:lumMod val="10000"/>
                            </a:schemeClr>
                          </a:solidFill>
                          <a:latin typeface="Arial Narrow" panose="020B0606020202030204" pitchFamily="34" charset="0"/>
                        </a:rPr>
                        <a:t>), Sucre, </a:t>
                      </a:r>
                      <a:r>
                        <a:rPr lang="es-ES" sz="1100" u="none" kern="1200" spc="-10" baseline="0" dirty="0" err="1">
                          <a:solidFill>
                            <a:schemeClr val="bg2">
                              <a:lumMod val="10000"/>
                            </a:schemeClr>
                          </a:solidFill>
                          <a:latin typeface="Arial Narrow" panose="020B0606020202030204" pitchFamily="34" charset="0"/>
                        </a:rPr>
                        <a:t>Toribío</a:t>
                      </a:r>
                      <a:r>
                        <a:rPr lang="es-ES" sz="1100" u="none" kern="1200" spc="-10" baseline="0" dirty="0">
                          <a:solidFill>
                            <a:schemeClr val="bg2">
                              <a:lumMod val="10000"/>
                            </a:schemeClr>
                          </a:solidFill>
                          <a:latin typeface="Arial Narrow" panose="020B0606020202030204" pitchFamily="34" charset="0"/>
                        </a:rPr>
                        <a:t> y Totoró.</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NARIÑO</a:t>
                      </a:r>
                      <a:r>
                        <a:rPr lang="es-ES" sz="1100" u="none" kern="1200" spc="-10" baseline="0" dirty="0">
                          <a:solidFill>
                            <a:schemeClr val="bg2">
                              <a:lumMod val="10000"/>
                            </a:schemeClr>
                          </a:solidFill>
                          <a:latin typeface="Arial Narrow" panose="020B0606020202030204" pitchFamily="34" charset="0"/>
                        </a:rPr>
                        <a:t>: Pasto, Aldana, </a:t>
                      </a:r>
                      <a:r>
                        <a:rPr lang="es-ES" sz="1100" u="none" kern="1200" spc="-10" baseline="0" dirty="0" err="1">
                          <a:solidFill>
                            <a:schemeClr val="bg2">
                              <a:lumMod val="10000"/>
                            </a:schemeClr>
                          </a:solidFill>
                          <a:latin typeface="Arial Narrow" panose="020B0606020202030204" pitchFamily="34" charset="0"/>
                        </a:rPr>
                        <a:t>Buesaco</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Consacá</a:t>
                      </a:r>
                      <a:r>
                        <a:rPr lang="es-ES" sz="1100" u="none" kern="1200" spc="-10" baseline="0" dirty="0">
                          <a:solidFill>
                            <a:schemeClr val="bg2">
                              <a:lumMod val="10000"/>
                            </a:schemeClr>
                          </a:solidFill>
                          <a:latin typeface="Arial Narrow" panose="020B0606020202030204" pitchFamily="34" charset="0"/>
                        </a:rPr>
                        <a:t>, Contadero, Córdoba, </a:t>
                      </a:r>
                      <a:r>
                        <a:rPr lang="es-ES" sz="1100" u="none" kern="1200" spc="-10" baseline="0" dirty="0" err="1">
                          <a:solidFill>
                            <a:schemeClr val="bg2">
                              <a:lumMod val="10000"/>
                            </a:schemeClr>
                          </a:solidFill>
                          <a:latin typeface="Arial Narrow" panose="020B0606020202030204" pitchFamily="34" charset="0"/>
                        </a:rPr>
                        <a:t>Cuaspud</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Carlosama</a:t>
                      </a:r>
                      <a:r>
                        <a:rPr lang="es-ES" sz="1100" u="none" kern="1200" spc="-10" baseline="0" dirty="0">
                          <a:solidFill>
                            <a:schemeClr val="bg2">
                              <a:lumMod val="10000"/>
                            </a:schemeClr>
                          </a:solidFill>
                          <a:latin typeface="Arial Narrow" panose="020B0606020202030204" pitchFamily="34" charset="0"/>
                        </a:rPr>
                        <a:t>), Cumbal, </a:t>
                      </a:r>
                      <a:r>
                        <a:rPr lang="es-ES" sz="1100" u="none" kern="1200" spc="-10" baseline="0" dirty="0" err="1">
                          <a:solidFill>
                            <a:schemeClr val="bg2">
                              <a:lumMod val="10000"/>
                            </a:schemeClr>
                          </a:solidFill>
                          <a:latin typeface="Arial Narrow" panose="020B0606020202030204" pitchFamily="34" charset="0"/>
                        </a:rPr>
                        <a:t>Chachaguí</a:t>
                      </a:r>
                      <a:r>
                        <a:rPr lang="es-ES" sz="1100" u="none" kern="1200" spc="-10" baseline="0" dirty="0">
                          <a:solidFill>
                            <a:schemeClr val="bg2">
                              <a:lumMod val="10000"/>
                            </a:schemeClr>
                          </a:solidFill>
                          <a:latin typeface="Arial Narrow" panose="020B0606020202030204" pitchFamily="34" charset="0"/>
                        </a:rPr>
                        <a:t>, El Tablón, Funes, </a:t>
                      </a:r>
                      <a:r>
                        <a:rPr lang="es-ES" sz="1100" u="none" kern="1200" spc="-10" baseline="0" dirty="0" err="1">
                          <a:solidFill>
                            <a:schemeClr val="bg2">
                              <a:lumMod val="10000"/>
                            </a:schemeClr>
                          </a:solidFill>
                          <a:latin typeface="Arial Narrow" panose="020B0606020202030204" pitchFamily="34" charset="0"/>
                        </a:rPr>
                        <a:t>Guaitarilla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Gualmatán</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Iles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Imués</a:t>
                      </a:r>
                      <a:r>
                        <a:rPr lang="es-ES" sz="1100" u="none" kern="1200" spc="-10" baseline="0" dirty="0">
                          <a:solidFill>
                            <a:schemeClr val="bg2">
                              <a:lumMod val="10000"/>
                            </a:schemeClr>
                          </a:solidFill>
                          <a:latin typeface="Arial Narrow" panose="020B0606020202030204" pitchFamily="34" charset="0"/>
                        </a:rPr>
                        <a:t>, Ipiales, La Cruz, La Florida, </a:t>
                      </a:r>
                      <a:r>
                        <a:rPr lang="es-ES" sz="1100" u="none" kern="1200" spc="-10" baseline="0" dirty="0" err="1">
                          <a:solidFill>
                            <a:schemeClr val="bg2">
                              <a:lumMod val="10000"/>
                            </a:schemeClr>
                          </a:solidFill>
                          <a:latin typeface="Arial Narrow" panose="020B0606020202030204" pitchFamily="34" charset="0"/>
                        </a:rPr>
                        <a:t>Mallama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Piedrancha</a:t>
                      </a:r>
                      <a:r>
                        <a:rPr lang="es-ES" sz="1100" u="none" kern="1200" spc="-10" baseline="0" dirty="0">
                          <a:solidFill>
                            <a:schemeClr val="bg2">
                              <a:lumMod val="10000"/>
                            </a:schemeClr>
                          </a:solidFill>
                          <a:latin typeface="Arial Narrow" panose="020B0606020202030204" pitchFamily="34" charset="0"/>
                        </a:rPr>
                        <a:t>), Nariño, Ospina, Potosí, Providencia, Puerres, </a:t>
                      </a:r>
                      <a:r>
                        <a:rPr lang="es-ES" sz="1100" u="none" kern="1200" spc="-10" baseline="0" dirty="0" err="1">
                          <a:solidFill>
                            <a:schemeClr val="bg2">
                              <a:lumMod val="10000"/>
                            </a:schemeClr>
                          </a:solidFill>
                          <a:latin typeface="Arial Narrow" panose="020B0606020202030204" pitchFamily="34" charset="0"/>
                        </a:rPr>
                        <a:t>Pupiales</a:t>
                      </a:r>
                      <a:r>
                        <a:rPr lang="es-ES" sz="1100" u="none" kern="1200" spc="-10" baseline="0" dirty="0">
                          <a:solidFill>
                            <a:schemeClr val="bg2">
                              <a:lumMod val="10000"/>
                            </a:schemeClr>
                          </a:solidFill>
                          <a:latin typeface="Arial Narrow" panose="020B0606020202030204" pitchFamily="34" charset="0"/>
                        </a:rPr>
                        <a:t>, Sandoná, San Bernardo, San Pablo, Santa Cruz (</a:t>
                      </a:r>
                      <a:r>
                        <a:rPr lang="es-ES" sz="1100" u="none" kern="1200" spc="-10" baseline="0" dirty="0" err="1">
                          <a:solidFill>
                            <a:schemeClr val="bg2">
                              <a:lumMod val="10000"/>
                            </a:schemeClr>
                          </a:solidFill>
                          <a:latin typeface="Arial Narrow" panose="020B0606020202030204" pitchFamily="34" charset="0"/>
                        </a:rPr>
                        <a:t>Guachavés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Sapuyes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Tangua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Túquerres</a:t>
                      </a:r>
                      <a:r>
                        <a:rPr lang="es-ES" sz="1100" u="none" kern="1200" spc="-10" baseline="0" dirty="0">
                          <a:solidFill>
                            <a:schemeClr val="bg2">
                              <a:lumMod val="10000"/>
                            </a:schemeClr>
                          </a:solidFill>
                          <a:latin typeface="Arial Narrow" panose="020B0606020202030204" pitchFamily="34" charset="0"/>
                        </a:rPr>
                        <a:t> y </a:t>
                      </a:r>
                      <a:r>
                        <a:rPr lang="es-ES" sz="1100" u="none" kern="1200" spc="-10" baseline="0" dirty="0" err="1">
                          <a:solidFill>
                            <a:schemeClr val="bg2">
                              <a:lumMod val="10000"/>
                            </a:schemeClr>
                          </a:solidFill>
                          <a:latin typeface="Arial Narrow" panose="020B0606020202030204" pitchFamily="34" charset="0"/>
                        </a:rPr>
                        <a:t>Yacuanquer</a:t>
                      </a:r>
                      <a:r>
                        <a:rPr lang="es-ES" sz="1100" u="none" kern="1200" spc="-10" baseline="0" dirty="0">
                          <a:solidFill>
                            <a:schemeClr val="bg2">
                              <a:lumMod val="10000"/>
                            </a:schemeClr>
                          </a:solidFill>
                          <a:latin typeface="Arial Narrow" panose="020B0606020202030204" pitchFamily="34" charset="0"/>
                        </a:rPr>
                        <a:t>.</a:t>
                      </a:r>
                      <a:endPar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txBody>
                  <a:tcPr marL="54000" marR="54000" marT="54000" marB="5400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471055765"/>
                  </a:ext>
                </a:extLst>
              </a:tr>
              <a:tr h="211799">
                <a:tc vMerge="1">
                  <a:txBody>
                    <a:bodyPr/>
                    <a:lstStyle/>
                    <a:p>
                      <a:endParaRPr lang="es-CO"/>
                    </a:p>
                  </a:txBody>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ANTIOQUIA Y EJE CAFETERO</a:t>
                      </a:r>
                    </a:p>
                    <a:p>
                      <a:pPr marL="0" marR="0" indent="0" algn="l"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ANTIOQUIA</a:t>
                      </a:r>
                      <a:r>
                        <a:rPr lang="es-ES" sz="1100" u="none" kern="1200" spc="-10" baseline="0" dirty="0">
                          <a:solidFill>
                            <a:schemeClr val="bg2">
                              <a:lumMod val="10000"/>
                            </a:schemeClr>
                          </a:solidFill>
                          <a:latin typeface="Arial Narrow" panose="020B0606020202030204" pitchFamily="34" charset="0"/>
                        </a:rPr>
                        <a:t>: Angostura, Belmira, Entrerríos, San Andrés, San José de La Montaña, San Pedro, Santa Rosa de Osos y </a:t>
                      </a:r>
                      <a:r>
                        <a:rPr lang="es-ES" sz="1100" u="none" kern="1200" spc="-10" baseline="0" dirty="0" err="1">
                          <a:solidFill>
                            <a:schemeClr val="bg2">
                              <a:lumMod val="10000"/>
                            </a:schemeClr>
                          </a:solidFill>
                          <a:latin typeface="Arial Narrow" panose="020B0606020202030204" pitchFamily="34" charset="0"/>
                        </a:rPr>
                        <a:t>Yarumal</a:t>
                      </a:r>
                      <a:r>
                        <a:rPr lang="es-ES" sz="1100" u="none" kern="1200" spc="-10" baseline="0" dirty="0">
                          <a:solidFill>
                            <a:schemeClr val="bg2">
                              <a:lumMod val="10000"/>
                            </a:schemeClr>
                          </a:solidFill>
                          <a:latin typeface="Arial Narrow" panose="020B0606020202030204" pitchFamily="34" charset="0"/>
                        </a:rPr>
                        <a:t>.</a:t>
                      </a:r>
                    </a:p>
                    <a:p>
                      <a:pPr marL="0" marR="0" indent="0" algn="l"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CALDAS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Villamaría</a:t>
                      </a:r>
                      <a:r>
                        <a:rPr lang="es-ES" sz="1100" u="none" kern="1200" spc="-10" baseline="0" dirty="0">
                          <a:solidFill>
                            <a:schemeClr val="bg2">
                              <a:lumMod val="10000"/>
                            </a:schemeClr>
                          </a:solidFill>
                          <a:latin typeface="Arial Narrow" panose="020B0606020202030204" pitchFamily="34" charset="0"/>
                        </a:rPr>
                        <a:t>.</a:t>
                      </a:r>
                    </a:p>
                    <a:p>
                      <a:pPr marL="0" marR="0" indent="0" algn="l"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RISARALDA</a:t>
                      </a:r>
                      <a:r>
                        <a:rPr lang="es-ES" sz="1100" u="none" kern="1200" spc="-10" baseline="0" dirty="0">
                          <a:solidFill>
                            <a:schemeClr val="bg2">
                              <a:lumMod val="10000"/>
                            </a:schemeClr>
                          </a:solidFill>
                          <a:latin typeface="Arial Narrow" panose="020B0606020202030204" pitchFamily="34" charset="0"/>
                        </a:rPr>
                        <a:t>: Santa Rosa de Cabal.</a:t>
                      </a:r>
                      <a:endParaRPr lang="es-ES"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p>
                      <a:pPr marL="0" marR="0" indent="0" algn="just" defTabSz="648035" rtl="0" eaLnBrk="1" fontAlgn="auto" latinLnBrk="0" hangingPunct="1">
                        <a:lnSpc>
                          <a:spcPct val="100000"/>
                        </a:lnSpc>
                        <a:spcBef>
                          <a:spcPts val="0"/>
                        </a:spcBef>
                        <a:spcAft>
                          <a:spcPts val="0"/>
                        </a:spcAft>
                        <a:buClrTx/>
                        <a:buSzTx/>
                        <a:buFontTx/>
                        <a:buNone/>
                        <a:tabLst/>
                        <a:defRPr/>
                      </a:pPr>
                      <a:endPar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txBody>
                  <a:tcPr marL="54000" marR="54000" marT="54000" marB="54000" anchor="ctr"/>
                </a:tc>
                <a:extLst>
                  <a:ext uri="{0D108BD9-81ED-4DB2-BD59-A6C34878D82A}">
                    <a16:rowId xmlns:a16="http://schemas.microsoft.com/office/drawing/2014/main" xmlns="" val="3501693285"/>
                  </a:ext>
                </a:extLst>
              </a:tr>
            </a:tbl>
          </a:graphicData>
        </a:graphic>
      </p:graphicFrame>
      <p:pic>
        <p:nvPicPr>
          <p:cNvPr id="10"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899" y="4405114"/>
            <a:ext cx="1172116" cy="1145067"/>
          </a:xfrm>
          <a:prstGeom prst="rect">
            <a:avLst/>
          </a:prstGeom>
        </p:spPr>
      </p:pic>
      <p:sp>
        <p:nvSpPr>
          <p:cNvPr id="4" name="Rectángulo 3"/>
          <p:cNvSpPr/>
          <p:nvPr/>
        </p:nvSpPr>
        <p:spPr>
          <a:xfrm>
            <a:off x="816562" y="843232"/>
            <a:ext cx="11017218" cy="461665"/>
          </a:xfrm>
          <a:prstGeom prst="rect">
            <a:avLst/>
          </a:prstGeom>
        </p:spPr>
        <p:txBody>
          <a:bodyPr wrap="square">
            <a:spAutoFit/>
          </a:bodyPr>
          <a:lstStyle/>
          <a:p>
            <a:pPr algn="just"/>
            <a:r>
              <a:rPr lang="es-CO" sz="1200" b="1" dirty="0">
                <a:solidFill>
                  <a:schemeClr val="bg2">
                    <a:lumMod val="10000"/>
                  </a:schemeClr>
                </a:solidFill>
                <a:latin typeface="Arial Narrow" panose="020B0606020202030204" pitchFamily="34" charset="0"/>
              </a:rPr>
              <a:t>Se emite esta alerta por la probabilidad de descensos de la temperatura del aire en horas de la madrugada para zonas de altiplano (entre los 2,500 y los 2,900 msnm) de los siguientes municipios:</a:t>
            </a:r>
          </a:p>
        </p:txBody>
      </p:sp>
      <p:sp>
        <p:nvSpPr>
          <p:cNvPr id="5" name="Rectángulo 4"/>
          <p:cNvSpPr/>
          <p:nvPr/>
        </p:nvSpPr>
        <p:spPr>
          <a:xfrm>
            <a:off x="333779" y="6043743"/>
            <a:ext cx="11503871" cy="646331"/>
          </a:xfrm>
          <a:prstGeom prst="rect">
            <a:avLst/>
          </a:prstGeom>
        </p:spPr>
        <p:txBody>
          <a:bodyPr wrap="square">
            <a:spAutoFit/>
          </a:bodyPr>
          <a:lstStyle/>
          <a:p>
            <a:pPr algn="just"/>
            <a:r>
              <a:rPr lang="es-CO" sz="1200" dirty="0">
                <a:solidFill>
                  <a:schemeClr val="bg2">
                    <a:lumMod val="10000"/>
                  </a:schemeClr>
                </a:solidFill>
                <a:latin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grpSp>
        <p:nvGrpSpPr>
          <p:cNvPr id="9" name="Grupo 8"/>
          <p:cNvGrpSpPr/>
          <p:nvPr/>
        </p:nvGrpSpPr>
        <p:grpSpPr>
          <a:xfrm>
            <a:off x="333954" y="836712"/>
            <a:ext cx="482608" cy="482608"/>
            <a:chOff x="3374361" y="818527"/>
            <a:chExt cx="1050684" cy="1050684"/>
          </a:xfrm>
        </p:grpSpPr>
        <p:sp>
          <p:nvSpPr>
            <p:cNvPr id="8" name="Elipse 7"/>
            <p:cNvSpPr/>
            <p:nvPr/>
          </p:nvSpPr>
          <p:spPr>
            <a:xfrm>
              <a:off x="3374361" y="818527"/>
              <a:ext cx="1050684" cy="1050684"/>
            </a:xfrm>
            <a:prstGeom prst="ellipse">
              <a:avLst/>
            </a:prstGeom>
            <a:solidFill>
              <a:srgbClr val="049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5079" y="943838"/>
              <a:ext cx="502510" cy="782859"/>
            </a:xfrm>
            <a:prstGeom prst="rect">
              <a:avLst/>
            </a:prstGeom>
          </p:spPr>
        </p:pic>
      </p:grpSp>
      <p:pic>
        <p:nvPicPr>
          <p:cNvPr id="11"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301" y="5150131"/>
            <a:ext cx="1079480" cy="1080000"/>
          </a:xfrm>
          <a:prstGeom prst="rect">
            <a:avLst/>
          </a:prstGeom>
        </p:spPr>
      </p:pic>
      <p:pic>
        <p:nvPicPr>
          <p:cNvPr id="12" name="Picture 8" descr="Recurso 2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6088" y="2033840"/>
            <a:ext cx="1089551" cy="1098197"/>
          </a:xfrm>
          <a:prstGeom prst="rect">
            <a:avLst/>
          </a:prstGeom>
        </p:spPr>
      </p:pic>
      <p:pic>
        <p:nvPicPr>
          <p:cNvPr id="14"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899" y="2178108"/>
            <a:ext cx="1172116" cy="1145067"/>
          </a:xfrm>
          <a:prstGeom prst="rect">
            <a:avLst/>
          </a:prstGeom>
        </p:spPr>
      </p:pic>
    </p:spTree>
    <p:extLst>
      <p:ext uri="{BB962C8B-B14F-4D97-AF65-F5344CB8AC3E}">
        <p14:creationId xmlns:p14="http://schemas.microsoft.com/office/powerpoint/2010/main" val="176583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485563737"/>
              </p:ext>
            </p:extLst>
          </p:nvPr>
        </p:nvGraphicFramePr>
        <p:xfrm>
          <a:off x="329909" y="1376879"/>
          <a:ext cx="11503871" cy="3020160"/>
        </p:xfrm>
        <a:graphic>
          <a:graphicData uri="http://schemas.openxmlformats.org/drawingml/2006/table">
            <a:tbl>
              <a:tblPr>
                <a:tableStyleId>{FABFCF23-3B69-468F-B69F-88F6DE6A72F2}</a:tableStyleId>
              </a:tblPr>
              <a:tblGrid>
                <a:gridCol w="2168742">
                  <a:extLst>
                    <a:ext uri="{9D8B030D-6E8A-4147-A177-3AD203B41FA5}">
                      <a16:colId xmlns:a16="http://schemas.microsoft.com/office/drawing/2014/main" xmlns="" val="20000"/>
                    </a:ext>
                  </a:extLst>
                </a:gridCol>
                <a:gridCol w="9335129">
                  <a:extLst>
                    <a:ext uri="{9D8B030D-6E8A-4147-A177-3AD203B41FA5}">
                      <a16:colId xmlns:a16="http://schemas.microsoft.com/office/drawing/2014/main" xmlns="" val="20001"/>
                    </a:ext>
                  </a:extLst>
                </a:gridCol>
              </a:tblGrid>
              <a:tr h="79253">
                <a:tc gridSpan="2">
                  <a:txBody>
                    <a:bodyPr/>
                    <a:lstStyle/>
                    <a:p>
                      <a:pPr algn="ctr"/>
                      <a:r>
                        <a:rPr lang="es-CO" sz="1500" b="1" kern="1200" dirty="0">
                          <a:solidFill>
                            <a:schemeClr val="bg1"/>
                          </a:solidFill>
                          <a:latin typeface="Arial Black" panose="020B0A04020102020204" pitchFamily="34" charset="0"/>
                        </a:rPr>
                        <a:t>REGIÓN</a:t>
                      </a:r>
                      <a:r>
                        <a:rPr lang="es-CO" sz="1500" b="1" kern="1200" baseline="0" dirty="0">
                          <a:solidFill>
                            <a:schemeClr val="bg1"/>
                          </a:solidFill>
                          <a:latin typeface="Arial Black" panose="020B0A04020102020204" pitchFamily="34" charset="0"/>
                        </a:rPr>
                        <a:t> ANDINA</a:t>
                      </a:r>
                      <a:endParaRPr lang="es-CO" sz="1500" b="1" kern="1200" dirty="0">
                        <a:solidFill>
                          <a:schemeClr val="bg1"/>
                        </a:solidFill>
                        <a:latin typeface="Arial Black" panose="020B0A04020102020204" pitchFamily="34" charset="0"/>
                        <a:ea typeface="+mn-ea"/>
                        <a:cs typeface="+mn-cs"/>
                      </a:endParaRPr>
                    </a:p>
                  </a:txBody>
                  <a:tcPr marL="0" marR="0" marT="0" marB="0" anchor="ctr">
                    <a:solidFill>
                      <a:srgbClr val="04945F"/>
                    </a:solidFill>
                  </a:tcPr>
                </a:tc>
                <a:tc hMerge="1">
                  <a:txBody>
                    <a:bodyPr/>
                    <a:lstStyle/>
                    <a:p>
                      <a:endParaRPr lang="es-CO"/>
                    </a:p>
                  </a:txBody>
                  <a:tcPr/>
                </a:tc>
                <a:extLst>
                  <a:ext uri="{0D108BD9-81ED-4DB2-BD59-A6C34878D82A}">
                    <a16:rowId xmlns:a16="http://schemas.microsoft.com/office/drawing/2014/main" xmlns="" val="10000"/>
                  </a:ext>
                </a:extLst>
              </a:tr>
              <a:tr h="58119">
                <a:tc gridSpan="2">
                  <a:txBody>
                    <a:bodyPr/>
                    <a:lstStyle/>
                    <a:p>
                      <a:pPr algn="ctr"/>
                      <a:r>
                        <a:rPr lang="es-CO" sz="1100" b="1" dirty="0">
                          <a:solidFill>
                            <a:schemeClr val="bg2">
                              <a:lumMod val="10000"/>
                            </a:schemeClr>
                          </a:solidFill>
                          <a:latin typeface="Arial Narrow" panose="020B0606020202030204" pitchFamily="34" charset="0"/>
                        </a:rPr>
                        <a:t>SITIOS</a:t>
                      </a:r>
                      <a:r>
                        <a:rPr lang="es-CO" sz="1100" b="1" baseline="0" dirty="0">
                          <a:solidFill>
                            <a:schemeClr val="bg2">
                              <a:lumMod val="10000"/>
                            </a:schemeClr>
                          </a:solidFill>
                          <a:latin typeface="Arial Narrow" panose="020B0606020202030204" pitchFamily="34" charset="0"/>
                        </a:rPr>
                        <a:t> PARA LOS CUALES SE GENERA LA ALERTA</a:t>
                      </a:r>
                      <a:endParaRPr lang="es-CO" sz="1100" b="1" dirty="0">
                        <a:solidFill>
                          <a:schemeClr val="bg2">
                            <a:lumMod val="10000"/>
                          </a:schemeClr>
                        </a:solidFill>
                        <a:latin typeface="Arial Narrow" panose="020B0606020202030204" pitchFamily="34" charset="0"/>
                      </a:endParaRPr>
                    </a:p>
                  </a:txBody>
                  <a:tcPr marL="0" marR="0" marT="0" marB="0" anchor="ctr">
                    <a:solidFill>
                      <a:schemeClr val="accent1">
                        <a:lumMod val="40000"/>
                        <a:lumOff val="60000"/>
                      </a:schemeClr>
                    </a:solidFill>
                  </a:tcPr>
                </a:tc>
                <a:tc hMerge="1">
                  <a:txBody>
                    <a:bodyPr/>
                    <a:lstStyle/>
                    <a:p>
                      <a:pPr algn="ctr"/>
                      <a:endParaRPr lang="es-CO" sz="1100" b="1" dirty="0">
                        <a:latin typeface="Arial Narrow" panose="020B0606020202030204" pitchFamily="34" charset="0"/>
                      </a:endParaRPr>
                    </a:p>
                  </a:txBody>
                  <a:tcPr marL="0" marR="0" marT="0" marB="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xmlns="" val="10001"/>
                  </a:ext>
                </a:extLst>
              </a:tr>
              <a:tr h="502394">
                <a:tc>
                  <a:txBody>
                    <a:bodyPr/>
                    <a:lstStyle/>
                    <a:p>
                      <a:pPr marL="0" marR="0" indent="0" algn="ctr" defTabSz="648035" rtl="0" eaLnBrk="1" fontAlgn="auto" latinLnBrk="0" hangingPunct="1">
                        <a:lnSpc>
                          <a:spcPct val="100000"/>
                        </a:lnSpc>
                        <a:spcBef>
                          <a:spcPts val="0"/>
                        </a:spcBef>
                        <a:spcAft>
                          <a:spcPts val="0"/>
                        </a:spcAft>
                        <a:buClrTx/>
                        <a:buSzTx/>
                        <a:buFontTx/>
                        <a:buNone/>
                        <a:tabLst/>
                        <a:defRPr/>
                      </a:pPr>
                      <a:endParaRPr lang="es-CO" sz="1000" b="1" i="1" dirty="0">
                        <a:solidFill>
                          <a:srgbClr val="283C8E"/>
                        </a:solidFill>
                        <a:effectLst/>
                        <a:latin typeface="Arial Narrow" panose="020B0606020202030204" pitchFamily="34" charset="0"/>
                      </a:endParaRPr>
                    </a:p>
                  </a:txBody>
                  <a:tcPr marL="0" marR="0" marT="0" marB="0" anchor="ctr">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ALTIPLANO CUNDIBOYACENSE</a:t>
                      </a:r>
                      <a:endParaRPr lang="es-CO" sz="1300" b="1" kern="1200" dirty="0">
                        <a:solidFill>
                          <a:srgbClr val="04945F"/>
                        </a:solidFill>
                        <a:latin typeface="Arial Narrow" panose="020B0606020202030204" pitchFamily="34" charset="0"/>
                        <a:ea typeface="+mn-ea"/>
                        <a:cs typeface="+mn-cs"/>
                      </a:endParaRP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BOGOTÁ</a:t>
                      </a:r>
                      <a:r>
                        <a:rPr lang="es-CO" sz="1100" u="none" kern="1200" spc="-10" baseline="0" dirty="0">
                          <a:solidFill>
                            <a:schemeClr val="bg2">
                              <a:lumMod val="10000"/>
                            </a:schemeClr>
                          </a:solidFill>
                          <a:latin typeface="Arial Narrow" panose="020B0606020202030204" pitchFamily="34" charset="0"/>
                        </a:rPr>
                        <a:t>: Área Rural y Urbana.</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CUNDINAMARCA</a:t>
                      </a:r>
                      <a:r>
                        <a:rPr lang="es-CO" sz="1100" u="none" kern="1200" spc="-10" baseline="0" dirty="0">
                          <a:solidFill>
                            <a:schemeClr val="bg2">
                              <a:lumMod val="10000"/>
                            </a:schemeClr>
                          </a:solidFill>
                          <a:latin typeface="Arial Narrow" panose="020B0606020202030204" pitchFamily="34" charset="0"/>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indent="0" algn="just" defTabSz="648035" rtl="0" eaLnBrk="1" fontAlgn="auto" latinLnBrk="0" hangingPunct="1">
                        <a:lnSpc>
                          <a:spcPct val="100000"/>
                        </a:lnSpc>
                        <a:spcBef>
                          <a:spcPts val="0"/>
                        </a:spcBef>
                        <a:spcAft>
                          <a:spcPts val="0"/>
                        </a:spcAft>
                        <a:buClrTx/>
                        <a:buSzTx/>
                        <a:buFontTx/>
                        <a:buNone/>
                        <a:tabLst/>
                        <a:defRPr/>
                      </a:pPr>
                      <a:r>
                        <a:rPr lang="es-CO" sz="1100" b="1" u="none" kern="1200" spc="-10" baseline="0" dirty="0">
                          <a:solidFill>
                            <a:schemeClr val="bg2">
                              <a:lumMod val="10000"/>
                            </a:schemeClr>
                          </a:solidFill>
                          <a:latin typeface="Arial Narrow" panose="020B0606020202030204" pitchFamily="34" charset="0"/>
                        </a:rPr>
                        <a:t>BOYACÁ</a:t>
                      </a:r>
                      <a:r>
                        <a:rPr lang="es-CO" sz="1100" u="none" kern="1200" spc="-10" baseline="0" dirty="0">
                          <a:solidFill>
                            <a:schemeClr val="bg2">
                              <a:lumMod val="10000"/>
                            </a:schemeClr>
                          </a:solidFill>
                          <a:latin typeface="Arial Narrow" panose="020B0606020202030204" pitchFamily="34" charset="0"/>
                        </a:rPr>
                        <a:t>: Tunja, Aquitania, Arcabuco, Belén, Betéitiva, Busbanzá, Caldas, Cerinza, Chiquinquirá, Chivatá, Ciénega, Cómbita, Corrales, Cucaita, Cuítiva, Chíquiza, Duitama, Firavitoba, Floresta, Gámeza, Iza, Villa de Leyva</a:t>
                      </a:r>
                      <a:r>
                        <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rPr>
                        <a:t>, </a:t>
                      </a:r>
                      <a:r>
                        <a:rPr lang="es-CO" sz="1100" u="none" kern="1200" spc="-10" baseline="0" dirty="0">
                          <a:solidFill>
                            <a:schemeClr val="bg2">
                              <a:lumMod val="10000"/>
                            </a:schemeClr>
                          </a:solidFill>
                          <a:latin typeface="Arial Narrow" panose="020B0606020202030204" pitchFamily="34" charset="0"/>
                        </a:rPr>
                        <a:t>Mongua, Monguí, Motavita, Nobsa, Oicatá, Paipa, Paz de Río, Pesca, Ráquira, Saboyá, Samacá, San Miguel de Sema, Santa Rosa de Viterbo, Siachoque, Socha, Sogamoso, Sora, Sotaquirá, Soracá, Tasco, Tibasosa, Toca, Tópaga, Tota, Tuta, Tutazá, Ventaquemada y Viracachá.</a:t>
                      </a:r>
                      <a:endPar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txBody>
                  <a:tcPr marL="54000" marR="54000" marT="54000" marB="54000" anchor="ctr"/>
                </a:tc>
                <a:extLst>
                  <a:ext uri="{0D108BD9-81ED-4DB2-BD59-A6C34878D82A}">
                    <a16:rowId xmlns:a16="http://schemas.microsoft.com/office/drawing/2014/main" xmlns="" val="2815515778"/>
                  </a:ext>
                </a:extLst>
              </a:tr>
              <a:tr h="386156">
                <a:tc>
                  <a:txBody>
                    <a:bodyPr/>
                    <a:lstStyle/>
                    <a:p>
                      <a:pPr marL="0" marR="0" indent="0" algn="ctr" defTabSz="648035" rtl="0" eaLnBrk="1" fontAlgn="auto" latinLnBrk="0" hangingPunct="1">
                        <a:lnSpc>
                          <a:spcPct val="100000"/>
                        </a:lnSpc>
                        <a:spcBef>
                          <a:spcPts val="0"/>
                        </a:spcBef>
                        <a:spcAft>
                          <a:spcPts val="0"/>
                        </a:spcAft>
                        <a:buClrTx/>
                        <a:buSzTx/>
                        <a:buFontTx/>
                        <a:buNone/>
                        <a:tabLst/>
                        <a:defRPr/>
                      </a:pPr>
                      <a:endParaRPr lang="es-CO" sz="1000" b="1" i="1" dirty="0">
                        <a:solidFill>
                          <a:srgbClr val="283C8E"/>
                        </a:solidFill>
                        <a:effectLst/>
                        <a:latin typeface="Arial Narrow" panose="020B0606020202030204" pitchFamily="34" charset="0"/>
                      </a:endParaRPr>
                    </a:p>
                  </a:txBody>
                  <a:tcPr marL="0" marR="0" marT="0" marB="0" anchor="ctr">
                    <a:lnT w="12700" cap="flat" cmpd="sng" algn="ctr">
                      <a:solidFill>
                        <a:schemeClr val="tx1"/>
                      </a:solidFill>
                      <a:prstDash val="solid"/>
                      <a:round/>
                      <a:headEnd type="none" w="med" len="med"/>
                      <a:tailEnd type="none" w="med" len="med"/>
                    </a:lnT>
                    <a:solidFill>
                      <a:schemeClr val="accent4">
                        <a:lumMod val="20000"/>
                        <a:lumOff val="80000"/>
                      </a:schemeClr>
                    </a:solidFill>
                  </a:tcPr>
                </a:tc>
                <a:tc>
                  <a:txBody>
                    <a:bodyPr/>
                    <a:lstStyle/>
                    <a:p>
                      <a:pPr marL="0" marR="0" indent="0" algn="l" defTabSz="914411" rtl="0" eaLnBrk="1" fontAlgn="auto" latinLnBrk="0" hangingPunct="1">
                        <a:lnSpc>
                          <a:spcPct val="100000"/>
                        </a:lnSpc>
                        <a:spcBef>
                          <a:spcPts val="0"/>
                        </a:spcBef>
                        <a:spcAft>
                          <a:spcPts val="0"/>
                        </a:spcAft>
                        <a:buClrTx/>
                        <a:buSzTx/>
                        <a:buFontTx/>
                        <a:buNone/>
                        <a:tabLst/>
                        <a:defRPr/>
                      </a:pPr>
                      <a:r>
                        <a:rPr lang="es-ES" sz="1300" b="1" kern="1200" dirty="0">
                          <a:solidFill>
                            <a:srgbClr val="04945F"/>
                          </a:solidFill>
                          <a:latin typeface="Arial Narrow" panose="020B0606020202030204" pitchFamily="34" charset="0"/>
                          <a:ea typeface="+mn-ea"/>
                          <a:cs typeface="+mn-cs"/>
                        </a:rPr>
                        <a:t>CAUCA Y NARIÑO</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CAUCA</a:t>
                      </a:r>
                      <a:r>
                        <a:rPr lang="es-ES" sz="1100" u="none" kern="1200" spc="-10" baseline="0" dirty="0">
                          <a:solidFill>
                            <a:schemeClr val="bg2">
                              <a:lumMod val="10000"/>
                            </a:schemeClr>
                          </a:solidFill>
                          <a:latin typeface="Arial Narrow" panose="020B0606020202030204" pitchFamily="34" charset="0"/>
                        </a:rPr>
                        <a:t>: Almaguer, Bolívar, Corinto, </a:t>
                      </a:r>
                      <a:r>
                        <a:rPr lang="es-ES" sz="1100" u="none" kern="1200" spc="-10" baseline="0" dirty="0" err="1">
                          <a:solidFill>
                            <a:schemeClr val="bg2">
                              <a:lumMod val="10000"/>
                            </a:schemeClr>
                          </a:solidFill>
                          <a:latin typeface="Arial Narrow" panose="020B0606020202030204" pitchFamily="34" charset="0"/>
                        </a:rPr>
                        <a:t>Inzá</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Jambaló</a:t>
                      </a:r>
                      <a:r>
                        <a:rPr lang="es-ES" sz="1100" u="none" kern="1200" spc="-10" baseline="0" dirty="0">
                          <a:solidFill>
                            <a:schemeClr val="bg2">
                              <a:lumMod val="10000"/>
                            </a:schemeClr>
                          </a:solidFill>
                          <a:latin typeface="Arial Narrow" panose="020B0606020202030204" pitchFamily="34" charset="0"/>
                        </a:rPr>
                        <a:t>, La Vega, Miranda, Páez (</a:t>
                      </a:r>
                      <a:r>
                        <a:rPr lang="es-ES" sz="1100" u="none" kern="1200" spc="-10" baseline="0" dirty="0" err="1">
                          <a:solidFill>
                            <a:schemeClr val="bg2">
                              <a:lumMod val="10000"/>
                            </a:schemeClr>
                          </a:solidFill>
                          <a:latin typeface="Arial Narrow" panose="020B0606020202030204" pitchFamily="34" charset="0"/>
                        </a:rPr>
                        <a:t>Belalcázar</a:t>
                      </a:r>
                      <a:r>
                        <a:rPr lang="es-ES" sz="1100" u="none" kern="1200" spc="-10" baseline="0" dirty="0">
                          <a:solidFill>
                            <a:schemeClr val="bg2">
                              <a:lumMod val="10000"/>
                            </a:schemeClr>
                          </a:solidFill>
                          <a:latin typeface="Arial Narrow" panose="020B0606020202030204" pitchFamily="34" charset="0"/>
                        </a:rPr>
                        <a:t>), Puracé (</a:t>
                      </a:r>
                      <a:r>
                        <a:rPr lang="es-ES" sz="1100" u="none" kern="1200" spc="-10" baseline="0" dirty="0" err="1">
                          <a:solidFill>
                            <a:schemeClr val="bg2">
                              <a:lumMod val="10000"/>
                            </a:schemeClr>
                          </a:solidFill>
                          <a:latin typeface="Arial Narrow" panose="020B0606020202030204" pitchFamily="34" charset="0"/>
                        </a:rPr>
                        <a:t>Coconuco</a:t>
                      </a:r>
                      <a:r>
                        <a:rPr lang="es-ES" sz="1100" u="none" kern="1200" spc="-10" baseline="0" dirty="0">
                          <a:solidFill>
                            <a:schemeClr val="bg2">
                              <a:lumMod val="10000"/>
                            </a:schemeClr>
                          </a:solidFill>
                          <a:latin typeface="Arial Narrow" panose="020B0606020202030204" pitchFamily="34" charset="0"/>
                        </a:rPr>
                        <a:t>), San Sebastián, Santa Rosa, Silvia, Sotará (</a:t>
                      </a:r>
                      <a:r>
                        <a:rPr lang="es-ES" sz="1100" u="none" kern="1200" spc="-10" baseline="0" dirty="0" err="1">
                          <a:solidFill>
                            <a:schemeClr val="bg2">
                              <a:lumMod val="10000"/>
                            </a:schemeClr>
                          </a:solidFill>
                          <a:latin typeface="Arial Narrow" panose="020B0606020202030204" pitchFamily="34" charset="0"/>
                        </a:rPr>
                        <a:t>Paispamba</a:t>
                      </a:r>
                      <a:r>
                        <a:rPr lang="es-ES" sz="1100" u="none" kern="1200" spc="-10" baseline="0" dirty="0">
                          <a:solidFill>
                            <a:schemeClr val="bg2">
                              <a:lumMod val="10000"/>
                            </a:schemeClr>
                          </a:solidFill>
                          <a:latin typeface="Arial Narrow" panose="020B0606020202030204" pitchFamily="34" charset="0"/>
                        </a:rPr>
                        <a:t>), Sucre, </a:t>
                      </a:r>
                      <a:r>
                        <a:rPr lang="es-ES" sz="1100" u="none" kern="1200" spc="-10" baseline="0" dirty="0" err="1">
                          <a:solidFill>
                            <a:schemeClr val="bg2">
                              <a:lumMod val="10000"/>
                            </a:schemeClr>
                          </a:solidFill>
                          <a:latin typeface="Arial Narrow" panose="020B0606020202030204" pitchFamily="34" charset="0"/>
                        </a:rPr>
                        <a:t>Toribío</a:t>
                      </a:r>
                      <a:r>
                        <a:rPr lang="es-ES" sz="1100" u="none" kern="1200" spc="-10" baseline="0" dirty="0">
                          <a:solidFill>
                            <a:schemeClr val="bg2">
                              <a:lumMod val="10000"/>
                            </a:schemeClr>
                          </a:solidFill>
                          <a:latin typeface="Arial Narrow" panose="020B0606020202030204" pitchFamily="34" charset="0"/>
                        </a:rPr>
                        <a:t> y Totoró.</a:t>
                      </a:r>
                    </a:p>
                    <a:p>
                      <a:pPr marL="0" marR="0" indent="0" algn="just" defTabSz="648035" rtl="0" eaLnBrk="1" fontAlgn="auto" latinLnBrk="0" hangingPunct="1">
                        <a:lnSpc>
                          <a:spcPct val="100000"/>
                        </a:lnSpc>
                        <a:spcBef>
                          <a:spcPts val="0"/>
                        </a:spcBef>
                        <a:spcAft>
                          <a:spcPts val="0"/>
                        </a:spcAft>
                        <a:buClrTx/>
                        <a:buSzTx/>
                        <a:buFontTx/>
                        <a:buNone/>
                        <a:tabLst/>
                        <a:defRPr/>
                      </a:pPr>
                      <a:r>
                        <a:rPr lang="es-ES" sz="1100" b="1" u="none" kern="1200" spc="-10" baseline="0" dirty="0">
                          <a:solidFill>
                            <a:schemeClr val="bg2">
                              <a:lumMod val="10000"/>
                            </a:schemeClr>
                          </a:solidFill>
                          <a:latin typeface="Arial Narrow" panose="020B0606020202030204" pitchFamily="34" charset="0"/>
                        </a:rPr>
                        <a:t>NARIÑO</a:t>
                      </a:r>
                      <a:r>
                        <a:rPr lang="es-ES" sz="1100" u="none" kern="1200" spc="-10" baseline="0" dirty="0">
                          <a:solidFill>
                            <a:schemeClr val="bg2">
                              <a:lumMod val="10000"/>
                            </a:schemeClr>
                          </a:solidFill>
                          <a:latin typeface="Arial Narrow" panose="020B0606020202030204" pitchFamily="34" charset="0"/>
                        </a:rPr>
                        <a:t>: Pasto, Aldana, </a:t>
                      </a:r>
                      <a:r>
                        <a:rPr lang="es-ES" sz="1100" u="none" kern="1200" spc="-10" baseline="0" dirty="0" err="1">
                          <a:solidFill>
                            <a:schemeClr val="bg2">
                              <a:lumMod val="10000"/>
                            </a:schemeClr>
                          </a:solidFill>
                          <a:latin typeface="Arial Narrow" panose="020B0606020202030204" pitchFamily="34" charset="0"/>
                        </a:rPr>
                        <a:t>Buesaco</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Consacá</a:t>
                      </a:r>
                      <a:r>
                        <a:rPr lang="es-ES" sz="1100" u="none" kern="1200" spc="-10" baseline="0" dirty="0">
                          <a:solidFill>
                            <a:schemeClr val="bg2">
                              <a:lumMod val="10000"/>
                            </a:schemeClr>
                          </a:solidFill>
                          <a:latin typeface="Arial Narrow" panose="020B0606020202030204" pitchFamily="34" charset="0"/>
                        </a:rPr>
                        <a:t>, Contadero, Córdoba, </a:t>
                      </a:r>
                      <a:r>
                        <a:rPr lang="es-ES" sz="1100" u="none" kern="1200" spc="-10" baseline="0" dirty="0" err="1">
                          <a:solidFill>
                            <a:schemeClr val="bg2">
                              <a:lumMod val="10000"/>
                            </a:schemeClr>
                          </a:solidFill>
                          <a:latin typeface="Arial Narrow" panose="020B0606020202030204" pitchFamily="34" charset="0"/>
                        </a:rPr>
                        <a:t>Cuaspud</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Carlosama</a:t>
                      </a:r>
                      <a:r>
                        <a:rPr lang="es-ES" sz="1100" u="none" kern="1200" spc="-10" baseline="0" dirty="0">
                          <a:solidFill>
                            <a:schemeClr val="bg2">
                              <a:lumMod val="10000"/>
                            </a:schemeClr>
                          </a:solidFill>
                          <a:latin typeface="Arial Narrow" panose="020B0606020202030204" pitchFamily="34" charset="0"/>
                        </a:rPr>
                        <a:t>), Cumbal, </a:t>
                      </a:r>
                      <a:r>
                        <a:rPr lang="es-ES" sz="1100" u="none" kern="1200" spc="-10" baseline="0" dirty="0" err="1">
                          <a:solidFill>
                            <a:schemeClr val="bg2">
                              <a:lumMod val="10000"/>
                            </a:schemeClr>
                          </a:solidFill>
                          <a:latin typeface="Arial Narrow" panose="020B0606020202030204" pitchFamily="34" charset="0"/>
                        </a:rPr>
                        <a:t>Chachaguí</a:t>
                      </a:r>
                      <a:r>
                        <a:rPr lang="es-ES" sz="1100" u="none" kern="1200" spc="-10" baseline="0" dirty="0">
                          <a:solidFill>
                            <a:schemeClr val="bg2">
                              <a:lumMod val="10000"/>
                            </a:schemeClr>
                          </a:solidFill>
                          <a:latin typeface="Arial Narrow" panose="020B0606020202030204" pitchFamily="34" charset="0"/>
                        </a:rPr>
                        <a:t>, El Tablón, Funes, </a:t>
                      </a:r>
                      <a:r>
                        <a:rPr lang="es-ES" sz="1100" u="none" kern="1200" spc="-10" baseline="0" dirty="0" err="1">
                          <a:solidFill>
                            <a:schemeClr val="bg2">
                              <a:lumMod val="10000"/>
                            </a:schemeClr>
                          </a:solidFill>
                          <a:latin typeface="Arial Narrow" panose="020B0606020202030204" pitchFamily="34" charset="0"/>
                        </a:rPr>
                        <a:t>Guaitarilla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Gualmatán</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Iles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Imués</a:t>
                      </a:r>
                      <a:r>
                        <a:rPr lang="es-ES" sz="1100" u="none" kern="1200" spc="-10" baseline="0" dirty="0">
                          <a:solidFill>
                            <a:schemeClr val="bg2">
                              <a:lumMod val="10000"/>
                            </a:schemeClr>
                          </a:solidFill>
                          <a:latin typeface="Arial Narrow" panose="020B0606020202030204" pitchFamily="34" charset="0"/>
                        </a:rPr>
                        <a:t>, Ipiales, La Cruz, La Florida, </a:t>
                      </a:r>
                      <a:r>
                        <a:rPr lang="es-ES" sz="1100" u="none" kern="1200" spc="-10" baseline="0" dirty="0" err="1">
                          <a:solidFill>
                            <a:schemeClr val="bg2">
                              <a:lumMod val="10000"/>
                            </a:schemeClr>
                          </a:solidFill>
                          <a:latin typeface="Arial Narrow" panose="020B0606020202030204" pitchFamily="34" charset="0"/>
                        </a:rPr>
                        <a:t>Mallama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Piedrancha</a:t>
                      </a:r>
                      <a:r>
                        <a:rPr lang="es-ES" sz="1100" u="none" kern="1200" spc="-10" baseline="0" dirty="0">
                          <a:solidFill>
                            <a:schemeClr val="bg2">
                              <a:lumMod val="10000"/>
                            </a:schemeClr>
                          </a:solidFill>
                          <a:latin typeface="Arial Narrow" panose="020B0606020202030204" pitchFamily="34" charset="0"/>
                        </a:rPr>
                        <a:t>), Nariño, Ospina, Potosí, Providencia, Puerres, </a:t>
                      </a:r>
                      <a:r>
                        <a:rPr lang="es-ES" sz="1100" u="none" kern="1200" spc="-10" baseline="0" dirty="0" err="1">
                          <a:solidFill>
                            <a:schemeClr val="bg2">
                              <a:lumMod val="10000"/>
                            </a:schemeClr>
                          </a:solidFill>
                          <a:latin typeface="Arial Narrow" panose="020B0606020202030204" pitchFamily="34" charset="0"/>
                        </a:rPr>
                        <a:t>Pupiales</a:t>
                      </a:r>
                      <a:r>
                        <a:rPr lang="es-ES" sz="1100" u="none" kern="1200" spc="-10" baseline="0" dirty="0">
                          <a:solidFill>
                            <a:schemeClr val="bg2">
                              <a:lumMod val="10000"/>
                            </a:schemeClr>
                          </a:solidFill>
                          <a:latin typeface="Arial Narrow" panose="020B0606020202030204" pitchFamily="34" charset="0"/>
                        </a:rPr>
                        <a:t>, Sandoná, San Bernardo, San Pablo, Santa Cruz (</a:t>
                      </a:r>
                      <a:r>
                        <a:rPr lang="es-ES" sz="1100" u="none" kern="1200" spc="-10" baseline="0" dirty="0" err="1">
                          <a:solidFill>
                            <a:schemeClr val="bg2">
                              <a:lumMod val="10000"/>
                            </a:schemeClr>
                          </a:solidFill>
                          <a:latin typeface="Arial Narrow" panose="020B0606020202030204" pitchFamily="34" charset="0"/>
                        </a:rPr>
                        <a:t>Guachavés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Sapuyes</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Tangua</a:t>
                      </a:r>
                      <a:r>
                        <a:rPr lang="es-ES" sz="1100" u="none" kern="1200" spc="-10" baseline="0" dirty="0">
                          <a:solidFill>
                            <a:schemeClr val="bg2">
                              <a:lumMod val="10000"/>
                            </a:schemeClr>
                          </a:solidFill>
                          <a:latin typeface="Arial Narrow" panose="020B0606020202030204" pitchFamily="34" charset="0"/>
                        </a:rPr>
                        <a:t>, </a:t>
                      </a:r>
                      <a:r>
                        <a:rPr lang="es-ES" sz="1100" u="none" kern="1200" spc="-10" baseline="0" dirty="0" err="1">
                          <a:solidFill>
                            <a:schemeClr val="bg2">
                              <a:lumMod val="10000"/>
                            </a:schemeClr>
                          </a:solidFill>
                          <a:latin typeface="Arial Narrow" panose="020B0606020202030204" pitchFamily="34" charset="0"/>
                        </a:rPr>
                        <a:t>Túquerres</a:t>
                      </a:r>
                      <a:r>
                        <a:rPr lang="es-ES" sz="1100" u="none" kern="1200" spc="-10" baseline="0" dirty="0">
                          <a:solidFill>
                            <a:schemeClr val="bg2">
                              <a:lumMod val="10000"/>
                            </a:schemeClr>
                          </a:solidFill>
                          <a:latin typeface="Arial Narrow" panose="020B0606020202030204" pitchFamily="34" charset="0"/>
                        </a:rPr>
                        <a:t> y </a:t>
                      </a:r>
                      <a:r>
                        <a:rPr lang="es-ES" sz="1100" u="none" kern="1200" spc="-10" baseline="0" dirty="0" err="1">
                          <a:solidFill>
                            <a:schemeClr val="bg2">
                              <a:lumMod val="10000"/>
                            </a:schemeClr>
                          </a:solidFill>
                          <a:latin typeface="Arial Narrow" panose="020B0606020202030204" pitchFamily="34" charset="0"/>
                        </a:rPr>
                        <a:t>Yacuanquer</a:t>
                      </a:r>
                      <a:r>
                        <a:rPr lang="es-ES" sz="1100" u="none" kern="1200" spc="-10" baseline="0" dirty="0">
                          <a:solidFill>
                            <a:schemeClr val="bg2">
                              <a:lumMod val="10000"/>
                            </a:schemeClr>
                          </a:solidFill>
                          <a:latin typeface="Arial Narrow" panose="020B0606020202030204" pitchFamily="34" charset="0"/>
                        </a:rPr>
                        <a:t>.</a:t>
                      </a:r>
                      <a:endParaRPr lang="es-CO" sz="1100" b="0" u="none" kern="1200" spc="-10" baseline="0" dirty="0">
                        <a:solidFill>
                          <a:schemeClr val="bg2">
                            <a:lumMod val="10000"/>
                          </a:schemeClr>
                        </a:solidFill>
                        <a:latin typeface="Arial Narrow" panose="020B0606020202030204" pitchFamily="34" charset="0"/>
                        <a:ea typeface="PMingLiU" panose="02020500000000000000" pitchFamily="18" charset="-120"/>
                        <a:cs typeface="Arial Narrow" panose="020B0606020202030204" pitchFamily="34" charset="0"/>
                      </a:endParaRPr>
                    </a:p>
                  </a:txBody>
                  <a:tcPr marL="54000" marR="54000" marT="54000" marB="54000" anchor="ctr"/>
                </a:tc>
                <a:extLst>
                  <a:ext uri="{0D108BD9-81ED-4DB2-BD59-A6C34878D82A}">
                    <a16:rowId xmlns:a16="http://schemas.microsoft.com/office/drawing/2014/main" xmlns="" val="471055765"/>
                  </a:ext>
                </a:extLst>
              </a:tr>
            </a:tbl>
          </a:graphicData>
        </a:graphic>
      </p:graphicFrame>
      <p:pic>
        <p:nvPicPr>
          <p:cNvPr id="10"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562" y="3333750"/>
            <a:ext cx="1020156" cy="996614"/>
          </a:xfrm>
          <a:prstGeom prst="rect">
            <a:avLst/>
          </a:prstGeom>
        </p:spPr>
      </p:pic>
      <p:sp>
        <p:nvSpPr>
          <p:cNvPr id="4" name="Rectángulo 3"/>
          <p:cNvSpPr/>
          <p:nvPr/>
        </p:nvSpPr>
        <p:spPr>
          <a:xfrm>
            <a:off x="816562" y="843232"/>
            <a:ext cx="11017218" cy="461665"/>
          </a:xfrm>
          <a:prstGeom prst="rect">
            <a:avLst/>
          </a:prstGeom>
        </p:spPr>
        <p:txBody>
          <a:bodyPr wrap="square">
            <a:spAutoFit/>
          </a:bodyPr>
          <a:lstStyle/>
          <a:p>
            <a:pPr algn="just"/>
            <a:r>
              <a:rPr lang="es-CO" sz="1200" b="1" dirty="0">
                <a:solidFill>
                  <a:schemeClr val="bg2">
                    <a:lumMod val="10000"/>
                  </a:schemeClr>
                </a:solidFill>
                <a:latin typeface="Arial Narrow" panose="020B0606020202030204" pitchFamily="34" charset="0"/>
              </a:rPr>
              <a:t>Se emite esta alerta por la probabilidad de descensos de la temperatura del aire en horas de la madrugada para zonas de altiplano (entre los 2,500 y los 2,900 msnm) de los siguientes municipios:</a:t>
            </a:r>
          </a:p>
        </p:txBody>
      </p:sp>
      <p:sp>
        <p:nvSpPr>
          <p:cNvPr id="5" name="Rectángulo 4"/>
          <p:cNvSpPr/>
          <p:nvPr/>
        </p:nvSpPr>
        <p:spPr>
          <a:xfrm>
            <a:off x="333779" y="6043743"/>
            <a:ext cx="11503871" cy="646331"/>
          </a:xfrm>
          <a:prstGeom prst="rect">
            <a:avLst/>
          </a:prstGeom>
        </p:spPr>
        <p:txBody>
          <a:bodyPr wrap="square">
            <a:spAutoFit/>
          </a:bodyPr>
          <a:lstStyle/>
          <a:p>
            <a:pPr algn="just"/>
            <a:r>
              <a:rPr lang="es-CO" sz="1200" dirty="0">
                <a:solidFill>
                  <a:schemeClr val="bg2">
                    <a:lumMod val="10000"/>
                  </a:schemeClr>
                </a:solidFill>
                <a:latin typeface="Arial Narrow" panose="020B060602020203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grpSp>
        <p:nvGrpSpPr>
          <p:cNvPr id="9" name="Grupo 8"/>
          <p:cNvGrpSpPr/>
          <p:nvPr/>
        </p:nvGrpSpPr>
        <p:grpSpPr>
          <a:xfrm>
            <a:off x="333954" y="836712"/>
            <a:ext cx="482608" cy="482608"/>
            <a:chOff x="3374361" y="818527"/>
            <a:chExt cx="1050684" cy="1050684"/>
          </a:xfrm>
        </p:grpSpPr>
        <p:sp>
          <p:nvSpPr>
            <p:cNvPr id="8" name="Elipse 7"/>
            <p:cNvSpPr/>
            <p:nvPr/>
          </p:nvSpPr>
          <p:spPr>
            <a:xfrm>
              <a:off x="3374361" y="818527"/>
              <a:ext cx="1050684" cy="1050684"/>
            </a:xfrm>
            <a:prstGeom prst="ellipse">
              <a:avLst/>
            </a:prstGeom>
            <a:solidFill>
              <a:srgbClr val="0494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85079" y="943838"/>
              <a:ext cx="502510" cy="782859"/>
            </a:xfrm>
            <a:prstGeom prst="rect">
              <a:avLst/>
            </a:prstGeom>
          </p:spPr>
        </p:pic>
      </p:grpSp>
      <p:pic>
        <p:nvPicPr>
          <p:cNvPr id="11"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8301" y="5150131"/>
            <a:ext cx="1079480" cy="1080000"/>
          </a:xfrm>
          <a:prstGeom prst="rect">
            <a:avLst/>
          </a:prstGeom>
        </p:spPr>
      </p:pic>
      <p:pic>
        <p:nvPicPr>
          <p:cNvPr id="12" name="Picture 8" descr="Recurso 25.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6088" y="2033840"/>
            <a:ext cx="1089551" cy="1098197"/>
          </a:xfrm>
          <a:prstGeom prst="rect">
            <a:avLst/>
          </a:prstGeom>
        </p:spPr>
      </p:pic>
      <p:pic>
        <p:nvPicPr>
          <p:cNvPr id="14"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562" y="2030947"/>
            <a:ext cx="1096136" cy="1070840"/>
          </a:xfrm>
          <a:prstGeom prst="rect">
            <a:avLst/>
          </a:prstGeom>
        </p:spPr>
      </p:pic>
    </p:spTree>
    <p:extLst>
      <p:ext uri="{BB962C8B-B14F-4D97-AF65-F5344CB8AC3E}">
        <p14:creationId xmlns:p14="http://schemas.microsoft.com/office/powerpoint/2010/main" val="297323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r="5978"/>
          <a:stretch/>
        </p:blipFill>
        <p:spPr>
          <a:xfrm>
            <a:off x="7511059" y="932580"/>
            <a:ext cx="3927734" cy="4666477"/>
          </a:xfrm>
          <a:prstGeom prst="rect">
            <a:avLst/>
          </a:prstGeom>
        </p:spPr>
      </p:pic>
      <p:sp>
        <p:nvSpPr>
          <p:cNvPr id="3" name="Rectangle 1"/>
          <p:cNvSpPr>
            <a:spLocks noChangeArrowheads="1"/>
          </p:cNvSpPr>
          <p:nvPr/>
        </p:nvSpPr>
        <p:spPr bwMode="auto">
          <a:xfrm>
            <a:off x="0" y="90100"/>
            <a:ext cx="65" cy="276999"/>
          </a:xfrm>
          <a:prstGeom prst="rect">
            <a:avLst/>
          </a:prstGeom>
          <a:solidFill>
            <a:srgbClr val="F8F9FA"/>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es-ES" altLang="es-CO" dirty="0">
              <a:solidFill>
                <a:prstClr val="black"/>
              </a:solidFill>
              <a:latin typeface="Arial" panose="020B0604020202020204" pitchFamily="34" charset="0"/>
            </a:endParaRPr>
          </a:p>
        </p:txBody>
      </p:sp>
      <p:sp>
        <p:nvSpPr>
          <p:cNvPr id="11" name="CuadroTexto 10"/>
          <p:cNvSpPr txBox="1"/>
          <p:nvPr/>
        </p:nvSpPr>
        <p:spPr>
          <a:xfrm>
            <a:off x="4832072" y="1731183"/>
            <a:ext cx="2577175" cy="2677656"/>
          </a:xfrm>
          <a:prstGeom prst="rect">
            <a:avLst/>
          </a:prstGeom>
          <a:solidFill>
            <a:schemeClr val="bg1"/>
          </a:solidFill>
        </p:spPr>
        <p:txBody>
          <a:bodyPr wrap="square" rtlCol="0">
            <a:spAutoFit/>
          </a:bodyPr>
          <a:lstStyle/>
          <a:p>
            <a:pPr algn="just"/>
            <a:r>
              <a:rPr lang="es-ES" sz="1400" dirty="0"/>
              <a:t>En las últimas horas s</a:t>
            </a:r>
            <a:r>
              <a:rPr lang="es-CO" sz="1400" dirty="0"/>
              <a:t>e ha presentado cielo mayormente nublado y lluvias en el occidente de la región amazónica, sur y oriente de la región Andina, litoral del Chocó y occidente de Meta, adicionalmente, con chubascos en el centro de Vichada. </a:t>
            </a:r>
          </a:p>
          <a:p>
            <a:pPr algn="just"/>
            <a:r>
              <a:rPr lang="es-CO" sz="1400" dirty="0"/>
              <a:t> </a:t>
            </a:r>
          </a:p>
          <a:p>
            <a:pPr algn="just"/>
            <a:r>
              <a:rPr lang="es-CO" sz="1400" dirty="0"/>
              <a:t>Predominio de tiempo seco </a:t>
            </a:r>
            <a:r>
              <a:rPr lang="es-CO" sz="1400" dirty="0" smtClean="0"/>
              <a:t>en </a:t>
            </a:r>
            <a:r>
              <a:rPr lang="es-CO" sz="1400" dirty="0"/>
              <a:t>el resto del territorio nacional.</a:t>
            </a:r>
          </a:p>
        </p:txBody>
      </p:sp>
      <p:sp>
        <p:nvSpPr>
          <p:cNvPr id="12" name="CuadroTexto 7"/>
          <p:cNvSpPr txBox="1">
            <a:spLocks noChangeArrowheads="1"/>
          </p:cNvSpPr>
          <p:nvPr/>
        </p:nvSpPr>
        <p:spPr bwMode="auto">
          <a:xfrm>
            <a:off x="342089" y="5599058"/>
            <a:ext cx="4407574" cy="374461"/>
          </a:xfrm>
          <a:prstGeom prst="rect">
            <a:avLst/>
          </a:prstGeom>
          <a:solidFill>
            <a:schemeClr val="bg1"/>
          </a:solidFill>
          <a:ln w="9525">
            <a:noFill/>
            <a:miter lim="800000"/>
            <a:headEnd/>
            <a:tailEnd/>
          </a:ln>
        </p:spPr>
        <p:txBody>
          <a:bodyPr wrap="square">
            <a:spAutoFit/>
          </a:bodyPr>
          <a:lstStyle/>
          <a:p>
            <a:pPr marL="85725" lvl="1" algn="ctr">
              <a:lnSpc>
                <a:spcPts val="1100"/>
              </a:lnSpc>
              <a:defRPr/>
            </a:pPr>
            <a:r>
              <a:rPr lang="es-CO" altLang="es-CO" sz="900" b="1" dirty="0">
                <a:solidFill>
                  <a:prstClr val="black"/>
                </a:solidFill>
                <a:latin typeface="Arial Narrow" panose="020B0606020202030204" pitchFamily="34" charset="0"/>
              </a:rPr>
              <a:t>Imagen GOES East Canal Infrarrojo, </a:t>
            </a:r>
            <a:fld id="{64D131A0-7C86-4CDC-A562-FADEFBDF8742}" type="datetime4">
              <a:rPr lang="es-CO" altLang="es-CO" sz="900" b="1" smtClean="0">
                <a:solidFill>
                  <a:prstClr val="black"/>
                </a:solidFill>
                <a:latin typeface="Arial Narrow" panose="020B0606020202030204" pitchFamily="34" charset="0"/>
              </a:rPr>
              <a:pPr marL="85725" lvl="1" algn="ctr">
                <a:lnSpc>
                  <a:spcPts val="1100"/>
                </a:lnSpc>
                <a:defRPr/>
              </a:pPr>
              <a:t>16 de octubre de 2020</a:t>
            </a:fld>
            <a:r>
              <a:rPr lang="es-CO" altLang="es-CO" sz="900" b="1" dirty="0">
                <a:solidFill>
                  <a:prstClr val="black"/>
                </a:solidFill>
                <a:latin typeface="Arial Narrow" panose="020B0606020202030204" pitchFamily="34" charset="0"/>
              </a:rPr>
              <a:t>. Hora </a:t>
            </a:r>
            <a:r>
              <a:rPr lang="es-CO" altLang="es-CO" sz="900" b="1" dirty="0" smtClean="0">
                <a:solidFill>
                  <a:prstClr val="black"/>
                </a:solidFill>
                <a:latin typeface="Arial Narrow" panose="020B0606020202030204" pitchFamily="34" charset="0"/>
              </a:rPr>
              <a:t>12:00 </a:t>
            </a:r>
            <a:r>
              <a:rPr lang="es-CO" altLang="es-CO" sz="900" b="1" dirty="0">
                <a:solidFill>
                  <a:prstClr val="black"/>
                </a:solidFill>
                <a:latin typeface="Arial Narrow" panose="020B0606020202030204" pitchFamily="34" charset="0"/>
              </a:rPr>
              <a:t>HLC. </a:t>
            </a:r>
          </a:p>
          <a:p>
            <a:pPr marL="85725" lvl="1" algn="ctr">
              <a:lnSpc>
                <a:spcPts val="1100"/>
              </a:lnSpc>
              <a:defRPr/>
            </a:pPr>
            <a:r>
              <a:rPr lang="es-CO" altLang="es-CO" sz="900" b="1" dirty="0">
                <a:solidFill>
                  <a:prstClr val="black"/>
                </a:solidFill>
                <a:latin typeface="Arial Narrow" panose="020B0606020202030204" pitchFamily="34" charset="0"/>
              </a:rPr>
              <a:t>Fuente: IDEAM-GOES 16</a:t>
            </a:r>
          </a:p>
        </p:txBody>
      </p:sp>
      <p:sp>
        <p:nvSpPr>
          <p:cNvPr id="13" name="Rectángulo 12"/>
          <p:cNvSpPr/>
          <p:nvPr/>
        </p:nvSpPr>
        <p:spPr>
          <a:xfrm>
            <a:off x="7511058" y="5585178"/>
            <a:ext cx="3939538" cy="374461"/>
          </a:xfrm>
          <a:prstGeom prst="rect">
            <a:avLst/>
          </a:prstGeom>
          <a:solidFill>
            <a:schemeClr val="bg1"/>
          </a:solidFill>
        </p:spPr>
        <p:txBody>
          <a:bodyPr wrap="square">
            <a:spAutoFit/>
          </a:bodyPr>
          <a:lstStyle/>
          <a:p>
            <a:pPr marL="85725" lvl="1" algn="ctr">
              <a:lnSpc>
                <a:spcPts val="1100"/>
              </a:lnSpc>
              <a:defRPr/>
            </a:pPr>
            <a:r>
              <a:rPr lang="es-CO" altLang="es-CO" sz="900" b="1" dirty="0">
                <a:solidFill>
                  <a:prstClr val="black"/>
                </a:solidFill>
                <a:latin typeface="Arial Narrow" panose="020B0606020202030204" pitchFamily="34" charset="0"/>
              </a:rPr>
              <a:t>Descargas eléctricas en las últimas 3 horas.</a:t>
            </a:r>
          </a:p>
          <a:p>
            <a:pPr marL="85725" lvl="1" algn="ctr">
              <a:lnSpc>
                <a:spcPts val="1100"/>
              </a:lnSpc>
              <a:defRPr/>
            </a:pPr>
            <a:r>
              <a:rPr lang="es-CO" altLang="es-CO" sz="900" b="1" dirty="0">
                <a:solidFill>
                  <a:prstClr val="black"/>
                </a:solidFill>
                <a:latin typeface="Arial Narrow" panose="020B0606020202030204" pitchFamily="34" charset="0"/>
              </a:rPr>
              <a:t>Fuente: </a:t>
            </a:r>
            <a:r>
              <a:rPr lang="es-CO" altLang="es-CO" sz="900" b="1" dirty="0" err="1">
                <a:solidFill>
                  <a:prstClr val="black"/>
                </a:solidFill>
                <a:latin typeface="Arial Narrow" panose="020B0606020202030204" pitchFamily="34" charset="0"/>
              </a:rPr>
              <a:t>Keraunos</a:t>
            </a:r>
            <a:r>
              <a:rPr lang="es-CO" altLang="es-CO" sz="900" b="1" dirty="0">
                <a:solidFill>
                  <a:prstClr val="black"/>
                </a:solidFill>
                <a:latin typeface="Arial Narrow" panose="020B0606020202030204" pitchFamily="34" charset="0"/>
              </a:rPr>
              <a:t> – </a:t>
            </a:r>
            <a:r>
              <a:rPr lang="es-CO" altLang="es-CO" sz="900" b="1" dirty="0" err="1">
                <a:solidFill>
                  <a:prstClr val="black"/>
                </a:solidFill>
                <a:latin typeface="Arial Narrow" panose="020B0606020202030204" pitchFamily="34" charset="0"/>
              </a:rPr>
              <a:t>Linetview</a:t>
            </a:r>
            <a:r>
              <a:rPr lang="es-CO" altLang="es-CO" sz="900" b="1" dirty="0">
                <a:solidFill>
                  <a:prstClr val="black"/>
                </a:solidFill>
                <a:latin typeface="Arial Narrow" panose="020B0606020202030204" pitchFamily="34" charset="0"/>
              </a:rPr>
              <a:t>.</a:t>
            </a:r>
          </a:p>
        </p:txBody>
      </p:sp>
      <p:pic>
        <p:nvPicPr>
          <p:cNvPr id="14" name="Imagen 13"/>
          <p:cNvPicPr>
            <a:picLocks noChangeAspect="1"/>
          </p:cNvPicPr>
          <p:nvPr/>
        </p:nvPicPr>
        <p:blipFill>
          <a:blip r:embed="rId4"/>
          <a:stretch>
            <a:fillRect/>
          </a:stretch>
        </p:blipFill>
        <p:spPr>
          <a:xfrm>
            <a:off x="342089" y="892795"/>
            <a:ext cx="409942" cy="4706263"/>
          </a:xfrm>
          <a:prstGeom prst="rect">
            <a:avLst/>
          </a:prstGeom>
        </p:spPr>
      </p:pic>
      <p:sp>
        <p:nvSpPr>
          <p:cNvPr id="10" name="AutoShape 2" descr="blob:https://web.whatsapp.com/fbd4b136-6e6f-4b43-b6d3-c8088572306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 name="Imagen 3"/>
          <p:cNvPicPr>
            <a:picLocks noChangeAspect="1"/>
          </p:cNvPicPr>
          <p:nvPr/>
        </p:nvPicPr>
        <p:blipFill>
          <a:blip r:embed="rId5"/>
          <a:stretch>
            <a:fillRect/>
          </a:stretch>
        </p:blipFill>
        <p:spPr>
          <a:xfrm>
            <a:off x="7578969" y="4408839"/>
            <a:ext cx="792556" cy="1146258"/>
          </a:xfrm>
          <a:prstGeom prst="rect">
            <a:avLst/>
          </a:prstGeom>
        </p:spPr>
      </p:pic>
      <p:pic>
        <p:nvPicPr>
          <p:cNvPr id="6" name="Imagen 5"/>
          <p:cNvPicPr>
            <a:picLocks noChangeAspect="1"/>
          </p:cNvPicPr>
          <p:nvPr/>
        </p:nvPicPr>
        <p:blipFill rotWithShape="1">
          <a:blip r:embed="rId6"/>
          <a:srcRect l="-12451" r="28344"/>
          <a:stretch/>
        </p:blipFill>
        <p:spPr>
          <a:xfrm>
            <a:off x="38328" y="932581"/>
            <a:ext cx="4691934" cy="4666477"/>
          </a:xfrm>
          <a:prstGeom prst="rect">
            <a:avLst/>
          </a:prstGeom>
        </p:spPr>
      </p:pic>
    </p:spTree>
    <p:extLst>
      <p:ext uri="{BB962C8B-B14F-4D97-AF65-F5344CB8AC3E}">
        <p14:creationId xmlns:p14="http://schemas.microsoft.com/office/powerpoint/2010/main" val="1619038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6559047" y="940016"/>
            <a:ext cx="4886006" cy="646331"/>
          </a:xfrm>
          <a:prstGeom prst="rect">
            <a:avLst/>
          </a:prstGeom>
          <a:noFill/>
        </p:spPr>
        <p:txBody>
          <a:bodyPr wrap="square" rtlCol="0">
            <a:spAutoFit/>
          </a:bodyPr>
          <a:lstStyle/>
          <a:p>
            <a:pPr algn="ctr"/>
            <a:r>
              <a:rPr lang="es-CO" b="1" dirty="0">
                <a:latin typeface="Arial Narrow" panose="020B0606020202030204" pitchFamily="34" charset="0"/>
              </a:rPr>
              <a:t>Condiciones para destacar </a:t>
            </a:r>
          </a:p>
          <a:p>
            <a:pPr algn="ctr"/>
            <a:r>
              <a:rPr lang="es-CO" b="1" dirty="0">
                <a:latin typeface="Arial Narrow" panose="020B0606020202030204" pitchFamily="34" charset="0"/>
              </a:rPr>
              <a:t>en las próximas 24 horas</a:t>
            </a:r>
          </a:p>
        </p:txBody>
      </p:sp>
      <p:sp>
        <p:nvSpPr>
          <p:cNvPr id="2" name="AutoShape 4" descr="blob:https://web.whatsapp.com/453da59b-0a62-4c19-995c-0da3e263f10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Rectángulo 3"/>
          <p:cNvSpPr/>
          <p:nvPr/>
        </p:nvSpPr>
        <p:spPr>
          <a:xfrm>
            <a:off x="6559047" y="1717000"/>
            <a:ext cx="4854054" cy="2308324"/>
          </a:xfrm>
          <a:prstGeom prst="rect">
            <a:avLst/>
          </a:prstGeom>
        </p:spPr>
        <p:txBody>
          <a:bodyPr wrap="square">
            <a:spAutoFit/>
          </a:bodyPr>
          <a:lstStyle/>
          <a:p>
            <a:r>
              <a:rPr lang="es-ES" sz="1600" dirty="0"/>
              <a:t>Se prevé precipitaciones significativas en el litoral de la cuenca del Pacifico colombiano y en el occidente y sur de la Amazonia y Vichada; algunas lluvias moderadas y locales en el noroccidente y norte de la región Andina, de igual manera, en el occidente de la región Caribe y piedemonte llanero. </a:t>
            </a:r>
            <a:endParaRPr lang="es-ES" sz="1600" dirty="0" smtClean="0"/>
          </a:p>
          <a:p>
            <a:endParaRPr lang="es-CO" sz="1600" dirty="0"/>
          </a:p>
          <a:p>
            <a:r>
              <a:rPr lang="es-ES" sz="1600" dirty="0"/>
              <a:t>Tiempo </a:t>
            </a:r>
            <a:r>
              <a:rPr lang="es-ES" sz="1600" dirty="0" smtClean="0"/>
              <a:t>predominantemente seco en </a:t>
            </a:r>
            <a:r>
              <a:rPr lang="es-ES" sz="1600" dirty="0"/>
              <a:t>el centro y oriente del Caribe y valles de los ríos Cauca y Magdalena</a:t>
            </a:r>
            <a:endParaRPr lang="es-CO" sz="1600" dirty="0"/>
          </a:p>
        </p:txBody>
      </p:sp>
      <p:pic>
        <p:nvPicPr>
          <p:cNvPr id="1026" name="Picture 2" descr="http://172.16.1.61:8080/dali?customer=ideam&amp;product=precipitacion_24h&amp;time=20201016T1200&amp;ty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02" y="800320"/>
            <a:ext cx="5656140" cy="509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21041"/>
      </p:ext>
    </p:extLst>
  </p:cSld>
  <p:clrMapOvr>
    <a:masterClrMapping/>
  </p:clrMapOvr>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gitata PPT Template">
  <a:themeElements>
    <a:clrScheme name="Digitata Pantones 2016">
      <a:dk1>
        <a:srgbClr val="022A3A"/>
      </a:dk1>
      <a:lt1>
        <a:srgbClr val="EEF7FC"/>
      </a:lt1>
      <a:dk2>
        <a:srgbClr val="00416A"/>
      </a:dk2>
      <a:lt2>
        <a:srgbClr val="8FC7E8"/>
      </a:lt2>
      <a:accent1>
        <a:srgbClr val="111820"/>
      </a:accent1>
      <a:accent2>
        <a:srgbClr val="4B4F54"/>
      </a:accent2>
      <a:accent3>
        <a:srgbClr val="F58220"/>
      </a:accent3>
      <a:accent4>
        <a:srgbClr val="F8A45E"/>
      </a:accent4>
      <a:accent5>
        <a:srgbClr val="C8E3F4"/>
      </a:accent5>
      <a:accent6>
        <a:srgbClr val="D6EAF6"/>
      </a:accent6>
      <a:hlink>
        <a:srgbClr val="006098"/>
      </a:hlink>
      <a:folHlink>
        <a:srgbClr val="00416A"/>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igitata DT PPT template 16x9 - 2016" id="{48E80022-CB88-4E3B-A2DC-4D166C0D3EEC}" vid="{45D8C900-0F94-4EB8-8ED8-6C24A88E7490}"/>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87677</TotalTime>
  <Words>9448</Words>
  <Application>Microsoft Office PowerPoint</Application>
  <PresentationFormat>Panorámica</PresentationFormat>
  <Paragraphs>818</Paragraphs>
  <Slides>49</Slides>
  <Notes>47</Notes>
  <HiddenSlides>3</HiddenSlides>
  <MMClips>0</MMClips>
  <ScaleCrop>false</ScaleCrop>
  <HeadingPairs>
    <vt:vector size="6" baseType="variant">
      <vt:variant>
        <vt:lpstr>Fuentes usadas</vt:lpstr>
      </vt:variant>
      <vt:variant>
        <vt:i4>12</vt:i4>
      </vt:variant>
      <vt:variant>
        <vt:lpstr>Tema</vt:lpstr>
      </vt:variant>
      <vt:variant>
        <vt:i4>3</vt:i4>
      </vt:variant>
      <vt:variant>
        <vt:lpstr>Títulos de diapositiva</vt:lpstr>
      </vt:variant>
      <vt:variant>
        <vt:i4>49</vt:i4>
      </vt:variant>
    </vt:vector>
  </HeadingPairs>
  <TitlesOfParts>
    <vt:vector size="64" baseType="lpstr">
      <vt:lpstr>PMingLiU</vt:lpstr>
      <vt:lpstr>Arial</vt:lpstr>
      <vt:lpstr>Arial Black</vt:lpstr>
      <vt:lpstr>Arial Narrow</vt:lpstr>
      <vt:lpstr>ArialNarrow</vt:lpstr>
      <vt:lpstr>Calibri</vt:lpstr>
      <vt:lpstr>Calibri Light</vt:lpstr>
      <vt:lpstr>Cambria</vt:lpstr>
      <vt:lpstr>Symbol</vt:lpstr>
      <vt:lpstr>Times New Roman</vt:lpstr>
      <vt:lpstr>Verdana</vt:lpstr>
      <vt:lpstr>Wingdings</vt:lpstr>
      <vt:lpstr>Tema de Office</vt:lpstr>
      <vt:lpstr>2_Tema de Office</vt:lpstr>
      <vt:lpstr>2_Digitata PPT Template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CONSULTA SIPROT</cp:lastModifiedBy>
  <cp:revision>9539</cp:revision>
  <dcterms:created xsi:type="dcterms:W3CDTF">2019-06-25T17:24:35Z</dcterms:created>
  <dcterms:modified xsi:type="dcterms:W3CDTF">2020-10-16T18:10:54Z</dcterms:modified>
</cp:coreProperties>
</file>