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media/image57.jpg" ContentType="image/jpeg"/>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media/image62.jpg" ContentType="image/jpeg"/>
  <Override PartName="/ppt/media/image63.jpg" ContentType="image/jpeg"/>
  <Override PartName="/ppt/media/image64.jpg" ContentType="image/jpeg"/>
  <Override PartName="/ppt/media/image65.jpg" ContentType="image/jpeg"/>
  <Override PartName="/ppt/media/image66.jpg" ContentType="image/jpeg"/>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08" r:id="rId1"/>
    <p:sldMasterId id="2147485179" r:id="rId2"/>
    <p:sldMasterId id="2147486777" r:id="rId3"/>
    <p:sldMasterId id="2147487654" r:id="rId4"/>
    <p:sldMasterId id="2147487958" r:id="rId5"/>
    <p:sldMasterId id="2147488108" r:id="rId6"/>
    <p:sldMasterId id="2147488196" r:id="rId7"/>
    <p:sldMasterId id="2147488223" r:id="rId8"/>
    <p:sldMasterId id="2147488228" r:id="rId9"/>
    <p:sldMasterId id="2147488237" r:id="rId10"/>
    <p:sldMasterId id="2147488247" r:id="rId11"/>
    <p:sldMasterId id="2147488252" r:id="rId12"/>
    <p:sldMasterId id="2147488260" r:id="rId13"/>
    <p:sldMasterId id="2147488276" r:id="rId14"/>
    <p:sldMasterId id="2147488282" r:id="rId15"/>
    <p:sldMasterId id="2147488295" r:id="rId16"/>
    <p:sldMasterId id="2147488314" r:id="rId17"/>
    <p:sldMasterId id="2147488336" r:id="rId18"/>
  </p:sldMasterIdLst>
  <p:notesMasterIdLst>
    <p:notesMasterId r:id="rId92"/>
  </p:notesMasterIdLst>
  <p:handoutMasterIdLst>
    <p:handoutMasterId r:id="rId93"/>
  </p:handoutMasterIdLst>
  <p:sldIdLst>
    <p:sldId id="13320" r:id="rId19"/>
    <p:sldId id="13253" r:id="rId20"/>
    <p:sldId id="12831" r:id="rId21"/>
    <p:sldId id="13121" r:id="rId22"/>
    <p:sldId id="1441" r:id="rId23"/>
    <p:sldId id="12984" r:id="rId24"/>
    <p:sldId id="13614" r:id="rId25"/>
    <p:sldId id="13466" r:id="rId26"/>
    <p:sldId id="13915" r:id="rId27"/>
    <p:sldId id="10016" r:id="rId28"/>
    <p:sldId id="10017" r:id="rId29"/>
    <p:sldId id="13096" r:id="rId30"/>
    <p:sldId id="13250" r:id="rId31"/>
    <p:sldId id="13251" r:id="rId32"/>
    <p:sldId id="13935" r:id="rId33"/>
    <p:sldId id="13936" r:id="rId34"/>
    <p:sldId id="13937" r:id="rId35"/>
    <p:sldId id="13938" r:id="rId36"/>
    <p:sldId id="13939" r:id="rId37"/>
    <p:sldId id="13940" r:id="rId38"/>
    <p:sldId id="13941" r:id="rId39"/>
    <p:sldId id="13942" r:id="rId40"/>
    <p:sldId id="13943" r:id="rId41"/>
    <p:sldId id="13944" r:id="rId42"/>
    <p:sldId id="13945" r:id="rId43"/>
    <p:sldId id="13946" r:id="rId44"/>
    <p:sldId id="13947" r:id="rId45"/>
    <p:sldId id="13948" r:id="rId46"/>
    <p:sldId id="13949" r:id="rId47"/>
    <p:sldId id="13950" r:id="rId48"/>
    <p:sldId id="13951" r:id="rId49"/>
    <p:sldId id="13952" r:id="rId50"/>
    <p:sldId id="13953" r:id="rId51"/>
    <p:sldId id="13954" r:id="rId52"/>
    <p:sldId id="13955" r:id="rId53"/>
    <p:sldId id="13956" r:id="rId54"/>
    <p:sldId id="13957" r:id="rId55"/>
    <p:sldId id="13958" r:id="rId56"/>
    <p:sldId id="13959" r:id="rId57"/>
    <p:sldId id="13960" r:id="rId58"/>
    <p:sldId id="13961" r:id="rId59"/>
    <p:sldId id="13962" r:id="rId60"/>
    <p:sldId id="13963" r:id="rId61"/>
    <p:sldId id="13964" r:id="rId62"/>
    <p:sldId id="13965" r:id="rId63"/>
    <p:sldId id="13966" r:id="rId64"/>
    <p:sldId id="13967" r:id="rId65"/>
    <p:sldId id="13968" r:id="rId66"/>
    <p:sldId id="13969" r:id="rId67"/>
    <p:sldId id="13970" r:id="rId68"/>
    <p:sldId id="13971" r:id="rId69"/>
    <p:sldId id="13972" r:id="rId70"/>
    <p:sldId id="13973" r:id="rId71"/>
    <p:sldId id="13926" r:id="rId72"/>
    <p:sldId id="13927" r:id="rId73"/>
    <p:sldId id="13928" r:id="rId74"/>
    <p:sldId id="13929" r:id="rId75"/>
    <p:sldId id="13930" r:id="rId76"/>
    <p:sldId id="13931" r:id="rId77"/>
    <p:sldId id="13932" r:id="rId78"/>
    <p:sldId id="13933" r:id="rId79"/>
    <p:sldId id="13934" r:id="rId80"/>
    <p:sldId id="13919" r:id="rId81"/>
    <p:sldId id="13920" r:id="rId82"/>
    <p:sldId id="13921" r:id="rId83"/>
    <p:sldId id="13922" r:id="rId84"/>
    <p:sldId id="13923" r:id="rId85"/>
    <p:sldId id="13924" r:id="rId86"/>
    <p:sldId id="13925" r:id="rId87"/>
    <p:sldId id="13916" r:id="rId88"/>
    <p:sldId id="13917" r:id="rId89"/>
    <p:sldId id="13918" r:id="rId90"/>
    <p:sldId id="13529" r:id="rId9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3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ilena Rincon Loaiza" initials="AMRL" lastIdx="2" clrIdx="0"/>
  <p:cmAuthor id="2" name="CONSULTA SIPROT" initials="CS" lastIdx="2" clrIdx="1"/>
  <p:cmAuthor id="3" name="Milena Rincón" initials="M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6AA"/>
    <a:srgbClr val="2949CA"/>
    <a:srgbClr val="16528E"/>
    <a:srgbClr val="3399FF"/>
    <a:srgbClr val="C2DDF4"/>
    <a:srgbClr val="499ADE"/>
    <a:srgbClr val="F88BFD"/>
    <a:srgbClr val="F87E00"/>
    <a:srgbClr val="FFCC99"/>
    <a:srgbClr val="264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6274" autoAdjust="0"/>
  </p:normalViewPr>
  <p:slideViewPr>
    <p:cSldViewPr snapToGrid="0">
      <p:cViewPr varScale="1">
        <p:scale>
          <a:sx n="103" d="100"/>
          <a:sy n="103" d="100"/>
        </p:scale>
        <p:origin x="120" y="762"/>
      </p:cViewPr>
      <p:guideLst>
        <p:guide orient="horz" pos="1003"/>
        <p:guide pos="3364"/>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presProps" Target="pres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51ED8A-2853-4960-BD50-C2E418421020}" type="datetimeFigureOut">
              <a:rPr lang="es-CO" smtClean="0"/>
              <a:pPr/>
              <a:t>30/06/2022</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24A4E-F78A-4D5A-96A7-94EDC47E83A4}" type="slidenum">
              <a:rPr lang="es-CO" smtClean="0"/>
              <a:pPr/>
              <a:t>‹Nº›</a:t>
            </a:fld>
            <a:endParaRPr lang="es-CO"/>
          </a:p>
        </p:txBody>
      </p:sp>
    </p:spTree>
    <p:extLst>
      <p:ext uri="{BB962C8B-B14F-4D97-AF65-F5344CB8AC3E}">
        <p14:creationId xmlns:p14="http://schemas.microsoft.com/office/powerpoint/2010/main" val="3980358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8B78-8DE0-455D-A389-7C47F178F467}" type="datetimeFigureOut">
              <a:rPr lang="es-CO" smtClean="0"/>
              <a:pPr/>
              <a:t>30/06/2022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3B76-51B6-493B-AD8F-034B31CF8593}" type="slidenum">
              <a:rPr lang="es-CO" smtClean="0"/>
              <a:pPr/>
              <a:t>‹Nº›</a:t>
            </a:fld>
            <a:endParaRPr lang="es-CO"/>
          </a:p>
        </p:txBody>
      </p:sp>
    </p:spTree>
    <p:extLst>
      <p:ext uri="{BB962C8B-B14F-4D97-AF65-F5344CB8AC3E}">
        <p14:creationId xmlns:p14="http://schemas.microsoft.com/office/powerpoint/2010/main" val="21449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172.16.1.237/almacen/interno/PronosticosCol/wrfideam/colombia/volcanes/?C=M;O=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172.16.1.237/almacen/interno/satelite/COLOMBIA/C13/Rad/JPG/202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5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baseline="0" dirty="0"/>
              <a:t>DALI con altura de 15 cm: Precipitación acumulada a 24 horas desde las 07:00 HLC.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El </a:t>
            </a:r>
            <a:r>
              <a:rPr lang="en-US" b="1" baseline="0" dirty="0" err="1"/>
              <a:t>mapa</a:t>
            </a:r>
            <a:r>
              <a:rPr lang="en-US" b="1" baseline="0" dirty="0"/>
              <a:t> se </a:t>
            </a:r>
            <a:r>
              <a:rPr lang="en-US" b="1" baseline="0" dirty="0" err="1"/>
              <a:t>ubica</a:t>
            </a:r>
            <a:r>
              <a:rPr lang="en-US" b="1" baseline="0" dirty="0"/>
              <a:t> </a:t>
            </a:r>
            <a:r>
              <a:rPr lang="en-US" b="1" baseline="0" dirty="0" err="1"/>
              <a:t>en</a:t>
            </a:r>
            <a:r>
              <a:rPr lang="en-US" b="1" baseline="0" dirty="0"/>
              <a:t> el </a:t>
            </a:r>
            <a:r>
              <a:rPr lang="en-US" b="1" baseline="0" dirty="0" err="1"/>
              <a:t>almacén</a:t>
            </a:r>
            <a:r>
              <a:rPr lang="en-US" b="1" baseline="0" dirty="0"/>
              <a:t> </a:t>
            </a:r>
            <a:r>
              <a:rPr lang="en-US" b="1" baseline="0" dirty="0" err="1"/>
              <a:t>en</a:t>
            </a:r>
            <a:r>
              <a:rPr lang="en-US" b="1" baseline="0" dirty="0"/>
              <a:t>: </a:t>
            </a:r>
            <a:r>
              <a:rPr lang="es-ES" b="1" baseline="0" dirty="0"/>
              <a:t>El pronóstico de precipitación se debe tomar después de las 09:00 HLC, hora en la cual ya se encuentra actualizado.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endParaRPr lang="es-ES" dirty="0"/>
          </a:p>
          <a:p>
            <a:endParaRPr lang="es-ES" b="1" baseline="0" dirty="0"/>
          </a:p>
          <a:p>
            <a:r>
              <a:rPr lang="es-ES" b="1"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http://172.16.1.237/almacen/interno/PronosticosCol/SmartMet/png/latest/DALI/Hoy/dia_1.png</a:t>
            </a:r>
          </a:p>
          <a:p>
            <a:endParaRPr lang="es-ES" b="1" baseline="0" dirty="0"/>
          </a:p>
          <a:p>
            <a:endParaRPr lang="es-ES" b="1"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11</a:t>
            </a:fld>
            <a:endParaRPr lang="es-CO">
              <a:solidFill>
                <a:prstClr val="black"/>
              </a:solidFill>
            </a:endParaRPr>
          </a:p>
        </p:txBody>
      </p:sp>
    </p:spTree>
    <p:extLst>
      <p:ext uri="{BB962C8B-B14F-4D97-AF65-F5344CB8AC3E}">
        <p14:creationId xmlns:p14="http://schemas.microsoft.com/office/powerpoint/2010/main" val="137653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M:\OF_SERVICIO_DE_PRONOSTICO_Y_ALERTAS\Compartida\1.Alertas_Ambientales\1.5_Alertas\1.5.1_Informe_técnico_diario\Archivos Excel </a:t>
            </a:r>
            <a:r>
              <a:rPr lang="es-CO" dirty="0" err="1"/>
              <a:t>Coordin</a:t>
            </a:r>
            <a:endParaRPr lang="es-CO" dirty="0"/>
          </a:p>
          <a:p>
            <a:r>
              <a:rPr lang="es-CO" dirty="0" err="1"/>
              <a:t>acion</a:t>
            </a:r>
            <a:r>
              <a:rPr lang="es-CO" dirty="0"/>
              <a:t>……Se escoge el </a:t>
            </a:r>
            <a:r>
              <a:rPr lang="es-CO" dirty="0" err="1"/>
              <a:t>Graf_embalses</a:t>
            </a:r>
            <a:endParaRPr lang="es-CO" dirty="0"/>
          </a:p>
          <a:p>
            <a:endParaRPr lang="es-CO"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u="sng" spc="-30" dirty="0">
                <a:solidFill>
                  <a:prstClr val="white"/>
                </a:solidFill>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lang="es-CO" sz="1200" spc="-30" dirty="0">
              <a:solidFill>
                <a:prstClr val="white"/>
              </a:solidFill>
              <a:ea typeface="Cambria" panose="02040503050406030204" pitchFamily="18" charset="0"/>
              <a:cs typeface="Calibri" panose="020F0502020204030204" pitchFamily="34" charset="0"/>
            </a:endParaRP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652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FAVOR</a:t>
            </a:r>
            <a:r>
              <a:rPr lang="es-CO" sz="500" b="1" baseline="0" dirty="0">
                <a:latin typeface="Arial" panose="020B0604020202020204" pitchFamily="34" charset="0"/>
                <a:cs typeface="Arial" panose="020B0604020202020204" pitchFamily="34" charset="0"/>
              </a:rPr>
              <a:t> PEGAR COMO IMAGEN.</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Nuevo formato de volcanes que se encuentra en la ruta M:\OF_SERVICIO_DE_PRONOSTICO_Y_ALERTAS\Compartida\2.Análisis_pronóstico_del_tiempo\2.5_Volcanes. El archivo se denomina: "VOLCANES_nuevo_formato.xlsx“. Pegar</a:t>
            </a:r>
            <a:r>
              <a:rPr lang="es-CO" sz="500" b="1" baseline="0" dirty="0">
                <a:latin typeface="Arial" panose="020B0604020202020204" pitchFamily="34" charset="0"/>
                <a:cs typeface="Arial" panose="020B0604020202020204" pitchFamily="34" charset="0"/>
              </a:rPr>
              <a:t> como imagen con altura de 15 cm, después ampliar con el mouse el ancho de la misma.</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500" b="1" dirty="0">
                <a:latin typeface="Arial" panose="020B0604020202020204" pitchFamily="34" charset="0"/>
                <a:cs typeface="Arial" panose="020B0604020202020204" pitchFamily="34" charset="0"/>
              </a:rPr>
              <a:t>NO MOVER Mapa: 15 cm de alto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u="sng" kern="1200" dirty="0">
                <a:solidFill>
                  <a:schemeClr val="tx1"/>
                </a:solidFill>
                <a:effectLst/>
                <a:latin typeface="+mn-lt"/>
                <a:ea typeface="+mn-ea"/>
                <a:cs typeface="+mn-cs"/>
                <a:hlinkClick r:id="rId3"/>
              </a:rPr>
              <a:t>http://172.16.1.237/almacen/interno/PronosticosCol/wrfideam/colombia/volcanes/?C=M;O=D</a:t>
            </a:r>
            <a:endParaRPr lang="es-CO"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s-ES" sz="500" b="1"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a:defRPr/>
            </a:pPr>
            <a:fld id="{1AA83B76-51B6-493B-AD8F-034B31CF8593}" type="slidenum">
              <a:rPr lang="es-CO" smtClean="0">
                <a:solidFill>
                  <a:prstClr val="black"/>
                </a:solidFill>
              </a:rPr>
              <a:pPr>
                <a:defRPr/>
              </a:pPr>
              <a:t>13</a:t>
            </a:fld>
            <a:endParaRPr lang="es-CO">
              <a:solidFill>
                <a:prstClr val="black"/>
              </a:solidFill>
            </a:endParaRPr>
          </a:p>
        </p:txBody>
      </p:sp>
    </p:spTree>
    <p:extLst>
      <p:ext uri="{BB962C8B-B14F-4D97-AF65-F5344CB8AC3E}">
        <p14:creationId xmlns:p14="http://schemas.microsoft.com/office/powerpoint/2010/main" val="1864824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dirty="0"/>
              <a:t>Nuevo formato de volcanes 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p:cNvSpPr>
            <a:spLocks noGrp="1"/>
          </p:cNvSpPr>
          <p:nvPr>
            <p:ph type="sldNum" sz="quarter" idx="10"/>
          </p:nvPr>
        </p:nvSpPr>
        <p:spPr/>
        <p:txBody>
          <a:bodyPr/>
          <a:lstStyle/>
          <a:p>
            <a:pPr>
              <a:defRPr/>
            </a:pPr>
            <a:fld id="{1AA83B76-51B6-493B-AD8F-034B31CF8593}" type="slidenum">
              <a:rPr lang="es-CO" smtClean="0">
                <a:solidFill>
                  <a:prstClr val="black"/>
                </a:solidFill>
              </a:rPr>
              <a:pPr>
                <a:defRPr/>
              </a:pPr>
              <a:t>14</a:t>
            </a:fld>
            <a:endParaRPr lang="es-CO">
              <a:solidFill>
                <a:prstClr val="black"/>
              </a:solidFill>
            </a:endParaRPr>
          </a:p>
        </p:txBody>
      </p:sp>
    </p:spTree>
    <p:extLst>
      <p:ext uri="{BB962C8B-B14F-4D97-AF65-F5344CB8AC3E}">
        <p14:creationId xmlns:p14="http://schemas.microsoft.com/office/powerpoint/2010/main" val="392408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Google Shape;444;p6: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95235" name="Google Shape;445;p6:notes"/>
          <p:cNvSpPr txBox="1">
            <a:spLocks noGrp="1"/>
          </p:cNvSpPr>
          <p:nvPr>
            <p:ph type="body" idx="1"/>
          </p:nvPr>
        </p:nvSpPr>
        <p:spPr>
          <a:xfrm>
            <a:off x="0" y="0"/>
            <a:ext cx="3000375" cy="3000375"/>
          </a:xfrm>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95236" name="Google Shape;446;p6: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8FF4CA77-5D1E-4567-A586-DAC0E4359D65}"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15</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62339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0" y="514350"/>
            <a:ext cx="4573588" cy="257175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lgn="r" defTabSz="457200">
              <a:defRPr/>
            </a:pPr>
            <a:fld id="{E8073E5B-7775-4BDF-90B3-EFD83B39C74D}" type="slidenum">
              <a:rPr lang="es-CO" sz="1200" smtClean="0">
                <a:solidFill>
                  <a:prstClr val="black"/>
                </a:solidFill>
                <a:cs typeface="Arial" panose="020B0604020202020204" pitchFamily="34" charset="0"/>
                <a:sym typeface="Arial" panose="020B0604020202020204" pitchFamily="34" charset="0"/>
              </a:rPr>
              <a:pPr algn="r" defTabSz="457200">
                <a:defRPr/>
              </a:pPr>
              <a:t>16</a:t>
            </a:fld>
            <a:endParaRPr lang="es-CO" sz="1200" dirty="0">
              <a:solidFill>
                <a:prstClr val="black"/>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406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0" y="514350"/>
            <a:ext cx="4573588" cy="257175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lgn="r" defTabSz="457200">
              <a:defRPr/>
            </a:pPr>
            <a:fld id="{E8073E5B-7775-4BDF-90B3-EFD83B39C74D}" type="slidenum">
              <a:rPr lang="es-CO" sz="1200" smtClean="0">
                <a:solidFill>
                  <a:prstClr val="black"/>
                </a:solidFill>
                <a:cs typeface="Arial" panose="020B0604020202020204" pitchFamily="34" charset="0"/>
                <a:sym typeface="Arial" panose="020B0604020202020204" pitchFamily="34" charset="0"/>
              </a:rPr>
              <a:pPr algn="r" defTabSz="457200">
                <a:defRPr/>
              </a:pPr>
              <a:t>17</a:t>
            </a:fld>
            <a:endParaRPr lang="es-CO" sz="1200" dirty="0">
              <a:solidFill>
                <a:prstClr val="black"/>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81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05475"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05476"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D31694D3-83C1-4657-AC8B-EF1874CECDC5}"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18</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44082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2"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07523"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07524"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D784300E-61DF-4818-A399-473ED0281D4C}"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19</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77601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09571"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09572"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12C49F55-D95B-4BDA-8F5F-1238B55A2D95}"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20</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0953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NO CAMBIAR LA CONFIGURACION DE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VERIFICAR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A</a:t>
            </a:r>
            <a:r>
              <a:rPr lang="es-CO" sz="800" baseline="0" dirty="0">
                <a:latin typeface="Arial Narrow" panose="020B0606020202030204" pitchFamily="34" charset="0"/>
              </a:rPr>
              <a:t>ltura de los mapas 12.5 cm </a:t>
            </a:r>
          </a:p>
          <a:p>
            <a:pPr marL="171450" indent="-171450">
              <a:buFont typeface="Arial" panose="020B0604020202020204" pitchFamily="34" charset="0"/>
              <a:buChar char="•"/>
            </a:pPr>
            <a:r>
              <a:rPr lang="es-CO" sz="800" baseline="0" dirty="0">
                <a:latin typeface="Arial Narrow" panose="020B0606020202030204" pitchFamily="34" charset="0"/>
              </a:rPr>
              <a:t>Sólo Alertas Rojas y Naranjas, minimizando párrafos y los mapas después de las diez.</a:t>
            </a:r>
          </a:p>
          <a:p>
            <a:pPr marL="171450" indent="-171450">
              <a:buFont typeface="Arial" panose="020B0604020202020204" pitchFamily="34" charset="0"/>
              <a:buChar char="•"/>
            </a:pPr>
            <a:r>
              <a:rPr lang="es-CO" sz="800" baseline="0" dirty="0">
                <a:latin typeface="Arial Narrow" panose="020B0606020202030204" pitchFamily="34" charset="0"/>
              </a:rPr>
              <a:t>Los mapas están ubicados en  la carpeta compartida/</a:t>
            </a:r>
            <a:endParaRPr lang="en-US" sz="800" baseline="0" dirty="0">
              <a:latin typeface="Arial Narrow" panose="020B0606020202030204" pitchFamily="34" charset="0"/>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195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11619"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11620"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9E67FDF0-8B64-4535-8FB3-994D96DD737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21</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8149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11619"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11620"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9E67FDF0-8B64-4535-8FB3-994D96DD737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22</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52048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11619"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11620"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9E67FDF0-8B64-4535-8FB3-994D96DD737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23</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80971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Google Shape;469;p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11619" name="Google Shape;470;p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11620" name="Google Shape;471;p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9E67FDF0-8B64-4535-8FB3-994D96DD737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24</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07672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Marcador de imagen de diapositiva 1"/>
          <p:cNvSpPr>
            <a:spLocks noGrp="1" noRot="1" noChangeAspect="1" noTextEdit="1"/>
          </p:cNvSpPr>
          <p:nvPr>
            <p:ph type="sldImg"/>
          </p:nvPr>
        </p:nvSpPr>
        <p:spPr>
          <a:xfrm>
            <a:off x="3810000" y="514350"/>
            <a:ext cx="4573588" cy="2571750"/>
          </a:xfrm>
          <a:ln>
            <a:headEnd/>
            <a:tailEnd/>
          </a:ln>
        </p:spPr>
      </p:sp>
      <p:sp>
        <p:nvSpPr>
          <p:cNvPr id="128003" name="Marcador de notas 2"/>
          <p:cNvSpPr txBox="1">
            <a:spLocks noGrp="1"/>
          </p:cNvSpPr>
          <p:nvPr>
            <p:ph type="body" idx="1"/>
          </p:nvPr>
        </p:nvSpPr>
        <p:spPr>
          <a:ln/>
        </p:spPr>
        <p:txBody>
          <a:bodyPr/>
          <a:lstStyle/>
          <a:p>
            <a:endParaRPr lang="es-CO" altLang="es-CO" smtClean="0">
              <a:latin typeface="Arial" panose="020B0604020202020204" pitchFamily="34" charset="0"/>
              <a:cs typeface="Arial" panose="020B0604020202020204" pitchFamily="34" charset="0"/>
            </a:endParaRPr>
          </a:p>
        </p:txBody>
      </p:sp>
      <p:sp>
        <p:nvSpPr>
          <p:cNvPr id="128004" name="Marcador de número de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buClrTx/>
              <a:buFontTx/>
              <a:buNone/>
              <a:defRPr/>
            </a:pPr>
            <a:fld id="{613D1E5F-C698-4309-AD64-9CD7A887BE73}" type="slidenum">
              <a:rPr lang="es-CO" altLang="es-CO" smtClean="0"/>
              <a:pPr eaLnBrk="0" fontAlgn="base" hangingPunct="0">
                <a:spcBef>
                  <a:spcPct val="0"/>
                </a:spcBef>
                <a:spcAft>
                  <a:spcPct val="0"/>
                </a:spcAft>
                <a:buClrTx/>
                <a:buFontTx/>
                <a:buNone/>
                <a:defRPr/>
              </a:pPr>
              <a:t>30</a:t>
            </a:fld>
            <a:endParaRPr lang="es-CO" altLang="es-CO" smtClean="0"/>
          </a:p>
        </p:txBody>
      </p:sp>
    </p:spTree>
    <p:extLst>
      <p:ext uri="{BB962C8B-B14F-4D97-AF65-F5344CB8AC3E}">
        <p14:creationId xmlns:p14="http://schemas.microsoft.com/office/powerpoint/2010/main" val="4226233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Marcador de imagen de diapositiva 1"/>
          <p:cNvSpPr>
            <a:spLocks noGrp="1" noRot="1" noChangeAspect="1" noTextEdit="1"/>
          </p:cNvSpPr>
          <p:nvPr>
            <p:ph type="sldImg"/>
          </p:nvPr>
        </p:nvSpPr>
        <p:spPr>
          <a:xfrm>
            <a:off x="3810000" y="514350"/>
            <a:ext cx="4573588" cy="2571750"/>
          </a:xfrm>
          <a:ln>
            <a:headEnd/>
            <a:tailEnd/>
          </a:ln>
        </p:spPr>
      </p:sp>
      <p:sp>
        <p:nvSpPr>
          <p:cNvPr id="128003" name="Marcador de notas 2"/>
          <p:cNvSpPr txBox="1">
            <a:spLocks noGrp="1"/>
          </p:cNvSpPr>
          <p:nvPr>
            <p:ph type="body" idx="1"/>
          </p:nvPr>
        </p:nvSpPr>
        <p:spPr>
          <a:ln/>
        </p:spPr>
        <p:txBody>
          <a:bodyPr/>
          <a:lstStyle/>
          <a:p>
            <a:endParaRPr lang="es-CO" altLang="es-CO" smtClean="0">
              <a:latin typeface="Arial" panose="020B0604020202020204" pitchFamily="34" charset="0"/>
              <a:cs typeface="Arial" panose="020B0604020202020204" pitchFamily="34" charset="0"/>
            </a:endParaRPr>
          </a:p>
        </p:txBody>
      </p:sp>
      <p:sp>
        <p:nvSpPr>
          <p:cNvPr id="128004" name="Marcador de número de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buClrTx/>
              <a:buFontTx/>
              <a:buNone/>
              <a:defRPr/>
            </a:pPr>
            <a:fld id="{613D1E5F-C698-4309-AD64-9CD7A887BE73}" type="slidenum">
              <a:rPr lang="es-CO" altLang="es-CO" smtClean="0"/>
              <a:pPr eaLnBrk="0" fontAlgn="base" hangingPunct="0">
                <a:spcBef>
                  <a:spcPct val="0"/>
                </a:spcBef>
                <a:spcAft>
                  <a:spcPct val="0"/>
                </a:spcAft>
                <a:buClrTx/>
                <a:buFontTx/>
                <a:buNone/>
                <a:defRPr/>
              </a:pPr>
              <a:t>31</a:t>
            </a:fld>
            <a:endParaRPr lang="es-CO" altLang="es-CO" smtClean="0"/>
          </a:p>
        </p:txBody>
      </p:sp>
    </p:spTree>
    <p:extLst>
      <p:ext uri="{BB962C8B-B14F-4D97-AF65-F5344CB8AC3E}">
        <p14:creationId xmlns:p14="http://schemas.microsoft.com/office/powerpoint/2010/main" val="12752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50" name="Google Shape;685;p14: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30051" name="Google Shape;686;p14:notes"/>
          <p:cNvSpPr txBox="1">
            <a:spLocks noGrp="1"/>
          </p:cNvSpPr>
          <p:nvPr>
            <p:ph type="body" idx="1"/>
          </p:nvPr>
        </p:nvSpPr>
        <p:spPr>
          <a:xfrm>
            <a:off x="0" y="0"/>
            <a:ext cx="3000375" cy="3000375"/>
          </a:xfrm>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30052" name="Google Shape;687;p14: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8638DE2C-70A2-4C4D-89B9-F19EDC5D2215}" type="slidenum">
              <a:rPr lang="es-CO" altLang="es-CO" sz="1200" smtClean="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32</a:t>
            </a:fld>
            <a:endParaRPr lang="es-CO" altLang="es-CO" sz="1200" smtClean="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42065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8" name="Google Shape;685;p14: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32099" name="Google Shape;686;p14:notes"/>
          <p:cNvSpPr txBox="1">
            <a:spLocks noGrp="1"/>
          </p:cNvSpPr>
          <p:nvPr>
            <p:ph type="body" idx="1"/>
          </p:nvPr>
        </p:nvSpPr>
        <p:spPr>
          <a:xfrm>
            <a:off x="0" y="0"/>
            <a:ext cx="3000375" cy="3000375"/>
          </a:xfrm>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32100" name="Google Shape;687;p14: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ACA8F7AD-41F4-4485-81CE-5DEDC86BD609}" type="slidenum">
              <a:rPr lang="es-CO" altLang="es-CO" sz="1200" smtClean="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33</a:t>
            </a:fld>
            <a:endParaRPr lang="es-CO" altLang="es-CO" sz="1200" smtClean="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98288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Google Shape;685;p14: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34147" name="Google Shape;686;p14:notes"/>
          <p:cNvSpPr txBox="1">
            <a:spLocks noGrp="1"/>
          </p:cNvSpPr>
          <p:nvPr>
            <p:ph type="body" idx="1"/>
          </p:nvPr>
        </p:nvSpPr>
        <p:spPr>
          <a:xfrm>
            <a:off x="0" y="0"/>
            <a:ext cx="3000375" cy="3000375"/>
          </a:xfrm>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34148" name="Google Shape;687;p14: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CBC2B489-9030-466B-819A-03BB4862994B}" type="slidenum">
              <a:rPr lang="es-CO" altLang="es-CO" sz="1200" smtClean="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34</a:t>
            </a:fld>
            <a:endParaRPr lang="es-CO" altLang="es-CO" sz="1200" smtClean="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22646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Google Shape;685;p14: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34147" name="Google Shape;686;p14:notes"/>
          <p:cNvSpPr txBox="1">
            <a:spLocks noGrp="1"/>
          </p:cNvSpPr>
          <p:nvPr>
            <p:ph type="body" idx="1"/>
          </p:nvPr>
        </p:nvSpPr>
        <p:spPr>
          <a:xfrm>
            <a:off x="0" y="0"/>
            <a:ext cx="3000375" cy="3000375"/>
          </a:xfrm>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34148" name="Google Shape;687;p14: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CBC2B489-9030-466B-819A-03BB4862994B}" type="slidenum">
              <a:rPr lang="es-CO" altLang="es-CO" sz="1200" smtClean="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35</a:t>
            </a:fld>
            <a:endParaRPr lang="es-CO" altLang="es-CO" sz="1200" smtClean="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3289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VERIFICAR las Fechas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 </a:t>
            </a:r>
            <a:r>
              <a:rPr lang="es-CO" sz="800" dirty="0">
                <a:hlinkClick r:id="rId3"/>
              </a:rPr>
              <a:t>Para bajar</a:t>
            </a:r>
            <a:r>
              <a:rPr lang="es-CO" sz="800" baseline="0" dirty="0">
                <a:hlinkClick r:id="rId3"/>
              </a:rPr>
              <a:t> las imágenes :  </a:t>
            </a:r>
            <a:r>
              <a:rPr lang="es-CO" sz="8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http://172.16.1.237/almacen/interno/satelite/Goes16/Estimativos/Precipitacion/24H/MAPAS/2020/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T:</a:t>
            </a:r>
            <a:r>
              <a:rPr lang="en-US" sz="800" baseline="0" dirty="0"/>
              <a:t> Letra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dirty="0"/>
              <a:t>Estar pendientes de la generación de la tabla de máximos</a:t>
            </a:r>
            <a:r>
              <a:rPr lang="es-CO" sz="800" baseline="0" dirty="0"/>
              <a:t> históricos. Disponibles en: Mapa disponible en: </a:t>
            </a:r>
          </a:p>
          <a:p>
            <a:pPr marL="171450" indent="-171450">
              <a:buFont typeface="Arial" panose="020B0604020202020204" pitchFamily="34" charset="0"/>
              <a:buChar char="•"/>
            </a:pPr>
            <a:endParaRPr lang="es-CO" sz="800" kern="1200" dirty="0">
              <a:solidFill>
                <a:schemeClr val="tx1"/>
              </a:solidFill>
              <a:effectLst/>
              <a:latin typeface="+mn-lt"/>
              <a:ea typeface="+mn-ea"/>
              <a:cs typeface="+mn-cs"/>
            </a:endParaRPr>
          </a:p>
          <a:p>
            <a:pPr marL="171450" indent="-171450">
              <a:buFont typeface="Arial" panose="020B0604020202020204" pitchFamily="34" charset="0"/>
              <a:buChar char="•"/>
            </a:pPr>
            <a:r>
              <a:rPr lang="es-CO" sz="800" kern="1200" dirty="0">
                <a:solidFill>
                  <a:schemeClr val="tx1"/>
                </a:solidFill>
                <a:effectLst/>
                <a:latin typeface="+mn-lt"/>
                <a:ea typeface="+mn-ea"/>
                <a:cs typeface="+mn-cs"/>
              </a:rPr>
              <a:t>M:\OF_SERVICIO_DE_PRONOSTICO_Y_ALERTAS\Compartida\1.Alertas_Ambientales\1.5_Alertas\1.5.1_Informe_técnico_diario\Archivos Excel Coordinación</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3</a:t>
            </a:fld>
            <a:endParaRPr lang="es-CO" dirty="0">
              <a:solidFill>
                <a:prstClr val="black"/>
              </a:solidFill>
            </a:endParaRPr>
          </a:p>
        </p:txBody>
      </p:sp>
    </p:spTree>
    <p:extLst>
      <p:ext uri="{BB962C8B-B14F-4D97-AF65-F5344CB8AC3E}">
        <p14:creationId xmlns:p14="http://schemas.microsoft.com/office/powerpoint/2010/main" val="89156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38243"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38244"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CF1D09B3-B19A-44EE-9D39-0E5894180B0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36</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26275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38243"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38244"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CF1D09B3-B19A-44EE-9D39-0E5894180B0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37</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59478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2338"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42339"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42340"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6E3E948B-B2FB-4BFE-901B-7461A3F4E509}"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38</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0185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6"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44387"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44388"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FC3728E8-7CC5-4CB5-A6A0-C15C6C004390}"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39</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7755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46435"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46436"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83758A46-DB31-4AAA-A517-C030AE1E2ABF}"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40</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37846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50531"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50532"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BAF77B5F-DF02-409B-8488-E9C8D60FA981}"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41</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769102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Google Shape;777;p17:notes"/>
          <p:cNvSpPr>
            <a:spLocks noGrp="1" noRot="1" noChangeAspect="1" noTextEdit="1"/>
          </p:cNvSpPr>
          <p:nvPr>
            <p:ph type="sldImg" idx="2"/>
          </p:nvPr>
        </p:nvSpPr>
        <p:spPr>
          <a:xfrm>
            <a:off x="-1166813" y="0"/>
            <a:ext cx="5334001" cy="3000375"/>
          </a:xfrm>
          <a:ln>
            <a:noFill/>
          </a:ln>
          <a:extLst>
            <a:ext uri="{91240B29-F687-4F45-9708-019B960494DF}">
              <a14:hiddenLine xmlns:a14="http://schemas.microsoft.com/office/drawing/2010/main" w="9525">
                <a:solidFill>
                  <a:srgbClr val="000000"/>
                </a:solidFill>
                <a:round/>
                <a:headEnd/>
                <a:tailEnd/>
              </a14:hiddenLine>
            </a:ext>
          </a:extLst>
        </p:spPr>
      </p:sp>
      <p:sp>
        <p:nvSpPr>
          <p:cNvPr id="150531" name="Google Shape;778;p17:notes"/>
          <p:cNvSpPr txBox="1">
            <a:spLocks noGrp="1"/>
          </p:cNvSpPr>
          <p:nvPr>
            <p:ph type="body" idx="1"/>
          </p:nvPr>
        </p:nvSpPr>
        <p:spPr>
          <a:xfrm>
            <a:off x="0" y="0"/>
            <a:ext cx="3000375" cy="3000375"/>
          </a:xfrm>
          <a:ln/>
        </p:spPr>
        <p:txBody>
          <a:bodyPr tIns="45700" bIns="45700"/>
          <a:lstStyle/>
          <a:p>
            <a:pPr marL="0" indent="0">
              <a:buSzPts val="14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150532" name="Google Shape;779;p17:notes"/>
          <p:cNvSpPr>
            <a:spLocks noGrp="1"/>
          </p:cNvSpPr>
          <p:nvPr>
            <p:ph type="sldNum" sz="quarter" idx="4294967295"/>
          </p:nvPr>
        </p:nvSpPr>
        <p:spPr bwMode="auto">
          <a:xfrm>
            <a:off x="0" y="0"/>
            <a:ext cx="3000375" cy="300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SzPts val="1200"/>
              <a:buFont typeface="Calibri" panose="020F0502020204030204" pitchFamily="34" charset="0"/>
              <a:buNone/>
              <a:defRPr/>
            </a:pPr>
            <a:fld id="{BAF77B5F-DF02-409B-8488-E9C8D60FA981}" type="slidenum">
              <a:rPr lang="es-CO" altLang="es-CO" sz="1200">
                <a:latin typeface="Calibri" panose="020F0502020204030204" pitchFamily="34" charset="0"/>
                <a:sym typeface="Calibri" panose="020F0502020204030204" pitchFamily="34" charset="0"/>
              </a:rPr>
              <a:pPr algn="r" fontAlgn="base">
                <a:spcBef>
                  <a:spcPct val="0"/>
                </a:spcBef>
                <a:spcAft>
                  <a:spcPct val="0"/>
                </a:spcAft>
                <a:buSzPts val="1200"/>
                <a:buFont typeface="Calibri" panose="020F0502020204030204" pitchFamily="34" charset="0"/>
                <a:buNone/>
                <a:defRPr/>
              </a:pPr>
              <a:t>42</a:t>
            </a:fld>
            <a:endParaRPr lang="es-CO" altLang="es-CO" sz="12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16640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Marcador de imagen de diapositiva 1"/>
          <p:cNvSpPr>
            <a:spLocks noGrp="1" noRot="1" noChangeAspect="1" noTextEdit="1"/>
          </p:cNvSpPr>
          <p:nvPr>
            <p:ph type="sldImg"/>
          </p:nvPr>
        </p:nvSpPr>
        <p:spPr>
          <a:xfrm>
            <a:off x="3810000" y="514350"/>
            <a:ext cx="4573588" cy="2571750"/>
          </a:xfrm>
          <a:ln>
            <a:headEnd/>
            <a:tailEnd/>
          </a:ln>
        </p:spPr>
      </p:sp>
      <p:sp>
        <p:nvSpPr>
          <p:cNvPr id="152579" name="Marcador de notas 2"/>
          <p:cNvSpPr txBox="1">
            <a:spLocks noGrp="1"/>
          </p:cNvSpPr>
          <p:nvPr>
            <p:ph type="body" idx="1"/>
          </p:nvPr>
        </p:nvSpPr>
        <p:spPr/>
        <p:txBody>
          <a:bodyPr/>
          <a:lstStyle/>
          <a:p>
            <a:endParaRPr lang="es-CO" altLang="es-CO" smtClean="0">
              <a:latin typeface="Arial" panose="020B0604020202020204" pitchFamily="34" charset="0"/>
              <a:cs typeface="Arial" panose="020B0604020202020204" pitchFamily="34" charset="0"/>
            </a:endParaRPr>
          </a:p>
        </p:txBody>
      </p:sp>
      <p:sp>
        <p:nvSpPr>
          <p:cNvPr id="152580" name="Marcador de número de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ClrTx/>
              <a:buFontTx/>
              <a:buNone/>
              <a:defRPr/>
            </a:pPr>
            <a:fld id="{A77B1D79-953A-4319-81F9-924B26C81AB1}" type="slidenum">
              <a:rPr lang="es-CO" altLang="es-CO" sz="1200">
                <a:latin typeface="Calibri" panose="020F0502020204030204" pitchFamily="34" charset="0"/>
              </a:rPr>
              <a:pPr algn="r" fontAlgn="base">
                <a:spcBef>
                  <a:spcPct val="0"/>
                </a:spcBef>
                <a:spcAft>
                  <a:spcPct val="0"/>
                </a:spcAft>
                <a:buClrTx/>
                <a:buFontTx/>
                <a:buNone/>
                <a:defRPr/>
              </a:pPr>
              <a:t>43</a:t>
            </a:fld>
            <a:endParaRPr lang="es-CO" altLang="es-CO" sz="1200">
              <a:latin typeface="Calibri" panose="020F0502020204030204" pitchFamily="34" charset="0"/>
            </a:endParaRPr>
          </a:p>
        </p:txBody>
      </p:sp>
    </p:spTree>
    <p:extLst>
      <p:ext uri="{BB962C8B-B14F-4D97-AF65-F5344CB8AC3E}">
        <p14:creationId xmlns:p14="http://schemas.microsoft.com/office/powerpoint/2010/main" val="1812603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Marcador de imagen de diapositiva 1"/>
          <p:cNvSpPr>
            <a:spLocks noGrp="1" noRot="1" noChangeAspect="1" noTextEdit="1"/>
          </p:cNvSpPr>
          <p:nvPr>
            <p:ph type="sldImg"/>
          </p:nvPr>
        </p:nvSpPr>
        <p:spPr>
          <a:xfrm>
            <a:off x="3810000" y="514350"/>
            <a:ext cx="4573588" cy="2571750"/>
          </a:xfrm>
          <a:ln>
            <a:headEnd/>
            <a:tailEnd/>
          </a:ln>
        </p:spPr>
      </p:sp>
      <p:sp>
        <p:nvSpPr>
          <p:cNvPr id="152579" name="Marcador de notas 2"/>
          <p:cNvSpPr txBox="1">
            <a:spLocks noGrp="1"/>
          </p:cNvSpPr>
          <p:nvPr>
            <p:ph type="body" idx="1"/>
          </p:nvPr>
        </p:nvSpPr>
        <p:spPr/>
        <p:txBody>
          <a:bodyPr/>
          <a:lstStyle/>
          <a:p>
            <a:endParaRPr lang="es-CO" altLang="es-CO" smtClean="0">
              <a:latin typeface="Arial" panose="020B0604020202020204" pitchFamily="34" charset="0"/>
              <a:cs typeface="Arial" panose="020B0604020202020204" pitchFamily="34" charset="0"/>
            </a:endParaRPr>
          </a:p>
        </p:txBody>
      </p:sp>
      <p:sp>
        <p:nvSpPr>
          <p:cNvPr id="152580" name="Marcador de número de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ClrTx/>
              <a:buFontTx/>
              <a:buNone/>
              <a:defRPr/>
            </a:pPr>
            <a:fld id="{A77B1D79-953A-4319-81F9-924B26C81AB1}" type="slidenum">
              <a:rPr lang="es-CO" altLang="es-CO" sz="1200">
                <a:latin typeface="Calibri" panose="020F0502020204030204" pitchFamily="34" charset="0"/>
              </a:rPr>
              <a:pPr algn="r" fontAlgn="base">
                <a:spcBef>
                  <a:spcPct val="0"/>
                </a:spcBef>
                <a:spcAft>
                  <a:spcPct val="0"/>
                </a:spcAft>
                <a:buClrTx/>
                <a:buFontTx/>
                <a:buNone/>
                <a:defRPr/>
              </a:pPr>
              <a:t>44</a:t>
            </a:fld>
            <a:endParaRPr lang="es-CO" altLang="es-CO" sz="1200">
              <a:latin typeface="Calibri" panose="020F0502020204030204" pitchFamily="34" charset="0"/>
            </a:endParaRPr>
          </a:p>
        </p:txBody>
      </p:sp>
    </p:spTree>
    <p:extLst>
      <p:ext uri="{BB962C8B-B14F-4D97-AF65-F5344CB8AC3E}">
        <p14:creationId xmlns:p14="http://schemas.microsoft.com/office/powerpoint/2010/main" val="4166643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Marcador de imagen de diapositiva 1"/>
          <p:cNvSpPr>
            <a:spLocks noGrp="1" noRot="1" noChangeAspect="1" noTextEdit="1"/>
          </p:cNvSpPr>
          <p:nvPr>
            <p:ph type="sldImg"/>
          </p:nvPr>
        </p:nvSpPr>
        <p:spPr>
          <a:xfrm>
            <a:off x="3810000" y="514350"/>
            <a:ext cx="4573588" cy="2571750"/>
          </a:xfrm>
          <a:ln>
            <a:headEnd/>
            <a:tailEnd/>
          </a:ln>
        </p:spPr>
      </p:sp>
      <p:sp>
        <p:nvSpPr>
          <p:cNvPr id="152579" name="Marcador de notas 2"/>
          <p:cNvSpPr txBox="1">
            <a:spLocks noGrp="1"/>
          </p:cNvSpPr>
          <p:nvPr>
            <p:ph type="body" idx="1"/>
          </p:nvPr>
        </p:nvSpPr>
        <p:spPr/>
        <p:txBody>
          <a:bodyPr/>
          <a:lstStyle/>
          <a:p>
            <a:endParaRPr lang="es-CO" altLang="es-CO" smtClean="0">
              <a:latin typeface="Arial" panose="020B0604020202020204" pitchFamily="34" charset="0"/>
              <a:cs typeface="Arial" panose="020B0604020202020204" pitchFamily="34" charset="0"/>
            </a:endParaRPr>
          </a:p>
        </p:txBody>
      </p:sp>
      <p:sp>
        <p:nvSpPr>
          <p:cNvPr id="152580" name="Marcador de número de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fontAlgn="base">
              <a:spcBef>
                <a:spcPct val="0"/>
              </a:spcBef>
              <a:spcAft>
                <a:spcPct val="0"/>
              </a:spcAft>
              <a:buClrTx/>
              <a:buFontTx/>
              <a:buNone/>
              <a:defRPr/>
            </a:pPr>
            <a:fld id="{A77B1D79-953A-4319-81F9-924B26C81AB1}" type="slidenum">
              <a:rPr lang="es-CO" altLang="es-CO" sz="1200">
                <a:latin typeface="Calibri" panose="020F0502020204030204" pitchFamily="34" charset="0"/>
              </a:rPr>
              <a:pPr algn="r" fontAlgn="base">
                <a:spcBef>
                  <a:spcPct val="0"/>
                </a:spcBef>
                <a:spcAft>
                  <a:spcPct val="0"/>
                </a:spcAft>
                <a:buClrTx/>
                <a:buFontTx/>
                <a:buNone/>
                <a:defRPr/>
              </a:pPr>
              <a:t>45</a:t>
            </a:fld>
            <a:endParaRPr lang="es-CO" altLang="es-CO" sz="1200">
              <a:latin typeface="Calibri" panose="020F0502020204030204" pitchFamily="34" charset="0"/>
            </a:endParaRPr>
          </a:p>
        </p:txBody>
      </p:sp>
    </p:spTree>
    <p:extLst>
      <p:ext uri="{BB962C8B-B14F-4D97-AF65-F5344CB8AC3E}">
        <p14:creationId xmlns:p14="http://schemas.microsoft.com/office/powerpoint/2010/main" val="3009875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NO BORREN LOS CUADROS ANEXOS NI LOS LINKS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VERIFICAR las Fechas : </a:t>
            </a:r>
            <a:r>
              <a:rPr lang="es-CO" sz="1200" b="1" baseline="0" dirty="0">
                <a:solidFill>
                  <a:srgbClr val="FF0000"/>
                </a:solidFill>
                <a:latin typeface="Arial Narrow" panose="020B0606020202030204" pitchFamily="34" charset="0"/>
              </a:rPr>
              <a:t>coger la grafica del día anterior correspondiendo entre las 9:00 am y 6:30pm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hlinkClick r:id="rId3"/>
              </a:rPr>
              <a:t>Para bajar</a:t>
            </a:r>
            <a:r>
              <a:rPr lang="es-CO" baseline="0" dirty="0">
                <a:hlinkClick r:id="rId3"/>
              </a:rPr>
              <a:t> las imágenes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baseline="0"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aseline="0" dirty="0">
                <a:hlinkClick r:id="rId3"/>
              </a:rPr>
              <a:t>https://firms.modaps.eosdis.nasa.gov/map/#m:advanced;d:24hrs;l:viirs,country-outline;@-63.2,3.8,5z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dirty="0">
                <a:solidFill>
                  <a:schemeClr val="tx1"/>
                </a:solidFill>
                <a:effectLst/>
                <a:latin typeface="+mn-lt"/>
                <a:ea typeface="+mn-ea"/>
                <a:cs typeface="+mn-cs"/>
              </a:rPr>
              <a:t>M:\OF_SERVICIO_DE_PRONOSTICO_Y_ALERTAS\Compartida\3.Administrativo\3.2_Contratistas\MILE_RINCON\presentacion_auto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t>Se debe tomar el mapa del día anterior y su altura debe ser de 14.6 cm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Tabla:</a:t>
            </a:r>
            <a:r>
              <a:rPr lang="en-US" baseline="0" dirty="0"/>
              <a:t> Letra 11</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890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96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803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899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427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191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3119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imagen de diapositiva 1"/>
          <p:cNvSpPr>
            <a:spLocks noGrp="1" noRot="1" noChangeAspect="1" noTextEdit="1"/>
          </p:cNvSpPr>
          <p:nvPr>
            <p:ph type="sldImg"/>
          </p:nvPr>
        </p:nvSpPr>
        <p:spPr>
          <a:xfrm>
            <a:off x="4038600" y="857250"/>
            <a:ext cx="4114800" cy="2314575"/>
          </a:xfrm>
          <a:prstGeom prst="rect">
            <a:avLst/>
          </a:prstGeom>
          <a:noFill/>
          <a:ln w="12700">
            <a:miter lim="800000"/>
            <a:headEnd/>
            <a:tailEnd/>
          </a:ln>
        </p:spPr>
      </p:sp>
      <p:sp>
        <p:nvSpPr>
          <p:cNvPr id="156675" name="Marcador de notas 2"/>
          <p:cNvSpPr txBox="1">
            <a:spLocks noGrp="1"/>
          </p:cNvSpPr>
          <p:nvPr>
            <p:ph type="body" idx="1"/>
          </p:nvPr>
        </p:nvSpPr>
        <p:spPr>
          <a:xfrm>
            <a:off x="1219200" y="3300413"/>
            <a:ext cx="9753600" cy="2700337"/>
          </a:xfrm>
          <a:ln/>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9965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Marcador de imagen de diapositiva 1"/>
          <p:cNvSpPr>
            <a:spLocks noGrp="1" noRot="1" noChangeAspect="1" noTextEdit="1"/>
          </p:cNvSpPr>
          <p:nvPr>
            <p:ph type="sldImg"/>
          </p:nvPr>
        </p:nvSpPr>
        <p:spPr>
          <a:xfrm>
            <a:off x="3810000" y="514350"/>
            <a:ext cx="4573588" cy="2571750"/>
          </a:xfrm>
          <a:ln>
            <a:headEnd/>
            <a:tailEnd/>
          </a:ln>
        </p:spPr>
      </p:sp>
      <p:sp>
        <p:nvSpPr>
          <p:cNvPr id="162819" name="Marcador de notas 2"/>
          <p:cNvSpPr txBox="1">
            <a:spLocks noGrp="1"/>
          </p:cNvSpPr>
          <p:nvPr>
            <p:ph type="body" idx="1"/>
          </p:nvPr>
        </p:nvSpPr>
        <p:spPr/>
        <p:txBody>
          <a:bodyPr/>
          <a:lstStyle/>
          <a:p>
            <a:endParaRPr lang="es-CO" altLang="es-C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8767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Google Shape;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0" name="Google Shape;4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54</a:t>
            </a:fld>
            <a:endParaRPr sz="1200" dirty="0">
              <a:latin typeface="Calibri"/>
              <a:ea typeface="Calibri"/>
              <a:cs typeface="Calibri"/>
              <a:sym typeface="Calibri"/>
            </a:endParaRPr>
          </a:p>
        </p:txBody>
      </p:sp>
    </p:spTree>
    <p:extLst>
      <p:ext uri="{BB962C8B-B14F-4D97-AF65-F5344CB8AC3E}">
        <p14:creationId xmlns:p14="http://schemas.microsoft.com/office/powerpoint/2010/main" val="3641326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1" name="Google Shape;5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55</a:t>
            </a:fld>
            <a:endParaRPr sz="1200" dirty="0">
              <a:latin typeface="Calibri"/>
              <a:ea typeface="Calibri"/>
              <a:cs typeface="Calibri"/>
              <a:sym typeface="Calibri"/>
            </a:endParaRPr>
          </a:p>
        </p:txBody>
      </p:sp>
    </p:spTree>
    <p:extLst>
      <p:ext uri="{BB962C8B-B14F-4D97-AF65-F5344CB8AC3E}">
        <p14:creationId xmlns:p14="http://schemas.microsoft.com/office/powerpoint/2010/main" val="277946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509;p5:notes"/>
          <p:cNvSpPr>
            <a:spLocks noGrp="1" noRot="1" noChangeAspect="1" noTextEdit="1"/>
          </p:cNvSpPr>
          <p:nvPr>
            <p:ph type="sldImg" idx="2"/>
          </p:nvPr>
        </p:nvSpPr>
        <p:spPr>
          <a:xfrm>
            <a:off x="4038600" y="857250"/>
            <a:ext cx="4114800" cy="2314575"/>
          </a:xfrm>
          <a:ln w="12700" cap="flat">
            <a:miter lim="800000"/>
            <a:headEnd/>
            <a:tailEnd/>
          </a:ln>
        </p:spPr>
      </p:sp>
      <p:sp>
        <p:nvSpPr>
          <p:cNvPr id="108547" name="Google Shape;510;p5:notes"/>
          <p:cNvSpPr txBox="1">
            <a:spLocks noGrp="1"/>
          </p:cNvSpPr>
          <p:nvPr>
            <p:ph type="body" idx="1"/>
          </p:nvPr>
        </p:nvSpPr>
        <p:spPr>
          <a:xfrm>
            <a:off x="1219200" y="3300413"/>
            <a:ext cx="9753600" cy="2700337"/>
          </a:xfrm>
          <a:ln/>
        </p:spPr>
        <p:txBody>
          <a:bodyPr tIns="45700" bIns="45700"/>
          <a:lstStyle/>
          <a:p>
            <a:pPr marL="0" indent="0" eaLnBrk="1" hangingPunct="1">
              <a:buSzPts val="11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55838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80" name="Google Shape;8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56</a:t>
            </a:fld>
            <a:endParaRPr sz="1200" dirty="0">
              <a:latin typeface="Calibri"/>
              <a:ea typeface="Calibri"/>
              <a:cs typeface="Calibri"/>
              <a:sym typeface="Calibri"/>
            </a:endParaRPr>
          </a:p>
        </p:txBody>
      </p:sp>
    </p:spTree>
    <p:extLst>
      <p:ext uri="{BB962C8B-B14F-4D97-AF65-F5344CB8AC3E}">
        <p14:creationId xmlns:p14="http://schemas.microsoft.com/office/powerpoint/2010/main" val="2408022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80" name="Google Shape;8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57</a:t>
            </a:fld>
            <a:endParaRPr sz="1200" dirty="0">
              <a:latin typeface="Calibri"/>
              <a:ea typeface="Calibri"/>
              <a:cs typeface="Calibri"/>
              <a:sym typeface="Calibri"/>
            </a:endParaRPr>
          </a:p>
        </p:txBody>
      </p:sp>
    </p:spTree>
    <p:extLst>
      <p:ext uri="{BB962C8B-B14F-4D97-AF65-F5344CB8AC3E}">
        <p14:creationId xmlns:p14="http://schemas.microsoft.com/office/powerpoint/2010/main" val="3085950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80" name="Google Shape;8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58</a:t>
            </a:fld>
            <a:endParaRPr sz="1200" dirty="0">
              <a:latin typeface="Calibri"/>
              <a:ea typeface="Calibri"/>
              <a:cs typeface="Calibri"/>
              <a:sym typeface="Calibri"/>
            </a:endParaRPr>
          </a:p>
        </p:txBody>
      </p:sp>
    </p:spTree>
    <p:extLst>
      <p:ext uri="{BB962C8B-B14F-4D97-AF65-F5344CB8AC3E}">
        <p14:creationId xmlns:p14="http://schemas.microsoft.com/office/powerpoint/2010/main" val="3375379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59</a:t>
            </a:fld>
            <a:endParaRPr sz="1200">
              <a:latin typeface="Calibri"/>
              <a:ea typeface="Calibri"/>
              <a:cs typeface="Calibri"/>
              <a:sym typeface="Calibri"/>
            </a:endParaRPr>
          </a:p>
        </p:txBody>
      </p:sp>
    </p:spTree>
    <p:extLst>
      <p:ext uri="{BB962C8B-B14F-4D97-AF65-F5344CB8AC3E}">
        <p14:creationId xmlns:p14="http://schemas.microsoft.com/office/powerpoint/2010/main" val="266013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21" name="Google Shape;12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60</a:t>
            </a:fld>
            <a:endParaRPr sz="1200">
              <a:latin typeface="Calibri"/>
              <a:ea typeface="Calibri"/>
              <a:cs typeface="Calibri"/>
              <a:sym typeface="Calibri"/>
            </a:endParaRPr>
          </a:p>
        </p:txBody>
      </p:sp>
    </p:spTree>
    <p:extLst>
      <p:ext uri="{BB962C8B-B14F-4D97-AF65-F5344CB8AC3E}">
        <p14:creationId xmlns:p14="http://schemas.microsoft.com/office/powerpoint/2010/main" val="2721342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7" name="Google Shape;13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61</a:t>
            </a:fld>
            <a:endParaRPr sz="1200">
              <a:latin typeface="Calibri"/>
              <a:ea typeface="Calibri"/>
              <a:cs typeface="Calibri"/>
              <a:sym typeface="Calibri"/>
            </a:endParaRPr>
          </a:p>
        </p:txBody>
      </p:sp>
    </p:spTree>
    <p:extLst>
      <p:ext uri="{BB962C8B-B14F-4D97-AF65-F5344CB8AC3E}">
        <p14:creationId xmlns:p14="http://schemas.microsoft.com/office/powerpoint/2010/main" val="1720498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2" name="Google Shape;15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buSzPts val="1200"/>
              <a:buFont typeface="Calibri"/>
              <a:buNone/>
              <a:defRPr/>
            </a:pPr>
            <a:fld id="{00000000-1234-1234-1234-123412341234}" type="slidenum">
              <a:rPr lang="es-ES" sz="1200">
                <a:latin typeface="Calibri"/>
                <a:ea typeface="Calibri"/>
                <a:cs typeface="Calibri"/>
                <a:sym typeface="Calibri"/>
              </a:rPr>
              <a:pPr algn="r">
                <a:buSzPts val="1200"/>
                <a:buFont typeface="Calibri"/>
                <a:buNone/>
                <a:defRPr/>
              </a:pPr>
              <a:t>62</a:t>
            </a:fld>
            <a:endParaRPr sz="1200">
              <a:latin typeface="Calibri"/>
              <a:ea typeface="Calibri"/>
              <a:cs typeface="Calibri"/>
              <a:sym typeface="Calibri"/>
            </a:endParaRPr>
          </a:p>
        </p:txBody>
      </p:sp>
    </p:spTree>
    <p:extLst>
      <p:ext uri="{BB962C8B-B14F-4D97-AF65-F5344CB8AC3E}">
        <p14:creationId xmlns:p14="http://schemas.microsoft.com/office/powerpoint/2010/main" val="36385134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bwMode="auto">
          <a:xfrm>
            <a:off x="2514600" y="857250"/>
            <a:ext cx="41148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19460" name="Marcador de número de diapositiva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8E0F67-9722-4374-B3D0-2F0F7FD4DB6E}" type="slidenum">
              <a:rPr lang="es-CO" altLang="es-MX">
                <a:solidFill>
                  <a:srgbClr val="000000"/>
                </a:solidFill>
                <a:latin typeface="Calibri" panose="020F0502020204030204" pitchFamily="34" charset="0"/>
              </a:rPr>
              <a:pPr/>
              <a:t>63</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22177087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2514600" y="857250"/>
            <a:ext cx="4114800" cy="2316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20484" name="Marcador de número de diapositiva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AF0AB9-9702-41CD-88EC-0C9AA36ADF79}" type="slidenum">
              <a:rPr lang="es-CO" altLang="es-MX">
                <a:solidFill>
                  <a:srgbClr val="000000"/>
                </a:solidFill>
                <a:latin typeface="Calibri" panose="020F0502020204030204" pitchFamily="34" charset="0"/>
              </a:rPr>
              <a:pPr/>
              <a:t>64</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768597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bwMode="auto">
          <a:xfrm>
            <a:off x="2514600" y="857250"/>
            <a:ext cx="41148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215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AE9197-377D-4CE6-AF2D-E84FCAA5F7E3}" type="slidenum">
              <a:rPr lang="es-CO" altLang="es-MX">
                <a:solidFill>
                  <a:srgbClr val="000000"/>
                </a:solidFill>
                <a:latin typeface="Calibri" panose="020F0502020204030204" pitchFamily="34" charset="0"/>
              </a:rPr>
              <a:pPr/>
              <a:t>65</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379638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509;p5:notes"/>
          <p:cNvSpPr>
            <a:spLocks noGrp="1" noRot="1" noChangeAspect="1" noTextEdit="1"/>
          </p:cNvSpPr>
          <p:nvPr>
            <p:ph type="sldImg" idx="2"/>
          </p:nvPr>
        </p:nvSpPr>
        <p:spPr>
          <a:xfrm>
            <a:off x="4038600" y="857250"/>
            <a:ext cx="4114800" cy="2314575"/>
          </a:xfrm>
          <a:ln w="12700" cap="flat">
            <a:miter lim="800000"/>
            <a:headEnd/>
            <a:tailEnd/>
          </a:ln>
        </p:spPr>
      </p:sp>
      <p:sp>
        <p:nvSpPr>
          <p:cNvPr id="108547" name="Google Shape;510;p5:notes"/>
          <p:cNvSpPr txBox="1">
            <a:spLocks noGrp="1"/>
          </p:cNvSpPr>
          <p:nvPr>
            <p:ph type="body" idx="1"/>
          </p:nvPr>
        </p:nvSpPr>
        <p:spPr>
          <a:xfrm>
            <a:off x="1219200" y="3300413"/>
            <a:ext cx="9753600" cy="2700337"/>
          </a:xfrm>
          <a:ln/>
        </p:spPr>
        <p:txBody>
          <a:bodyPr tIns="45700" bIns="45700"/>
          <a:lstStyle/>
          <a:p>
            <a:pPr marL="0" indent="0" eaLnBrk="1" hangingPunct="1">
              <a:buSzPts val="11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099711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p:cNvSpPr>
            <a:spLocks noGrp="1" noRot="1" noChangeAspect="1" noTextEdit="1"/>
          </p:cNvSpPr>
          <p:nvPr>
            <p:ph type="sldImg"/>
          </p:nvPr>
        </p:nvSpPr>
        <p:spPr bwMode="auto">
          <a:xfrm>
            <a:off x="2514600" y="857250"/>
            <a:ext cx="4114800" cy="2316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22532" name="Marcador de número de diapositiva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68E854-A37E-44BF-A03F-E8A5128F6768}" type="slidenum">
              <a:rPr lang="es-CO" altLang="es-MX">
                <a:solidFill>
                  <a:srgbClr val="000000"/>
                </a:solidFill>
                <a:latin typeface="Calibri" panose="020F0502020204030204" pitchFamily="34" charset="0"/>
              </a:rPr>
              <a:pPr/>
              <a:t>66</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306590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bwMode="auto">
          <a:xfrm>
            <a:off x="2514600" y="857250"/>
            <a:ext cx="4114800" cy="2316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23556" name="Marcador de número de diapositiva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A86BC2-2AB4-424A-AD8F-39DE70E845B6}" type="slidenum">
              <a:rPr lang="es-CO" altLang="es-MX">
                <a:solidFill>
                  <a:srgbClr val="000000"/>
                </a:solidFill>
                <a:latin typeface="Calibri" panose="020F0502020204030204" pitchFamily="34" charset="0"/>
              </a:rPr>
              <a:pPr/>
              <a:t>67</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1871366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p:cNvSpPr>
            <a:spLocks noGrp="1" noRot="1" noChangeAspect="1" noTextEdit="1"/>
          </p:cNvSpPr>
          <p:nvPr>
            <p:ph type="sldImg"/>
          </p:nvPr>
        </p:nvSpPr>
        <p:spPr bwMode="auto">
          <a:xfrm>
            <a:off x="2514600" y="857250"/>
            <a:ext cx="4114800" cy="2316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24580" name="Marcador de número de diapositiva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ADA3AB-CDA7-4190-BDB7-8CE5FA41AFC5}" type="slidenum">
              <a:rPr lang="es-CO" altLang="es-MX">
                <a:solidFill>
                  <a:srgbClr val="000000"/>
                </a:solidFill>
                <a:latin typeface="Calibri" panose="020F0502020204030204" pitchFamily="34" charset="0"/>
              </a:rPr>
              <a:pPr/>
              <a:t>68</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4285594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bwMode="auto">
          <a:xfrm>
            <a:off x="2514600" y="857250"/>
            <a:ext cx="4114800" cy="2316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Marcador de notas 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MX" smtClean="0"/>
          </a:p>
        </p:txBody>
      </p:sp>
      <p:sp>
        <p:nvSpPr>
          <p:cNvPr id="25604" name="Marcador de número de diapositiva 3"/>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2D7DD8-2227-4BB9-9EFF-61E41005F6DD}" type="slidenum">
              <a:rPr lang="es-CO" altLang="es-MX">
                <a:solidFill>
                  <a:srgbClr val="000000"/>
                </a:solidFill>
                <a:latin typeface="Calibri" panose="020F0502020204030204" pitchFamily="34" charset="0"/>
              </a:rPr>
              <a:pPr/>
              <a:t>69</a:t>
            </a:fld>
            <a:endParaRPr lang="es-CO" altLang="es-MX">
              <a:solidFill>
                <a:srgbClr val="000000"/>
              </a:solidFill>
              <a:latin typeface="Calibri" panose="020F0502020204030204" pitchFamily="34" charset="0"/>
            </a:endParaRPr>
          </a:p>
        </p:txBody>
      </p:sp>
    </p:spTree>
    <p:extLst>
      <p:ext uri="{BB962C8B-B14F-4D97-AF65-F5344CB8AC3E}">
        <p14:creationId xmlns:p14="http://schemas.microsoft.com/office/powerpoint/2010/main" val="2789562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0706" name="Google Shape;1085;p32:notes"/>
          <p:cNvSpPr txBox="1">
            <a:spLocks noGrp="1"/>
          </p:cNvSpPr>
          <p:nvPr>
            <p:ph type="body" idx="1"/>
          </p:nvPr>
        </p:nvSpPr>
        <p:spPr>
          <a:xfrm>
            <a:off x="-2147483648" y="-2147483648"/>
            <a:ext cx="0" cy="0"/>
          </a:xfrm>
          <a:ln/>
        </p:spPr>
        <p:txBody>
          <a:bodyPr tIns="45700" bIns="45700"/>
          <a:lstStyle/>
          <a:p>
            <a:pPr marL="0" indent="0" eaLnBrk="1" hangingPunct="1">
              <a:buSzPts val="11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200707" name="Google Shape;1086;p32:notes"/>
          <p:cNvSpPr>
            <a:spLocks noGrp="1" noRot="1" noChangeAspect="1" noTextEdit="1"/>
          </p:cNvSpPr>
          <p:nvPr>
            <p:ph type="sldImg" idx="2"/>
          </p:nvPr>
        </p:nvSpPr>
        <p:spPr>
          <a:xfrm>
            <a:off x="3811588" y="514350"/>
            <a:ext cx="4570412" cy="2571750"/>
          </a:xfrm>
          <a:ln cap="flat">
            <a:miter lim="800000"/>
            <a:headEnd/>
            <a:tailEnd/>
          </a:ln>
        </p:spPr>
      </p:sp>
    </p:spTree>
    <p:extLst>
      <p:ext uri="{BB962C8B-B14F-4D97-AF65-F5344CB8AC3E}">
        <p14:creationId xmlns:p14="http://schemas.microsoft.com/office/powerpoint/2010/main" val="2714687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4" name="Google Shape;1156;p33:notes"/>
          <p:cNvSpPr txBox="1">
            <a:spLocks noGrp="1"/>
          </p:cNvSpPr>
          <p:nvPr>
            <p:ph type="body" idx="1"/>
          </p:nvPr>
        </p:nvSpPr>
        <p:spPr>
          <a:xfrm>
            <a:off x="-2147483648" y="-2147483648"/>
            <a:ext cx="0" cy="0"/>
          </a:xfrm>
          <a:ln/>
        </p:spPr>
        <p:txBody>
          <a:bodyPr tIns="45700" bIns="45700"/>
          <a:lstStyle/>
          <a:p>
            <a:pPr marL="0" indent="0" eaLnBrk="1" hangingPunct="1">
              <a:buSzPts val="1100"/>
            </a:pPr>
            <a:endParaRPr lang="es-CO" altLang="es-CO" sz="1200" dirty="0" smtClean="0">
              <a:latin typeface="Calibri" panose="020F0502020204030204" pitchFamily="34" charset="0"/>
              <a:cs typeface="Arial" panose="020B0604020202020204" pitchFamily="34" charset="0"/>
              <a:sym typeface="Calibri" panose="020F0502020204030204" pitchFamily="34" charset="0"/>
            </a:endParaRPr>
          </a:p>
        </p:txBody>
      </p:sp>
      <p:sp>
        <p:nvSpPr>
          <p:cNvPr id="202755" name="Google Shape;1157;p33:notes"/>
          <p:cNvSpPr>
            <a:spLocks noGrp="1" noRot="1" noChangeAspect="1" noTextEdit="1"/>
          </p:cNvSpPr>
          <p:nvPr>
            <p:ph type="sldImg" idx="2"/>
          </p:nvPr>
        </p:nvSpPr>
        <p:spPr>
          <a:xfrm>
            <a:off x="3810000" y="514350"/>
            <a:ext cx="4573588" cy="2571750"/>
          </a:xfrm>
          <a:ln cap="flat">
            <a:miter lim="800000"/>
            <a:headEnd/>
            <a:tailEnd/>
          </a:ln>
        </p:spPr>
      </p:sp>
    </p:spTree>
    <p:extLst>
      <p:ext uri="{BB962C8B-B14F-4D97-AF65-F5344CB8AC3E}">
        <p14:creationId xmlns:p14="http://schemas.microsoft.com/office/powerpoint/2010/main" val="860097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02" name="Google Shape;1228;p34:notes"/>
          <p:cNvSpPr txBox="1">
            <a:spLocks noGrp="1"/>
          </p:cNvSpPr>
          <p:nvPr>
            <p:ph type="body" idx="1"/>
          </p:nvPr>
        </p:nvSpPr>
        <p:spPr>
          <a:xfrm>
            <a:off x="-2147483648" y="-2147483648"/>
            <a:ext cx="0" cy="0"/>
          </a:xfrm>
          <a:ln/>
        </p:spPr>
        <p:txBody>
          <a:bodyPr tIns="45700" bIns="45700"/>
          <a:lstStyle/>
          <a:p>
            <a:pPr marL="0" indent="0" eaLnBrk="1" hangingPunct="1">
              <a:buSzPts val="1100"/>
            </a:pPr>
            <a:endParaRPr lang="es-CO" altLang="es-CO" sz="1200" smtClean="0">
              <a:latin typeface="Calibri" panose="020F0502020204030204" pitchFamily="34" charset="0"/>
              <a:cs typeface="Arial" panose="020B0604020202020204" pitchFamily="34" charset="0"/>
              <a:sym typeface="Calibri" panose="020F0502020204030204" pitchFamily="34" charset="0"/>
            </a:endParaRPr>
          </a:p>
        </p:txBody>
      </p:sp>
      <p:sp>
        <p:nvSpPr>
          <p:cNvPr id="204803" name="Google Shape;1229;p34:notes"/>
          <p:cNvSpPr>
            <a:spLocks noGrp="1" noRot="1" noChangeAspect="1" noTextEdit="1"/>
          </p:cNvSpPr>
          <p:nvPr>
            <p:ph type="sldImg" idx="2"/>
          </p:nvPr>
        </p:nvSpPr>
        <p:spPr>
          <a:xfrm>
            <a:off x="3810000" y="514350"/>
            <a:ext cx="4573588" cy="2571750"/>
          </a:xfrm>
          <a:ln cap="flat">
            <a:miter lim="800000"/>
            <a:headEnd/>
            <a:tailEnd/>
          </a:ln>
        </p:spPr>
      </p:sp>
    </p:spTree>
    <p:extLst>
      <p:ext uri="{BB962C8B-B14F-4D97-AF65-F5344CB8AC3E}">
        <p14:creationId xmlns:p14="http://schemas.microsoft.com/office/powerpoint/2010/main" val="984625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600" baseline="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9E1E-6414-43EF-9B3D-7BC6F2869A0A}"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7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509;p5:notes"/>
          <p:cNvSpPr>
            <a:spLocks noGrp="1" noRot="1" noChangeAspect="1" noTextEdit="1"/>
          </p:cNvSpPr>
          <p:nvPr>
            <p:ph type="sldImg" idx="2"/>
          </p:nvPr>
        </p:nvSpPr>
        <p:spPr>
          <a:xfrm>
            <a:off x="4038600" y="857250"/>
            <a:ext cx="4114800" cy="2314575"/>
          </a:xfrm>
          <a:ln w="12700" cap="flat">
            <a:miter lim="800000"/>
            <a:headEnd/>
            <a:tailEnd/>
          </a:ln>
        </p:spPr>
      </p:sp>
      <p:sp>
        <p:nvSpPr>
          <p:cNvPr id="108547" name="Google Shape;510;p5:notes"/>
          <p:cNvSpPr txBox="1">
            <a:spLocks noGrp="1"/>
          </p:cNvSpPr>
          <p:nvPr>
            <p:ph type="body" idx="1"/>
          </p:nvPr>
        </p:nvSpPr>
        <p:spPr>
          <a:xfrm>
            <a:off x="1219200" y="3300413"/>
            <a:ext cx="9753600" cy="2700337"/>
          </a:xfrm>
          <a:ln/>
        </p:spPr>
        <p:txBody>
          <a:bodyPr tIns="45700" bIns="45700"/>
          <a:lstStyle/>
          <a:p>
            <a:pPr marL="0" indent="0" eaLnBrk="1" hangingPunct="1">
              <a:buSzPts val="11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576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509;p5:notes"/>
          <p:cNvSpPr>
            <a:spLocks noGrp="1" noRot="1" noChangeAspect="1" noTextEdit="1"/>
          </p:cNvSpPr>
          <p:nvPr>
            <p:ph type="sldImg" idx="2"/>
          </p:nvPr>
        </p:nvSpPr>
        <p:spPr>
          <a:xfrm>
            <a:off x="4038600" y="857250"/>
            <a:ext cx="4114800" cy="2314575"/>
          </a:xfrm>
          <a:ln w="12700" cap="flat">
            <a:miter lim="800000"/>
            <a:headEnd/>
            <a:tailEnd/>
          </a:ln>
        </p:spPr>
      </p:sp>
      <p:sp>
        <p:nvSpPr>
          <p:cNvPr id="108547" name="Google Shape;510;p5:notes"/>
          <p:cNvSpPr txBox="1">
            <a:spLocks noGrp="1"/>
          </p:cNvSpPr>
          <p:nvPr>
            <p:ph type="body" idx="1"/>
          </p:nvPr>
        </p:nvSpPr>
        <p:spPr>
          <a:xfrm>
            <a:off x="1219200" y="3300413"/>
            <a:ext cx="9753600" cy="2700337"/>
          </a:xfrm>
          <a:ln/>
        </p:spPr>
        <p:txBody>
          <a:bodyPr tIns="45700" bIns="45700"/>
          <a:lstStyle/>
          <a:p>
            <a:pPr marL="0" indent="0" eaLnBrk="1" hangingPunct="1">
              <a:buSzPts val="11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26739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aseline="0" dirty="0"/>
              <a:t>Recortar las imágenes, incluya el Archipiélago de San Andrés y Providencia. Utilice la guía de cada cuadro para colocar cada imagen, las cuáles, deben tener una altura de 13.0 cm aproximadamente.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http://tws.keraunos.co/mapaDemoPrueba/map/</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hlinkClick r:id="rId3"/>
              </a:rPr>
              <a:t>http://172.16.1.237/almacen/interno/satelite/COLOMBIA/C13/Rad/JPG/2021/</a:t>
            </a:r>
            <a:endParaRPr lang="es-CO"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10</a:t>
            </a:fld>
            <a:endParaRPr lang="es-CO">
              <a:solidFill>
                <a:prstClr val="black"/>
              </a:solidFill>
            </a:endParaRPr>
          </a:p>
        </p:txBody>
      </p:sp>
    </p:spTree>
    <p:extLst>
      <p:ext uri="{BB962C8B-B14F-4D97-AF65-F5344CB8AC3E}">
        <p14:creationId xmlns:p14="http://schemas.microsoft.com/office/powerpoint/2010/main" val="2040644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35.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9.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9.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9.png"/><Relationship Id="rId1" Type="http://schemas.openxmlformats.org/officeDocument/2006/relationships/slideMaster" Target="../slideMasters/slideMaster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4.xml"/><Relationship Id="rId4" Type="http://schemas.openxmlformats.org/officeDocument/2006/relationships/image" Target="../media/image59.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6.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6.xml"/><Relationship Id="rId4" Type="http://schemas.openxmlformats.org/officeDocument/2006/relationships/image" Target="../media/image15.pn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5.jpe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16.xml"/><Relationship Id="rId4" Type="http://schemas.openxmlformats.org/officeDocument/2006/relationships/image" Target="../media/image59.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eg"/><Relationship Id="rId1" Type="http://schemas.openxmlformats.org/officeDocument/2006/relationships/slideMaster" Target="../slideMasters/slideMaster16.xml"/><Relationship Id="rId4" Type="http://schemas.openxmlformats.org/officeDocument/2006/relationships/image" Target="../media/image5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6.xml"/><Relationship Id="rId5" Type="http://schemas.openxmlformats.org/officeDocument/2006/relationships/hyperlink" Target="https://www.facebook.com/SunlightMedia/photos/a.418646038151549/2055342184481918/?type=1&amp;theater" TargetMode="External"/><Relationship Id="rId4" Type="http://schemas.openxmlformats.org/officeDocument/2006/relationships/image" Target="../media/image81.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Master" Target="../slideMasters/slideMaster16.xml"/><Relationship Id="rId4" Type="http://schemas.openxmlformats.org/officeDocument/2006/relationships/image" Target="../media/image59.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0.png"/><Relationship Id="rId1" Type="http://schemas.openxmlformats.org/officeDocument/2006/relationships/slideMaster" Target="../slideMasters/slideMaster16.xml"/><Relationship Id="rId4" Type="http://schemas.openxmlformats.org/officeDocument/2006/relationships/image" Target="../media/image59.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Master" Target="../slideMasters/slideMaster16.xml"/><Relationship Id="rId4" Type="http://schemas.openxmlformats.org/officeDocument/2006/relationships/image" Target="../media/image59.pn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7.xml"/><Relationship Id="rId4" Type="http://schemas.openxmlformats.org/officeDocument/2006/relationships/image" Target="../media/image15.pn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5.jpe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5.jpe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6.jpe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e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7.xml"/><Relationship Id="rId5" Type="http://schemas.openxmlformats.org/officeDocument/2006/relationships/hyperlink" Target="https://www.facebook.com/SunlightMedia/photos/a.418646038151549/2055342184481918/?type=1&amp;theater" TargetMode="External"/><Relationship Id="rId4" Type="http://schemas.openxmlformats.org/officeDocument/2006/relationships/image" Target="../media/image81.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0.pn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Master" Target="../slideMasters/slideMaster17.xml"/><Relationship Id="rId4" Type="http://schemas.openxmlformats.org/officeDocument/2006/relationships/image" Target="../media/image59.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8.xml"/><Relationship Id="rId4" Type="http://schemas.openxmlformats.org/officeDocument/2006/relationships/image" Target="../media/image59.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2.jpeg"/><Relationship Id="rId1" Type="http://schemas.openxmlformats.org/officeDocument/2006/relationships/slideMaster" Target="../slideMasters/slideMaster18.xml"/><Relationship Id="rId4" Type="http://schemas.openxmlformats.org/officeDocument/2006/relationships/image" Target="../media/image59.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4.jpeg"/><Relationship Id="rId1" Type="http://schemas.openxmlformats.org/officeDocument/2006/relationships/slideMaster" Target="../slideMasters/slideMaster18.xml"/><Relationship Id="rId4" Type="http://schemas.openxmlformats.org/officeDocument/2006/relationships/image" Target="../media/image19.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7.png"/><Relationship Id="rId1" Type="http://schemas.openxmlformats.org/officeDocument/2006/relationships/slideMaster" Target="../slideMasters/slideMaster18.xml"/><Relationship Id="rId4" Type="http://schemas.openxmlformats.org/officeDocument/2006/relationships/image" Target="../media/image19.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18.xml"/><Relationship Id="rId4" Type="http://schemas.openxmlformats.org/officeDocument/2006/relationships/image" Target="../media/image90.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706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3" name="Imagen 2" descr="FronteraMaritima_Al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35854"/>
            <a:ext cx="9257422" cy="4931210"/>
          </a:xfrm>
          <a:prstGeom prst="rect">
            <a:avLst/>
          </a:prstGeom>
        </p:spPr>
      </p:pic>
      <p:pic>
        <p:nvPicPr>
          <p:cNvPr id="2" name="Imagen 1" descr="m2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pic>
        <p:nvPicPr>
          <p:cNvPr id="4" name="Imagen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76592" y="641805"/>
            <a:ext cx="255028" cy="255028"/>
          </a:xfrm>
          <a:prstGeom prst="rect">
            <a:avLst/>
          </a:prstGeom>
        </p:spPr>
      </p:pic>
    </p:spTree>
    <p:extLst>
      <p:ext uri="{BB962C8B-B14F-4D97-AF65-F5344CB8AC3E}">
        <p14:creationId xmlns:p14="http://schemas.microsoft.com/office/powerpoint/2010/main" val="20503516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467" t="35238" r="388" b="54225"/>
          <a:stretch/>
        </p:blipFill>
        <p:spPr>
          <a:xfrm>
            <a:off x="0" y="-11575"/>
            <a:ext cx="12236319" cy="731781"/>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2" name="Agrupar 1"/>
          <p:cNvGrpSpPr/>
          <p:nvPr userDrawn="1"/>
        </p:nvGrpSpPr>
        <p:grpSpPr>
          <a:xfrm>
            <a:off x="3584431" y="152159"/>
            <a:ext cx="422710" cy="422710"/>
            <a:chOff x="4065603" y="191601"/>
            <a:chExt cx="422710" cy="422710"/>
          </a:xfrm>
        </p:grpSpPr>
        <p:sp>
          <p:nvSpPr>
            <p:cNvPr id="4" name="Elipse 3"/>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5063596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87"/>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08" y="8116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589111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0" y="0"/>
            <a:ext cx="12198260" cy="725797"/>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898169" y="81164"/>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796670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7"/>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76049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7746908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3214007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940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502" t="35210" r="522" b="54289"/>
          <a:stretch/>
        </p:blipFill>
        <p:spPr>
          <a:xfrm>
            <a:off x="-1" y="-20548"/>
            <a:ext cx="12218533" cy="729465"/>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450334" y="12060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agen 5"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971367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910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CE4EC-124E-4A40-9985-A2F975A398A5}" type="datetimeFigureOut">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A5CC1-1BFA-4146-893A-695949666B54}" type="slidenum">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050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1" descr="m3_Mesa de trabajo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5039114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3326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0151" y="1327470"/>
            <a:ext cx="7078133" cy="1819667"/>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239252" y="1315294"/>
            <a:ext cx="6688289" cy="50783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9" name="Imagen 8"/>
          <p:cNvPicPr>
            <a:picLocks noChangeAspect="1"/>
          </p:cNvPicPr>
          <p:nvPr userDrawn="1"/>
        </p:nvPicPr>
        <p:blipFill rotWithShape="1">
          <a:blip r:embed="rId3"/>
          <a:srcRect r="2919"/>
          <a:stretch/>
        </p:blipFill>
        <p:spPr>
          <a:xfrm>
            <a:off x="5079077" y="4633566"/>
            <a:ext cx="7112924" cy="896964"/>
          </a:xfrm>
          <a:prstGeom prst="rect">
            <a:avLst/>
          </a:prstGeom>
        </p:spPr>
      </p:pic>
      <p:pic>
        <p:nvPicPr>
          <p:cNvPr id="2" name="Imagen 1"/>
          <p:cNvPicPr>
            <a:picLocks noChangeAspect="1"/>
          </p:cNvPicPr>
          <p:nvPr userDrawn="1"/>
        </p:nvPicPr>
        <p:blipFill>
          <a:blip r:embed="rId4"/>
          <a:stretch>
            <a:fillRect/>
          </a:stretch>
        </p:blipFill>
        <p:spPr>
          <a:xfrm>
            <a:off x="5239251" y="4522939"/>
            <a:ext cx="6847453" cy="548282"/>
          </a:xfrm>
          <a:prstGeom prst="rect">
            <a:avLst/>
          </a:prstGeom>
        </p:spPr>
      </p:pic>
    </p:spTree>
    <p:extLst>
      <p:ext uri="{BB962C8B-B14F-4D97-AF65-F5344CB8AC3E}">
        <p14:creationId xmlns:p14="http://schemas.microsoft.com/office/powerpoint/2010/main" val="3061853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8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xmlns=""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xmlns=""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FORMATO .JPG</a:t>
            </a:r>
          </a:p>
        </p:txBody>
      </p:sp>
    </p:spTree>
    <p:extLst>
      <p:ext uri="{BB962C8B-B14F-4D97-AF65-F5344CB8AC3E}">
        <p14:creationId xmlns:p14="http://schemas.microsoft.com/office/powerpoint/2010/main" val="3136049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
        <p:nvSpPr>
          <p:cNvPr id="24" name="Google Shape;24;p61"/>
          <p:cNvSpPr txBox="1">
            <a:spLocks noGrp="1"/>
          </p:cNvSpPr>
          <p:nvPr>
            <p:ph type="ctrTitle"/>
          </p:nvPr>
        </p:nvSpPr>
        <p:spPr>
          <a:xfrm>
            <a:off x="914400" y="2125980"/>
            <a:ext cx="10363200" cy="1440179"/>
          </a:xfrm>
          <a:prstGeom prst="rect">
            <a:avLst/>
          </a:prstGeom>
          <a:noFill/>
          <a:ln>
            <a:noFill/>
          </a:ln>
        </p:spPr>
        <p:txBody>
          <a:bodyPr spcFirstLastPara="1"/>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61"/>
          <p:cNvSpPr txBox="1">
            <a:spLocks noGrp="1"/>
          </p:cNvSpPr>
          <p:nvPr>
            <p:ph type="subTitle" idx="1"/>
          </p:nvPr>
        </p:nvSpPr>
        <p:spPr>
          <a:xfrm>
            <a:off x="1828800" y="3840480"/>
            <a:ext cx="8534399" cy="1714500"/>
          </a:xfrm>
          <a:prstGeom prst="rect">
            <a:avLst/>
          </a:prstGeom>
          <a:noFill/>
          <a:ln>
            <a:noFill/>
          </a:ln>
        </p:spPr>
        <p:txBody>
          <a:bodyPr spcFirstLastPara="1"/>
          <a:lstStyle>
            <a:lvl1pPr lvl="0" algn="l">
              <a:lnSpc>
                <a:spcPct val="100000"/>
              </a:lnSpc>
              <a:spcBef>
                <a:spcPts val="360"/>
              </a:spcBef>
              <a:spcAft>
                <a:spcPts val="0"/>
              </a:spcAft>
              <a:buSzPts val="1400"/>
              <a:buNone/>
              <a:defRPr/>
            </a:lvl1pPr>
            <a:lvl2pPr lvl="1" algn="l">
              <a:lnSpc>
                <a:spcPct val="100000"/>
              </a:lnSpc>
              <a:spcBef>
                <a:spcPts val="360"/>
              </a:spcBef>
              <a:spcAft>
                <a:spcPts val="0"/>
              </a:spcAft>
              <a:buSzPts val="1400"/>
              <a:buNone/>
              <a:defRPr/>
            </a:lvl2pPr>
            <a:lvl3pPr lvl="2" algn="l">
              <a:lnSpc>
                <a:spcPct val="100000"/>
              </a:lnSpc>
              <a:spcBef>
                <a:spcPts val="360"/>
              </a:spcBef>
              <a:spcAft>
                <a:spcPts val="0"/>
              </a:spcAft>
              <a:buSzPts val="1400"/>
              <a:buNone/>
              <a:defRPr/>
            </a:lvl3pPr>
            <a:lvl4pPr lvl="3" algn="l">
              <a:lnSpc>
                <a:spcPct val="100000"/>
              </a:lnSpc>
              <a:spcBef>
                <a:spcPts val="360"/>
              </a:spcBef>
              <a:spcAft>
                <a:spcPts val="0"/>
              </a:spcAft>
              <a:buSzPts val="1400"/>
              <a:buNone/>
              <a:defRPr/>
            </a:lvl4pPr>
            <a:lvl5pPr lvl="4" algn="l">
              <a:lnSpc>
                <a:spcPct val="100000"/>
              </a:lnSpc>
              <a:spcBef>
                <a:spcPts val="36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8;p36"/>
          <p:cNvSpPr txBox="1">
            <a:spLocks noGrp="1"/>
          </p:cNvSpPr>
          <p:nvPr>
            <p:ph type="ftr" idx="12"/>
          </p:nvPr>
        </p:nvSpPr>
        <p:spPr>
          <a:ln/>
        </p:spPr>
        <p:txBody>
          <a:bodyPr/>
          <a:lstStyle>
            <a:lvl1pPr>
              <a:defRPr/>
            </a:lvl1pPr>
          </a:lstStyle>
          <a:p>
            <a:pPr>
              <a:defRPr/>
            </a:pPr>
            <a:endParaRPr lang="es-CO" altLang="es-CO"/>
          </a:p>
        </p:txBody>
      </p:sp>
      <p:sp>
        <p:nvSpPr>
          <p:cNvPr id="5" name="Google Shape;9;p36"/>
          <p:cNvSpPr txBox="1">
            <a:spLocks noGrp="1"/>
          </p:cNvSpPr>
          <p:nvPr>
            <p:ph type="dt" idx="13"/>
          </p:nvPr>
        </p:nvSpPr>
        <p:spPr>
          <a:ln/>
        </p:spPr>
        <p:txBody>
          <a:bodyPr/>
          <a:lstStyle>
            <a:lvl1pPr>
              <a:defRPr/>
            </a:lvl1pPr>
          </a:lstStyle>
          <a:p>
            <a:pPr>
              <a:defRPr/>
            </a:pPr>
            <a:endParaRPr lang="es-CO" altLang="es-CO"/>
          </a:p>
        </p:txBody>
      </p:sp>
      <p:sp>
        <p:nvSpPr>
          <p:cNvPr id="6" name="Google Shape;10;p36"/>
          <p:cNvSpPr txBox="1">
            <a:spLocks noGrp="1"/>
          </p:cNvSpPr>
          <p:nvPr>
            <p:ph type="sldNum" idx="14"/>
          </p:nvPr>
        </p:nvSpPr>
        <p:spPr>
          <a:ln/>
        </p:spPr>
        <p:txBody>
          <a:bodyPr/>
          <a:lstStyle>
            <a:lvl1pPr>
              <a:defRPr/>
            </a:lvl1pPr>
          </a:lstStyle>
          <a:p>
            <a:pPr>
              <a:defRPr/>
            </a:pPr>
            <a:fld id="{B25CA7A8-4C28-4A66-AA71-9DB3F03318B9}" type="slidenum">
              <a:rPr lang="es-CO" altLang="es-CO"/>
              <a:pPr>
                <a:defRPr/>
              </a:pPr>
              <a:t>‹Nº›</a:t>
            </a:fld>
            <a:endParaRPr lang="es-CO" altLang="es-CO"/>
          </a:p>
        </p:txBody>
      </p:sp>
    </p:spTree>
    <p:extLst>
      <p:ext uri="{BB962C8B-B14F-4D97-AF65-F5344CB8AC3E}">
        <p14:creationId xmlns:p14="http://schemas.microsoft.com/office/powerpoint/2010/main" val="15974674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4" name="Google Shape;30;p62"/>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SzPts val="1800"/>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31" name="Google Shape;31;p62"/>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773113" y="1193800"/>
            <a:ext cx="10645775" cy="2871788"/>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b="0" i="0">
                <a:solidFill>
                  <a:schemeClr val="dk1"/>
                </a:solidFill>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 name="Google Shape;33;p62"/>
          <p:cNvSpPr txBox="1">
            <a:spLocks noGrp="1"/>
          </p:cNvSpPr>
          <p:nvPr>
            <p:ph type="ftr" idx="10"/>
          </p:nvPr>
        </p:nvSpPr>
        <p:spPr/>
        <p:txBody>
          <a:bodyPr/>
          <a:lstStyle>
            <a:lvl1pPr>
              <a:defRPr/>
            </a:lvl1pPr>
          </a:lstStyle>
          <a:p>
            <a:pPr>
              <a:defRPr/>
            </a:pPr>
            <a:endParaRPr lang="es-CO" altLang="es-CO"/>
          </a:p>
        </p:txBody>
      </p:sp>
      <p:sp>
        <p:nvSpPr>
          <p:cNvPr id="6" name="Google Shape;34;p62"/>
          <p:cNvSpPr txBox="1">
            <a:spLocks noGrp="1"/>
          </p:cNvSpPr>
          <p:nvPr>
            <p:ph type="dt" idx="11"/>
          </p:nvPr>
        </p:nvSpPr>
        <p:spPr/>
        <p:txBody>
          <a:bodyPr/>
          <a:lstStyle>
            <a:lvl1pPr>
              <a:defRPr/>
            </a:lvl1pPr>
          </a:lstStyle>
          <a:p>
            <a:pPr>
              <a:defRPr/>
            </a:pPr>
            <a:endParaRPr lang="es-CO" altLang="es-CO"/>
          </a:p>
        </p:txBody>
      </p:sp>
      <p:sp>
        <p:nvSpPr>
          <p:cNvPr id="7" name="Google Shape;35;p62"/>
          <p:cNvSpPr txBox="1">
            <a:spLocks noGrp="1"/>
          </p:cNvSpPr>
          <p:nvPr>
            <p:ph type="sldNum" idx="12"/>
          </p:nvPr>
        </p:nvSpPr>
        <p:spPr/>
        <p:txBody>
          <a:bodyPr/>
          <a:lstStyle>
            <a:lvl1pPr>
              <a:defRPr/>
            </a:lvl1pPr>
          </a:lstStyle>
          <a:p>
            <a:pPr>
              <a:defRPr/>
            </a:pPr>
            <a:fld id="{8A0913EC-D268-4A64-B554-717CF6FB303C}" type="slidenum">
              <a:rPr lang="es-CO" altLang="es-CO"/>
              <a:pPr>
                <a:defRPr/>
              </a:pPr>
              <a:t>‹Nº›</a:t>
            </a:fld>
            <a:endParaRPr lang="es-CO" altLang="es-CO"/>
          </a:p>
        </p:txBody>
      </p:sp>
    </p:spTree>
    <p:extLst>
      <p:ext uri="{BB962C8B-B14F-4D97-AF65-F5344CB8AC3E}">
        <p14:creationId xmlns:p14="http://schemas.microsoft.com/office/powerpoint/2010/main" val="840625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63"/>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 name="Google Shape;8;p36"/>
          <p:cNvSpPr txBox="1">
            <a:spLocks noGrp="1"/>
          </p:cNvSpPr>
          <p:nvPr>
            <p:ph type="ftr" idx="12"/>
          </p:nvPr>
        </p:nvSpPr>
        <p:spPr>
          <a:ln/>
        </p:spPr>
        <p:txBody>
          <a:bodyPr/>
          <a:lstStyle>
            <a:lvl1pPr>
              <a:defRPr/>
            </a:lvl1pPr>
          </a:lstStyle>
          <a:p>
            <a:pPr>
              <a:defRPr/>
            </a:pPr>
            <a:endParaRPr lang="es-CO" altLang="es-CO"/>
          </a:p>
        </p:txBody>
      </p:sp>
      <p:sp>
        <p:nvSpPr>
          <p:cNvPr id="4" name="Google Shape;9;p36"/>
          <p:cNvSpPr txBox="1">
            <a:spLocks noGrp="1"/>
          </p:cNvSpPr>
          <p:nvPr>
            <p:ph type="dt" idx="13"/>
          </p:nvPr>
        </p:nvSpPr>
        <p:spPr>
          <a:ln/>
        </p:spPr>
        <p:txBody>
          <a:bodyPr/>
          <a:lstStyle>
            <a:lvl1pPr>
              <a:defRPr/>
            </a:lvl1pPr>
          </a:lstStyle>
          <a:p>
            <a:pPr>
              <a:defRPr/>
            </a:pPr>
            <a:endParaRPr lang="es-CO" altLang="es-CO"/>
          </a:p>
        </p:txBody>
      </p:sp>
      <p:sp>
        <p:nvSpPr>
          <p:cNvPr id="5" name="Google Shape;10;p36"/>
          <p:cNvSpPr txBox="1">
            <a:spLocks noGrp="1"/>
          </p:cNvSpPr>
          <p:nvPr>
            <p:ph type="sldNum" idx="14"/>
          </p:nvPr>
        </p:nvSpPr>
        <p:spPr>
          <a:ln/>
        </p:spPr>
        <p:txBody>
          <a:bodyPr/>
          <a:lstStyle>
            <a:lvl1pPr>
              <a:defRPr/>
            </a:lvl1pPr>
          </a:lstStyle>
          <a:p>
            <a:pPr>
              <a:defRPr/>
            </a:pPr>
            <a:fld id="{8159F368-96C7-44A0-A646-2E6418A32E83}" type="slidenum">
              <a:rPr lang="es-CO" altLang="es-CO"/>
              <a:pPr>
                <a:defRPr/>
              </a:pPr>
              <a:t>‹Nº›</a:t>
            </a:fld>
            <a:endParaRPr lang="es-CO" altLang="es-CO"/>
          </a:p>
        </p:txBody>
      </p:sp>
    </p:spTree>
    <p:extLst>
      <p:ext uri="{BB962C8B-B14F-4D97-AF65-F5344CB8AC3E}">
        <p14:creationId xmlns:p14="http://schemas.microsoft.com/office/powerpoint/2010/main" val="7674882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7"/>
        <p:cNvGrpSpPr/>
        <p:nvPr/>
      </p:nvGrpSpPr>
      <p:grpSpPr>
        <a:xfrm>
          <a:off x="0" y="0"/>
          <a:ext cx="0" cy="0"/>
          <a:chOff x="0" y="0"/>
          <a:chExt cx="0" cy="0"/>
        </a:xfrm>
      </p:grpSpPr>
      <p:pic>
        <p:nvPicPr>
          <p:cNvPr id="2" name="Google Shape;1159;p33"/>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226925"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66;p33"/>
          <p:cNvSpPr txBox="1">
            <a:spLocks noChangeArrowheads="1"/>
          </p:cNvSpPr>
          <p:nvPr userDrawn="1"/>
        </p:nvSpPr>
        <p:spPr bwMode="auto">
          <a:xfrm>
            <a:off x="8013700" y="6518275"/>
            <a:ext cx="3973513" cy="338138"/>
          </a:xfrm>
          <a:prstGeom prst="rect">
            <a:avLst/>
          </a:prstGeom>
          <a:noFill/>
          <a:ln>
            <a:noFill/>
          </a:ln>
        </p:spPr>
        <p:txBody>
          <a:bodyPr lIns="91401" tIns="45688" rIns="91401" bIns="45688">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800"/>
              <a:buFont typeface="Calibri" panose="020F0502020204030204" pitchFamily="34" charset="0"/>
              <a:buNone/>
              <a:defRPr/>
            </a:pPr>
            <a:r>
              <a:rPr lang="es-CO" altLang="es-CO" sz="800" b="1" dirty="0">
                <a:latin typeface="Calibri" panose="020F0502020204030204" pitchFamily="34" charset="0"/>
                <a:cs typeface="Calibri" panose="020F0502020204030204" pitchFamily="34" charset="0"/>
                <a:sym typeface="Calibri" panose="020F0502020204030204" pitchFamily="34" charset="0"/>
              </a:rPr>
              <a:t>* La altura significativa de  la ola, representa la media del tercio más alto de las olas, por lo cual la altura máxima posible puede ser incluso superior al doble de este valor</a:t>
            </a:r>
          </a:p>
        </p:txBody>
      </p:sp>
      <p:graphicFrame>
        <p:nvGraphicFramePr>
          <p:cNvPr id="4" name="Google Shape;1090;p32"/>
          <p:cNvGraphicFramePr/>
          <p:nvPr/>
        </p:nvGraphicFramePr>
        <p:xfrm>
          <a:off x="8013700" y="1906588"/>
          <a:ext cx="3979863" cy="4614861"/>
        </p:xfrm>
        <a:graphic>
          <a:graphicData uri="http://schemas.openxmlformats.org/drawingml/2006/table">
            <a:tbl>
              <a:tblPr>
                <a:noFill/>
              </a:tblPr>
              <a:tblGrid>
                <a:gridCol w="1374341">
                  <a:extLst>
                    <a:ext uri="{9D8B030D-6E8A-4147-A177-3AD203B41FA5}">
                      <a16:colId xmlns:a16="http://schemas.microsoft.com/office/drawing/2014/main" xmlns="" val="20000"/>
                    </a:ext>
                  </a:extLst>
                </a:gridCol>
                <a:gridCol w="2605522">
                  <a:extLst>
                    <a:ext uri="{9D8B030D-6E8A-4147-A177-3AD203B41FA5}">
                      <a16:colId xmlns:a16="http://schemas.microsoft.com/office/drawing/2014/main" xmlns="" val="20001"/>
                    </a:ext>
                  </a:extLst>
                </a:gridCol>
              </a:tblGrid>
              <a:tr h="534180">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CONVENCIONES</a:t>
                      </a:r>
                      <a:endParaRPr sz="1400" u="none" strike="noStrike" cap="none"/>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SUGERENCIAS</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O</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RECOMENDACIONES</a:t>
                      </a:r>
                      <a:endParaRPr sz="12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extLst>
                  <a:ext uri="{0D108BD9-81ED-4DB2-BD59-A6C34878D82A}">
                    <a16:rowId xmlns:a16="http://schemas.microsoft.com/office/drawing/2014/main" xmlns="" val="10000"/>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embarcaciones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poco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calado,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consultar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Capitanías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puerto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zarpar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zonas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inminente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tempestad.</a:t>
                      </a:r>
                      <a:endParaRPr sz="1100" b="0" i="0" u="none" strike="noStrike" cap="none">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bañistas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habitantes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costeros,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estar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atentos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evolución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condiciones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meteorológicas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avisos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autoridades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locales.</a:t>
                      </a:r>
                      <a:endParaRPr sz="11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extLst>
                  <a:ext uri="{0D108BD9-81ED-4DB2-BD59-A6C34878D82A}">
                    <a16:rowId xmlns:a16="http://schemas.microsoft.com/office/drawing/2014/main" xmlns="" val="10001"/>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Se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sugiere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bañistas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indicaciones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autoridades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locales.</a:t>
                      </a:r>
                      <a:endParaRPr sz="1100" b="0" i="0" u="none" strike="noStrike" cap="none" dirty="0">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embarcaciones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poco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calado,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consultar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Capitanías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puerto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zarpar.</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extLst>
                  <a:ext uri="{0D108BD9-81ED-4DB2-BD59-A6C34878D82A}">
                    <a16:rowId xmlns:a16="http://schemas.microsoft.com/office/drawing/2014/main" xmlns="" val="10003"/>
                  </a:ext>
                </a:extLst>
              </a:tr>
            </a:tbl>
          </a:graphicData>
        </a:graphic>
      </p:graphicFrame>
      <p:sp>
        <p:nvSpPr>
          <p:cNvPr id="5" name="Google Shape;1091;p32"/>
          <p:cNvSpPr>
            <a:spLocks noChangeArrowheads="1"/>
          </p:cNvSpPr>
          <p:nvPr userDrawn="1"/>
        </p:nvSpPr>
        <p:spPr bwMode="auto">
          <a:xfrm>
            <a:off x="8261350" y="4057650"/>
            <a:ext cx="685800" cy="687388"/>
          </a:xfrm>
          <a:prstGeom prst="rect">
            <a:avLst/>
          </a:prstGeom>
          <a:blipFill dpi="0" rotWithShape="1">
            <a:blip r:embed="rId3"/>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6" name="Google Shape;1092;p32"/>
          <p:cNvSpPr>
            <a:spLocks noChangeArrowheads="1"/>
          </p:cNvSpPr>
          <p:nvPr userDrawn="1"/>
        </p:nvSpPr>
        <p:spPr bwMode="auto">
          <a:xfrm>
            <a:off x="8272463" y="5416550"/>
            <a:ext cx="687387" cy="687388"/>
          </a:xfrm>
          <a:prstGeom prst="rect">
            <a:avLst/>
          </a:prstGeom>
          <a:blipFill dpi="0" rotWithShape="1">
            <a:blip r:embed="rId4"/>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7" name="Google Shape;1093;p32"/>
          <p:cNvSpPr>
            <a:spLocks noChangeArrowheads="1"/>
          </p:cNvSpPr>
          <p:nvPr userDrawn="1"/>
        </p:nvSpPr>
        <p:spPr bwMode="auto">
          <a:xfrm>
            <a:off x="8259763" y="2762250"/>
            <a:ext cx="687387" cy="685800"/>
          </a:xfrm>
          <a:prstGeom prst="rect">
            <a:avLst/>
          </a:prstGeom>
          <a:blipFill dpi="0" rotWithShape="1">
            <a:blip r:embed="rId5"/>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8" name="Google Shape;1088;p32"/>
          <p:cNvSpPr>
            <a:spLocks noChangeArrowheads="1"/>
          </p:cNvSpPr>
          <p:nvPr userDrawn="1"/>
        </p:nvSpPr>
        <p:spPr bwMode="auto">
          <a:xfrm>
            <a:off x="0" y="1833563"/>
            <a:ext cx="7996238" cy="5024437"/>
          </a:xfrm>
          <a:prstGeom prst="rect">
            <a:avLst/>
          </a:prstGeom>
          <a:blipFill dpi="0" rotWithShape="1">
            <a:blip r:embed="rId6"/>
            <a:srcRect/>
            <a:stretch>
              <a:fillRect/>
            </a:stretch>
          </a:blipFill>
          <a:ln>
            <a:noFill/>
          </a:ln>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SzPts val="1800"/>
              <a:buFont typeface="Calibri" panose="020F0502020204030204" pitchFamily="34" charset="0"/>
              <a:buNone/>
              <a:defRPr/>
            </a:pPr>
            <a:endParaRPr lang="es-CO" altLang="es-CO" sz="1799">
              <a:solidFill>
                <a:srgbClr val="000000"/>
              </a:solidFill>
              <a:cs typeface="Calibri" panose="020F0502020204030204" pitchFamily="34" charset="0"/>
              <a:sym typeface="Calibri" panose="020F0502020204030204" pitchFamily="34" charset="0"/>
            </a:endParaRPr>
          </a:p>
        </p:txBody>
      </p:sp>
      <p:sp>
        <p:nvSpPr>
          <p:cNvPr id="9" name="Google Shape;269;gc15855fd00_2_0"/>
          <p:cNvSpPr txBox="1">
            <a:spLocks noGrp="1"/>
          </p:cNvSpPr>
          <p:nvPr>
            <p:ph type="ftr" idx="10"/>
          </p:nvPr>
        </p:nvSpPr>
        <p:spPr/>
        <p:txBody>
          <a:bodyPr/>
          <a:lstStyle>
            <a:lvl1pPr eaLnBrk="0" fontAlgn="auto" hangingPunct="0">
              <a:spcBef>
                <a:spcPts val="0"/>
              </a:spcBef>
              <a:spcAft>
                <a:spcPts val="0"/>
              </a:spcAft>
              <a:buClrTx/>
              <a:buSzTx/>
              <a:buFontTx/>
              <a:buNone/>
              <a:defRPr sz="1200">
                <a:solidFill>
                  <a:prstClr val="black">
                    <a:tint val="75000"/>
                  </a:prstClr>
                </a:solidFill>
                <a:latin typeface="Calibri"/>
                <a:cs typeface="Arial"/>
                <a:sym typeface="Arial"/>
              </a:defRPr>
            </a:lvl1pPr>
          </a:lstStyle>
          <a:p>
            <a:pPr>
              <a:defRPr/>
            </a:pPr>
            <a:endParaRPr lang="es-CO" altLang="es-CO"/>
          </a:p>
        </p:txBody>
      </p:sp>
      <p:sp>
        <p:nvSpPr>
          <p:cNvPr id="10" name="Google Shape;270;gc15855fd00_2_0"/>
          <p:cNvSpPr txBox="1">
            <a:spLocks noGrp="1"/>
          </p:cNvSpPr>
          <p:nvPr>
            <p:ph type="dt" idx="11"/>
          </p:nvPr>
        </p:nvSpPr>
        <p:spPr/>
        <p:txBody>
          <a:bodyPr/>
          <a:lstStyle>
            <a:lvl1pPr eaLnBrk="0" fontAlgn="auto" hangingPunct="0">
              <a:spcBef>
                <a:spcPts val="0"/>
              </a:spcBef>
              <a:spcAft>
                <a:spcPts val="0"/>
              </a:spcAft>
              <a:buClrTx/>
              <a:buSzTx/>
              <a:buFontTx/>
              <a:buNone/>
              <a:defRPr sz="1200">
                <a:solidFill>
                  <a:prstClr val="black">
                    <a:tint val="75000"/>
                  </a:prstClr>
                </a:solidFill>
                <a:latin typeface="Calibri"/>
                <a:cs typeface="Arial"/>
                <a:sym typeface="Arial"/>
              </a:defRPr>
            </a:lvl1pPr>
          </a:lstStyle>
          <a:p>
            <a:pPr>
              <a:defRPr/>
            </a:pPr>
            <a:endParaRPr lang="es-CO" altLang="es-CO"/>
          </a:p>
        </p:txBody>
      </p:sp>
      <p:sp>
        <p:nvSpPr>
          <p:cNvPr id="11" name="Google Shape;271;gc15855fd00_2_0"/>
          <p:cNvSpPr txBox="1">
            <a:spLocks noGrp="1"/>
          </p:cNvSpPr>
          <p:nvPr>
            <p:ph type="sldNum" idx="12"/>
          </p:nvPr>
        </p:nvSpPr>
        <p:spPr/>
        <p:txBody>
          <a:bodyPr/>
          <a:lstStyle>
            <a:lvl1pPr eaLnBrk="0" hangingPunct="0">
              <a:buClrTx/>
              <a:buSzTx/>
              <a:buFontTx/>
              <a:buNone/>
              <a:defRPr sz="1200">
                <a:sym typeface="Arial" panose="020B0604020202020204" pitchFamily="34" charset="0"/>
              </a:defRPr>
            </a:lvl1pPr>
          </a:lstStyle>
          <a:p>
            <a:pPr>
              <a:defRPr/>
            </a:pPr>
            <a:fld id="{02FF67C1-F093-498A-BB18-DB70C7F4EEE5}" type="slidenum">
              <a:rPr lang="es-CO" altLang="es-CO"/>
              <a:pPr>
                <a:defRPr/>
              </a:pPr>
              <a:t>‹Nº›</a:t>
            </a:fld>
            <a:endParaRPr lang="es-CO" altLang="es-CO"/>
          </a:p>
        </p:txBody>
      </p:sp>
    </p:spTree>
    <p:extLst>
      <p:ext uri="{BB962C8B-B14F-4D97-AF65-F5344CB8AC3E}">
        <p14:creationId xmlns:p14="http://schemas.microsoft.com/office/powerpoint/2010/main" val="3516659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Marcador de fecha 2"/>
          <p:cNvSpPr>
            <a:spLocks noGrp="1"/>
          </p:cNvSpPr>
          <p:nvPr>
            <p:ph type="dt" sz="half" idx="10"/>
          </p:nvPr>
        </p:nvSpPr>
        <p:spPr/>
        <p:txBody>
          <a:bodyPr/>
          <a:lstStyle>
            <a:lvl1pPr>
              <a:defRPr/>
            </a:lvl1pPr>
          </a:lstStyle>
          <a:p>
            <a:pPr>
              <a:defRPr/>
            </a:pPr>
            <a:fld id="{5DFE6591-8A75-4914-815A-341CE5255865}" type="datetimeFigureOut">
              <a:rPr lang="es-CO"/>
              <a:pPr>
                <a:defRPr/>
              </a:pPr>
              <a:t>30/06/2022</a:t>
            </a:fld>
            <a:endParaRPr lang="es-CO"/>
          </a:p>
        </p:txBody>
      </p:sp>
      <p:sp>
        <p:nvSpPr>
          <p:cNvPr id="3" name="Marcador de pie de página 3"/>
          <p:cNvSpPr>
            <a:spLocks noGrp="1"/>
          </p:cNvSpPr>
          <p:nvPr>
            <p:ph type="ftr" sz="quarter" idx="11"/>
          </p:nvPr>
        </p:nvSpPr>
        <p:spPr/>
        <p:txBody>
          <a:bodyPr/>
          <a:lstStyle>
            <a:lvl1pPr>
              <a:defRPr/>
            </a:lvl1pPr>
          </a:lstStyle>
          <a:p>
            <a:pPr>
              <a:defRPr/>
            </a:pPr>
            <a:endParaRPr lang="es-CO"/>
          </a:p>
        </p:txBody>
      </p:sp>
      <p:sp>
        <p:nvSpPr>
          <p:cNvPr id="4" name="Marcador de número de diapositiva 4"/>
          <p:cNvSpPr>
            <a:spLocks noGrp="1"/>
          </p:cNvSpPr>
          <p:nvPr>
            <p:ph type="sldNum" sz="quarter" idx="12"/>
          </p:nvPr>
        </p:nvSpPr>
        <p:spPr/>
        <p:txBody>
          <a:bodyPr/>
          <a:lstStyle>
            <a:lvl1pPr>
              <a:defRPr/>
            </a:lvl1pPr>
          </a:lstStyle>
          <a:p>
            <a:pPr>
              <a:defRPr/>
            </a:pPr>
            <a:fld id="{6131204D-C829-4CAF-8E30-161791F6BF40}" type="slidenum">
              <a:rPr lang="es-CO" altLang="es-CO"/>
              <a:pPr>
                <a:defRPr/>
              </a:pPr>
              <a:t>‹Nº›</a:t>
            </a:fld>
            <a:endParaRPr lang="es-CO" altLang="es-CO"/>
          </a:p>
        </p:txBody>
      </p:sp>
    </p:spTree>
    <p:extLst>
      <p:ext uri="{BB962C8B-B14F-4D97-AF65-F5344CB8AC3E}">
        <p14:creationId xmlns:p14="http://schemas.microsoft.com/office/powerpoint/2010/main" val="32013557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p:cNvSpPr>
            <a:spLocks noGrp="1"/>
          </p:cNvSpPr>
          <p:nvPr>
            <p:ph type="dt" sz="half" idx="10"/>
          </p:nvPr>
        </p:nvSpPr>
        <p:spPr/>
        <p:txBody>
          <a:bodyPr/>
          <a:lstStyle>
            <a:lvl1pPr>
              <a:defRPr/>
            </a:lvl1pPr>
          </a:lstStyle>
          <a:p>
            <a:pPr>
              <a:defRPr/>
            </a:pPr>
            <a:fld id="{856B63B6-80FE-4517-B8E9-F2B471EF72F0}" type="datetimeFigureOut">
              <a:rPr lang="es-CO"/>
              <a:pPr>
                <a:defRPr/>
              </a:pPr>
              <a:t>30/06/2022</a:t>
            </a:fld>
            <a:endParaRPr lang="es-CO"/>
          </a:p>
        </p:txBody>
      </p:sp>
      <p:sp>
        <p:nvSpPr>
          <p:cNvPr id="4" name="Marcador de pie de página 4"/>
          <p:cNvSpPr>
            <a:spLocks noGrp="1"/>
          </p:cNvSpPr>
          <p:nvPr>
            <p:ph type="ftr" sz="quarter" idx="11"/>
          </p:nvPr>
        </p:nvSpPr>
        <p:spPr/>
        <p:txBody>
          <a:bodyPr/>
          <a:lstStyle>
            <a:lvl1pPr>
              <a:defRPr/>
            </a:lvl1pPr>
          </a:lstStyle>
          <a:p>
            <a:pPr>
              <a:defRPr/>
            </a:pPr>
            <a:endParaRPr lang="es-CO"/>
          </a:p>
        </p:txBody>
      </p:sp>
      <p:sp>
        <p:nvSpPr>
          <p:cNvPr id="5" name="Marcador de número de diapositiva 5"/>
          <p:cNvSpPr>
            <a:spLocks noGrp="1"/>
          </p:cNvSpPr>
          <p:nvPr>
            <p:ph type="sldNum" sz="quarter" idx="12"/>
          </p:nvPr>
        </p:nvSpPr>
        <p:spPr/>
        <p:txBody>
          <a:bodyPr/>
          <a:lstStyle>
            <a:lvl1pPr>
              <a:defRPr/>
            </a:lvl1pPr>
          </a:lstStyle>
          <a:p>
            <a:pPr>
              <a:defRPr/>
            </a:pPr>
            <a:fld id="{68840206-E743-4DFE-B093-AB499985AFBB}" type="slidenum">
              <a:rPr lang="es-CO" altLang="es-CO"/>
              <a:pPr>
                <a:defRPr/>
              </a:pPr>
              <a:t>‹Nº›</a:t>
            </a:fld>
            <a:endParaRPr lang="es-CO" altLang="es-CO"/>
          </a:p>
        </p:txBody>
      </p:sp>
    </p:spTree>
    <p:extLst>
      <p:ext uri="{BB962C8B-B14F-4D97-AF65-F5344CB8AC3E}">
        <p14:creationId xmlns:p14="http://schemas.microsoft.com/office/powerpoint/2010/main" val="10153077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Rectángulo 2"/>
          <p:cNvSpPr/>
          <p:nvPr userDrawn="1"/>
        </p:nvSpPr>
        <p:spPr>
          <a:xfrm>
            <a:off x="7908925" y="0"/>
            <a:ext cx="4283075" cy="6513513"/>
          </a:xfrm>
          <a:prstGeom prst="rect">
            <a:avLst/>
          </a:prstGeom>
          <a:solidFill>
            <a:schemeClr val="bg1">
              <a:alpha val="9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sym typeface="Arial"/>
            </a:endParaRPr>
          </a:p>
        </p:txBody>
      </p:sp>
      <p:sp>
        <p:nvSpPr>
          <p:cNvPr id="3" name="Rectángulo 3"/>
          <p:cNvSpPr/>
          <p:nvPr userDrawn="1"/>
        </p:nvSpPr>
        <p:spPr>
          <a:xfrm>
            <a:off x="0" y="6408738"/>
            <a:ext cx="12192000" cy="45561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prstClr val="white"/>
              </a:solidFill>
              <a:sym typeface="Arial"/>
            </a:endParaRPr>
          </a:p>
        </p:txBody>
      </p:sp>
    </p:spTree>
    <p:extLst>
      <p:ext uri="{BB962C8B-B14F-4D97-AF65-F5344CB8AC3E}">
        <p14:creationId xmlns:p14="http://schemas.microsoft.com/office/powerpoint/2010/main" val="1787089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89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p:cNvSpPr>
            <a:spLocks noGrp="1"/>
          </p:cNvSpPr>
          <p:nvPr>
            <p:ph type="dt" sz="half" idx="10"/>
          </p:nvPr>
        </p:nvSpPr>
        <p:spPr/>
        <p:txBody>
          <a:bodyPr/>
          <a:lstStyle>
            <a:lvl1pPr>
              <a:defRPr/>
            </a:lvl1pPr>
          </a:lstStyle>
          <a:p>
            <a:pPr>
              <a:defRPr/>
            </a:pPr>
            <a:fld id="{0F552CCE-422C-48FF-AF95-FFF7E41D8046}" type="datetimeFigureOut">
              <a:rPr lang="es-CO"/>
              <a:pPr>
                <a:defRPr/>
              </a:pPr>
              <a:t>30/06/2022</a:t>
            </a:fld>
            <a:endParaRPr lang="es-CO"/>
          </a:p>
        </p:txBody>
      </p:sp>
      <p:sp>
        <p:nvSpPr>
          <p:cNvPr id="4" name="Marcador de pie de página 4"/>
          <p:cNvSpPr>
            <a:spLocks noGrp="1"/>
          </p:cNvSpPr>
          <p:nvPr>
            <p:ph type="ftr" sz="quarter" idx="11"/>
          </p:nvPr>
        </p:nvSpPr>
        <p:spPr/>
        <p:txBody>
          <a:bodyPr/>
          <a:lstStyle>
            <a:lvl1pPr>
              <a:defRPr/>
            </a:lvl1pPr>
          </a:lstStyle>
          <a:p>
            <a:pPr>
              <a:defRPr/>
            </a:pPr>
            <a:endParaRPr lang="es-CO"/>
          </a:p>
        </p:txBody>
      </p:sp>
      <p:sp>
        <p:nvSpPr>
          <p:cNvPr id="5" name="Marcador de número de diapositiva 5"/>
          <p:cNvSpPr>
            <a:spLocks noGrp="1"/>
          </p:cNvSpPr>
          <p:nvPr>
            <p:ph type="sldNum" sz="quarter" idx="12"/>
          </p:nvPr>
        </p:nvSpPr>
        <p:spPr/>
        <p:txBody>
          <a:bodyPr/>
          <a:lstStyle>
            <a:lvl1pPr>
              <a:defRPr/>
            </a:lvl1pPr>
          </a:lstStyle>
          <a:p>
            <a:pPr>
              <a:defRPr/>
            </a:pPr>
            <a:fld id="{FAA2D7AC-8052-41EB-8B3A-03D3748BED73}" type="slidenum">
              <a:rPr lang="es-CO" altLang="es-CO"/>
              <a:pPr>
                <a:defRPr/>
              </a:pPr>
              <a:t>‹Nº›</a:t>
            </a:fld>
            <a:endParaRPr lang="es-CO" altLang="es-CO"/>
          </a:p>
        </p:txBody>
      </p:sp>
    </p:spTree>
    <p:extLst>
      <p:ext uri="{BB962C8B-B14F-4D97-AF65-F5344CB8AC3E}">
        <p14:creationId xmlns:p14="http://schemas.microsoft.com/office/powerpoint/2010/main" val="8569267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7"/>
        <p:cNvGrpSpPr/>
        <p:nvPr/>
      </p:nvGrpSpPr>
      <p:grpSpPr>
        <a:xfrm>
          <a:off x="0" y="0"/>
          <a:ext cx="0" cy="0"/>
          <a:chOff x="0" y="0"/>
          <a:chExt cx="0" cy="0"/>
        </a:xfrm>
      </p:grpSpPr>
      <p:pic>
        <p:nvPicPr>
          <p:cNvPr id="2" name="Google Shape;1159;p33"/>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226925"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66;p33"/>
          <p:cNvSpPr txBox="1">
            <a:spLocks noChangeArrowheads="1"/>
          </p:cNvSpPr>
          <p:nvPr userDrawn="1"/>
        </p:nvSpPr>
        <p:spPr bwMode="auto">
          <a:xfrm>
            <a:off x="8013700" y="6518275"/>
            <a:ext cx="3973513" cy="338138"/>
          </a:xfrm>
          <a:prstGeom prst="rect">
            <a:avLst/>
          </a:prstGeom>
          <a:noFill/>
          <a:ln>
            <a:noFill/>
          </a:ln>
        </p:spPr>
        <p:txBody>
          <a:bodyPr lIns="91401" tIns="45688" rIns="91401" bIns="45688">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800"/>
              <a:buFont typeface="Calibri" panose="020F0502020204030204" pitchFamily="34" charset="0"/>
              <a:buNone/>
              <a:defRPr/>
            </a:pPr>
            <a:r>
              <a:rPr lang="es-CO" altLang="es-CO" sz="800" b="1" dirty="0">
                <a:latin typeface="Calibri" panose="020F0502020204030204" pitchFamily="34" charset="0"/>
                <a:cs typeface="Calibri" panose="020F0502020204030204" pitchFamily="34" charset="0"/>
                <a:sym typeface="Calibri" panose="020F0502020204030204" pitchFamily="34" charset="0"/>
              </a:rPr>
              <a:t>* La altura significativa de  la ola, representa la media del tercio más alto de las olas, por lo cual la altura máxima posible puede ser incluso superior al doble de este valor</a:t>
            </a:r>
          </a:p>
        </p:txBody>
      </p:sp>
      <p:graphicFrame>
        <p:nvGraphicFramePr>
          <p:cNvPr id="4" name="Google Shape;1090;p32"/>
          <p:cNvGraphicFramePr/>
          <p:nvPr/>
        </p:nvGraphicFramePr>
        <p:xfrm>
          <a:off x="8013700" y="1906588"/>
          <a:ext cx="3979863" cy="4614861"/>
        </p:xfrm>
        <a:graphic>
          <a:graphicData uri="http://schemas.openxmlformats.org/drawingml/2006/table">
            <a:tbl>
              <a:tblPr>
                <a:noFill/>
              </a:tblPr>
              <a:tblGrid>
                <a:gridCol w="1374341">
                  <a:extLst>
                    <a:ext uri="{9D8B030D-6E8A-4147-A177-3AD203B41FA5}">
                      <a16:colId xmlns:a16="http://schemas.microsoft.com/office/drawing/2014/main" xmlns="" val="20000"/>
                    </a:ext>
                  </a:extLst>
                </a:gridCol>
                <a:gridCol w="2605522">
                  <a:extLst>
                    <a:ext uri="{9D8B030D-6E8A-4147-A177-3AD203B41FA5}">
                      <a16:colId xmlns:a16="http://schemas.microsoft.com/office/drawing/2014/main" xmlns="" val="20001"/>
                    </a:ext>
                  </a:extLst>
                </a:gridCol>
              </a:tblGrid>
              <a:tr h="534180">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CONVENCIONES</a:t>
                      </a:r>
                      <a:endParaRPr sz="1400" u="none" strike="noStrike" cap="none"/>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SUGERENCIAS</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O</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RECOMENDACIONES</a:t>
                      </a:r>
                      <a:endParaRPr sz="12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extLst>
                  <a:ext uri="{0D108BD9-81ED-4DB2-BD59-A6C34878D82A}">
                    <a16:rowId xmlns:a16="http://schemas.microsoft.com/office/drawing/2014/main" xmlns="" val="10000"/>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embarcaciones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poco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calado,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consultar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Capitanías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puerto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zarpar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zonas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inminente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tempestad.</a:t>
                      </a:r>
                      <a:endParaRPr sz="1100" b="0" i="0" u="none" strike="noStrike" cap="none">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bañistas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habitantes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costeros,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estar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atentos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evolución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condiciones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meteorológicas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avisos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autoridades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locales.</a:t>
                      </a:r>
                      <a:endParaRPr sz="11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extLst>
                  <a:ext uri="{0D108BD9-81ED-4DB2-BD59-A6C34878D82A}">
                    <a16:rowId xmlns:a16="http://schemas.microsoft.com/office/drawing/2014/main" xmlns="" val="10001"/>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Se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sugiere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bañistas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indicaciones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autoridades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locales.</a:t>
                      </a:r>
                      <a:endParaRPr sz="1100" b="0" i="0" u="none" strike="noStrike" cap="none" dirty="0">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embarcaciones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poco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calado,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consultar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Capitanías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puerto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zarpar.</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extLst>
                  <a:ext uri="{0D108BD9-81ED-4DB2-BD59-A6C34878D82A}">
                    <a16:rowId xmlns:a16="http://schemas.microsoft.com/office/drawing/2014/main" xmlns="" val="10003"/>
                  </a:ext>
                </a:extLst>
              </a:tr>
            </a:tbl>
          </a:graphicData>
        </a:graphic>
      </p:graphicFrame>
      <p:sp>
        <p:nvSpPr>
          <p:cNvPr id="5" name="Google Shape;1091;p32"/>
          <p:cNvSpPr>
            <a:spLocks noChangeArrowheads="1"/>
          </p:cNvSpPr>
          <p:nvPr userDrawn="1"/>
        </p:nvSpPr>
        <p:spPr bwMode="auto">
          <a:xfrm>
            <a:off x="8261350" y="4057650"/>
            <a:ext cx="685800" cy="687388"/>
          </a:xfrm>
          <a:prstGeom prst="rect">
            <a:avLst/>
          </a:prstGeom>
          <a:blipFill dpi="0" rotWithShape="1">
            <a:blip r:embed="rId3"/>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6" name="Google Shape;1092;p32"/>
          <p:cNvSpPr>
            <a:spLocks noChangeArrowheads="1"/>
          </p:cNvSpPr>
          <p:nvPr userDrawn="1"/>
        </p:nvSpPr>
        <p:spPr bwMode="auto">
          <a:xfrm>
            <a:off x="8272463" y="5416550"/>
            <a:ext cx="687387" cy="687388"/>
          </a:xfrm>
          <a:prstGeom prst="rect">
            <a:avLst/>
          </a:prstGeom>
          <a:blipFill dpi="0" rotWithShape="1">
            <a:blip r:embed="rId4"/>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7" name="Google Shape;1093;p32"/>
          <p:cNvSpPr>
            <a:spLocks noChangeArrowheads="1"/>
          </p:cNvSpPr>
          <p:nvPr userDrawn="1"/>
        </p:nvSpPr>
        <p:spPr bwMode="auto">
          <a:xfrm>
            <a:off x="8259763" y="2762250"/>
            <a:ext cx="687387" cy="685800"/>
          </a:xfrm>
          <a:prstGeom prst="rect">
            <a:avLst/>
          </a:prstGeom>
          <a:blipFill dpi="0" rotWithShape="1">
            <a:blip r:embed="rId5"/>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8" name="Google Shape;1088;p32"/>
          <p:cNvSpPr>
            <a:spLocks noChangeArrowheads="1"/>
          </p:cNvSpPr>
          <p:nvPr userDrawn="1"/>
        </p:nvSpPr>
        <p:spPr bwMode="auto">
          <a:xfrm>
            <a:off x="0" y="1833563"/>
            <a:ext cx="7996238" cy="5024437"/>
          </a:xfrm>
          <a:prstGeom prst="rect">
            <a:avLst/>
          </a:prstGeom>
          <a:blipFill dpi="0" rotWithShape="1">
            <a:blip r:embed="rId6"/>
            <a:srcRect/>
            <a:stretch>
              <a:fillRect/>
            </a:stretch>
          </a:blipFill>
          <a:ln>
            <a:noFill/>
          </a:ln>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SzPts val="1800"/>
              <a:buFont typeface="Calibri" panose="020F0502020204030204" pitchFamily="34" charset="0"/>
              <a:buNone/>
              <a:defRPr/>
            </a:pPr>
            <a:endParaRPr lang="es-CO" altLang="es-CO" sz="1799">
              <a:solidFill>
                <a:srgbClr val="000000"/>
              </a:solidFill>
              <a:cs typeface="Calibri" panose="020F0502020204030204" pitchFamily="34" charset="0"/>
              <a:sym typeface="Calibri" panose="020F0502020204030204" pitchFamily="34" charset="0"/>
            </a:endParaRPr>
          </a:p>
        </p:txBody>
      </p:sp>
      <p:sp>
        <p:nvSpPr>
          <p:cNvPr id="9" name="Google Shape;269;gc15855fd00_2_0"/>
          <p:cNvSpPr txBox="1">
            <a:spLocks noGrp="1"/>
          </p:cNvSpPr>
          <p:nvPr>
            <p:ph type="ftr" idx="10"/>
          </p:nvPr>
        </p:nvSpPr>
        <p:spPr/>
        <p:txBody>
          <a:bodyPr/>
          <a:lstStyle>
            <a:lvl1pPr eaLnBrk="0" hangingPunct="0">
              <a:defRPr/>
            </a:lvl1pPr>
          </a:lstStyle>
          <a:p>
            <a:pPr>
              <a:defRPr/>
            </a:pPr>
            <a:endParaRPr lang="es-CO" altLang="es-CO"/>
          </a:p>
        </p:txBody>
      </p:sp>
      <p:sp>
        <p:nvSpPr>
          <p:cNvPr id="10" name="Google Shape;270;gc15855fd00_2_0"/>
          <p:cNvSpPr txBox="1">
            <a:spLocks noGrp="1"/>
          </p:cNvSpPr>
          <p:nvPr>
            <p:ph type="dt" idx="11"/>
          </p:nvPr>
        </p:nvSpPr>
        <p:spPr/>
        <p:txBody>
          <a:bodyPr/>
          <a:lstStyle>
            <a:lvl1pPr eaLnBrk="0" hangingPunct="0">
              <a:defRPr/>
            </a:lvl1pPr>
          </a:lstStyle>
          <a:p>
            <a:pPr>
              <a:defRPr/>
            </a:pPr>
            <a:endParaRPr lang="es-CO" altLang="es-CO"/>
          </a:p>
        </p:txBody>
      </p:sp>
      <p:sp>
        <p:nvSpPr>
          <p:cNvPr id="11" name="Google Shape;271;gc15855fd00_2_0"/>
          <p:cNvSpPr txBox="1">
            <a:spLocks noGrp="1"/>
          </p:cNvSpPr>
          <p:nvPr>
            <p:ph type="sldNum" idx="12"/>
          </p:nvPr>
        </p:nvSpPr>
        <p:spPr/>
        <p:txBody>
          <a:bodyPr/>
          <a:lstStyle>
            <a:lvl1pPr eaLnBrk="0" hangingPunct="0">
              <a:defRPr/>
            </a:lvl1pPr>
          </a:lstStyle>
          <a:p>
            <a:pPr>
              <a:defRPr/>
            </a:pPr>
            <a:fld id="{34DB611C-B8B5-418A-AC60-F3CEE05B246C}" type="slidenum">
              <a:rPr lang="es-CO" altLang="es-CO"/>
              <a:pPr>
                <a:defRPr/>
              </a:pPr>
              <a:t>‹Nº›</a:t>
            </a:fld>
            <a:endParaRPr lang="es-CO" altLang="es-CO"/>
          </a:p>
        </p:txBody>
      </p:sp>
    </p:spTree>
    <p:extLst>
      <p:ext uri="{BB962C8B-B14F-4D97-AF65-F5344CB8AC3E}">
        <p14:creationId xmlns:p14="http://schemas.microsoft.com/office/powerpoint/2010/main" val="41581341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3"/>
          <p:cNvSpPr>
            <a:spLocks noGrp="1"/>
          </p:cNvSpPr>
          <p:nvPr>
            <p:ph type="dt" sz="half" idx="10"/>
          </p:nvPr>
        </p:nvSpPr>
        <p:spPr/>
        <p:txBody>
          <a:bodyPr/>
          <a:lstStyle>
            <a:lvl1pPr>
              <a:defRPr/>
            </a:lvl1pPr>
          </a:lstStyle>
          <a:p>
            <a:pPr>
              <a:defRPr/>
            </a:pPr>
            <a:fld id="{B2470992-177F-422B-A0FF-29A138C3B96F}" type="datetimeFigureOut">
              <a:rPr lang="es-CO"/>
              <a:pPr>
                <a:defRPr/>
              </a:pPr>
              <a:t>30/06/2022</a:t>
            </a:fld>
            <a:endParaRPr lang="es-CO"/>
          </a:p>
        </p:txBody>
      </p:sp>
      <p:sp>
        <p:nvSpPr>
          <p:cNvPr id="4" name="Marcador de pie de página 4"/>
          <p:cNvSpPr>
            <a:spLocks noGrp="1"/>
          </p:cNvSpPr>
          <p:nvPr>
            <p:ph type="ftr" sz="quarter" idx="11"/>
          </p:nvPr>
        </p:nvSpPr>
        <p:spPr/>
        <p:txBody>
          <a:bodyPr/>
          <a:lstStyle>
            <a:lvl1pPr>
              <a:defRPr/>
            </a:lvl1pPr>
          </a:lstStyle>
          <a:p>
            <a:pPr>
              <a:defRPr/>
            </a:pPr>
            <a:endParaRPr lang="es-CO"/>
          </a:p>
        </p:txBody>
      </p:sp>
      <p:sp>
        <p:nvSpPr>
          <p:cNvPr id="5" name="Marcador de número de diapositiva 5"/>
          <p:cNvSpPr>
            <a:spLocks noGrp="1"/>
          </p:cNvSpPr>
          <p:nvPr>
            <p:ph type="sldNum" sz="quarter" idx="12"/>
          </p:nvPr>
        </p:nvSpPr>
        <p:spPr/>
        <p:txBody>
          <a:bodyPr/>
          <a:lstStyle>
            <a:lvl1pPr>
              <a:defRPr/>
            </a:lvl1pPr>
          </a:lstStyle>
          <a:p>
            <a:pPr>
              <a:defRPr/>
            </a:pPr>
            <a:fld id="{37387A8C-4488-4F6D-A8E2-09D5A3BC2FCA}" type="slidenum">
              <a:rPr lang="es-CO" altLang="es-CO"/>
              <a:pPr>
                <a:defRPr/>
              </a:pPr>
              <a:t>‹Nº›</a:t>
            </a:fld>
            <a:endParaRPr lang="es-CO" altLang="es-CO"/>
          </a:p>
        </p:txBody>
      </p:sp>
    </p:spTree>
    <p:extLst>
      <p:ext uri="{BB962C8B-B14F-4D97-AF65-F5344CB8AC3E}">
        <p14:creationId xmlns:p14="http://schemas.microsoft.com/office/powerpoint/2010/main" val="16890012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preserve="1">
  <p:cSld name="1_Blank">
    <p:spTree>
      <p:nvGrpSpPr>
        <p:cNvPr id="1" name="Shape 367"/>
        <p:cNvGrpSpPr/>
        <p:nvPr/>
      </p:nvGrpSpPr>
      <p:grpSpPr>
        <a:xfrm>
          <a:off x="0" y="0"/>
          <a:ext cx="0" cy="0"/>
          <a:chOff x="0" y="0"/>
          <a:chExt cx="0" cy="0"/>
        </a:xfrm>
      </p:grpSpPr>
      <p:pic>
        <p:nvPicPr>
          <p:cNvPr id="2" name="Google Shape;1159;p33"/>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226925"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66;p33"/>
          <p:cNvSpPr txBox="1">
            <a:spLocks noChangeArrowheads="1"/>
          </p:cNvSpPr>
          <p:nvPr userDrawn="1"/>
        </p:nvSpPr>
        <p:spPr bwMode="auto">
          <a:xfrm>
            <a:off x="8013700" y="6518275"/>
            <a:ext cx="3973513" cy="338138"/>
          </a:xfrm>
          <a:prstGeom prst="rect">
            <a:avLst/>
          </a:prstGeom>
          <a:noFill/>
          <a:ln>
            <a:noFill/>
          </a:ln>
        </p:spPr>
        <p:txBody>
          <a:bodyPr lIns="91401" tIns="45688" rIns="91401" bIns="45688">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800"/>
              <a:buFont typeface="Calibri" panose="020F0502020204030204" pitchFamily="34" charset="0"/>
              <a:buNone/>
              <a:defRPr/>
            </a:pPr>
            <a:r>
              <a:rPr lang="es-CO" altLang="es-CO" sz="800" b="1" dirty="0">
                <a:latin typeface="Calibri" panose="020F0502020204030204" pitchFamily="34" charset="0"/>
                <a:cs typeface="Calibri" panose="020F0502020204030204" pitchFamily="34" charset="0"/>
                <a:sym typeface="Calibri" panose="020F0502020204030204" pitchFamily="34" charset="0"/>
              </a:rPr>
              <a:t>* La altura significativa de  la ola, representa la media del tercio más alto de las olas, por lo cual la altura máxima posible puede ser incluso superior al doble de este valor</a:t>
            </a:r>
          </a:p>
        </p:txBody>
      </p:sp>
      <p:graphicFrame>
        <p:nvGraphicFramePr>
          <p:cNvPr id="4" name="Google Shape;1090;p32"/>
          <p:cNvGraphicFramePr/>
          <p:nvPr/>
        </p:nvGraphicFramePr>
        <p:xfrm>
          <a:off x="8013700" y="1906588"/>
          <a:ext cx="3979863" cy="4614861"/>
        </p:xfrm>
        <a:graphic>
          <a:graphicData uri="http://schemas.openxmlformats.org/drawingml/2006/table">
            <a:tbl>
              <a:tblPr>
                <a:noFill/>
              </a:tblPr>
              <a:tblGrid>
                <a:gridCol w="1374341">
                  <a:extLst>
                    <a:ext uri="{9D8B030D-6E8A-4147-A177-3AD203B41FA5}">
                      <a16:colId xmlns:a16="http://schemas.microsoft.com/office/drawing/2014/main" xmlns="" val="20000"/>
                    </a:ext>
                  </a:extLst>
                </a:gridCol>
                <a:gridCol w="2605522">
                  <a:extLst>
                    <a:ext uri="{9D8B030D-6E8A-4147-A177-3AD203B41FA5}">
                      <a16:colId xmlns:a16="http://schemas.microsoft.com/office/drawing/2014/main" xmlns="" val="20001"/>
                    </a:ext>
                  </a:extLst>
                </a:gridCol>
              </a:tblGrid>
              <a:tr h="534180">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CONVENCIONES</a:t>
                      </a:r>
                      <a:endParaRPr sz="1400" u="none" strike="noStrike" cap="none"/>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SUGERENCIAS</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O</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RECOMENDACIONES</a:t>
                      </a:r>
                      <a:endParaRPr sz="12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extLst>
                  <a:ext uri="{0D108BD9-81ED-4DB2-BD59-A6C34878D82A}">
                    <a16:rowId xmlns:a16="http://schemas.microsoft.com/office/drawing/2014/main" xmlns="" val="10000"/>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embarcaciones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poco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calado,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consultar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Capitanías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puerto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zarpar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zonas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inminente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tempestad.</a:t>
                      </a:r>
                      <a:endParaRPr sz="1100" b="0" i="0" u="none" strike="noStrike" cap="none">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bañistas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habitantes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costeros,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estar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atentos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evolución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condiciones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meteorológicas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avisos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autoridades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locales.</a:t>
                      </a:r>
                      <a:endParaRPr sz="11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extLst>
                  <a:ext uri="{0D108BD9-81ED-4DB2-BD59-A6C34878D82A}">
                    <a16:rowId xmlns:a16="http://schemas.microsoft.com/office/drawing/2014/main" xmlns="" val="10001"/>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Se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sugiere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bañistas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indicaciones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autoridades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locales.</a:t>
                      </a:r>
                      <a:endParaRPr sz="1100" b="0" i="0" u="none" strike="noStrike" cap="none" dirty="0">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embarcaciones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poco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calado,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consultar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Capitanías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puerto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zarpar.</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extLst>
                  <a:ext uri="{0D108BD9-81ED-4DB2-BD59-A6C34878D82A}">
                    <a16:rowId xmlns:a16="http://schemas.microsoft.com/office/drawing/2014/main" xmlns="" val="10003"/>
                  </a:ext>
                </a:extLst>
              </a:tr>
            </a:tbl>
          </a:graphicData>
        </a:graphic>
      </p:graphicFrame>
      <p:sp>
        <p:nvSpPr>
          <p:cNvPr id="5" name="Google Shape;1091;p32"/>
          <p:cNvSpPr>
            <a:spLocks noChangeArrowheads="1"/>
          </p:cNvSpPr>
          <p:nvPr userDrawn="1"/>
        </p:nvSpPr>
        <p:spPr bwMode="auto">
          <a:xfrm>
            <a:off x="8261350" y="4057650"/>
            <a:ext cx="685800" cy="687388"/>
          </a:xfrm>
          <a:prstGeom prst="rect">
            <a:avLst/>
          </a:prstGeom>
          <a:blipFill dpi="0" rotWithShape="1">
            <a:blip r:embed="rId3"/>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6" name="Google Shape;1092;p32"/>
          <p:cNvSpPr>
            <a:spLocks noChangeArrowheads="1"/>
          </p:cNvSpPr>
          <p:nvPr userDrawn="1"/>
        </p:nvSpPr>
        <p:spPr bwMode="auto">
          <a:xfrm>
            <a:off x="8272463" y="5416550"/>
            <a:ext cx="687387" cy="687388"/>
          </a:xfrm>
          <a:prstGeom prst="rect">
            <a:avLst/>
          </a:prstGeom>
          <a:blipFill dpi="0" rotWithShape="1">
            <a:blip r:embed="rId4"/>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7" name="Google Shape;1093;p32"/>
          <p:cNvSpPr>
            <a:spLocks noChangeArrowheads="1"/>
          </p:cNvSpPr>
          <p:nvPr userDrawn="1"/>
        </p:nvSpPr>
        <p:spPr bwMode="auto">
          <a:xfrm>
            <a:off x="8259763" y="2762250"/>
            <a:ext cx="687387" cy="685800"/>
          </a:xfrm>
          <a:prstGeom prst="rect">
            <a:avLst/>
          </a:prstGeom>
          <a:blipFill dpi="0" rotWithShape="1">
            <a:blip r:embed="rId5"/>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8" name="Google Shape;269;gc15855fd00_2_0"/>
          <p:cNvSpPr txBox="1">
            <a:spLocks noGrp="1"/>
          </p:cNvSpPr>
          <p:nvPr>
            <p:ph type="ftr" idx="10"/>
          </p:nvPr>
        </p:nvSpPr>
        <p:spPr/>
        <p:txBody>
          <a:bodyPr/>
          <a:lstStyle>
            <a:lvl1pPr eaLnBrk="0" hangingPunct="0">
              <a:defRPr/>
            </a:lvl1pPr>
          </a:lstStyle>
          <a:p>
            <a:pPr>
              <a:defRPr/>
            </a:pPr>
            <a:endParaRPr lang="es-CO" altLang="es-CO"/>
          </a:p>
        </p:txBody>
      </p:sp>
      <p:sp>
        <p:nvSpPr>
          <p:cNvPr id="9" name="Google Shape;270;gc15855fd00_2_0"/>
          <p:cNvSpPr txBox="1">
            <a:spLocks noGrp="1"/>
          </p:cNvSpPr>
          <p:nvPr>
            <p:ph type="dt" idx="11"/>
          </p:nvPr>
        </p:nvSpPr>
        <p:spPr/>
        <p:txBody>
          <a:bodyPr/>
          <a:lstStyle>
            <a:lvl1pPr eaLnBrk="0" hangingPunct="0">
              <a:defRPr/>
            </a:lvl1pPr>
          </a:lstStyle>
          <a:p>
            <a:pPr>
              <a:defRPr/>
            </a:pPr>
            <a:endParaRPr lang="es-CO" altLang="es-CO"/>
          </a:p>
        </p:txBody>
      </p:sp>
      <p:sp>
        <p:nvSpPr>
          <p:cNvPr id="10" name="Google Shape;271;gc15855fd00_2_0"/>
          <p:cNvSpPr txBox="1">
            <a:spLocks noGrp="1"/>
          </p:cNvSpPr>
          <p:nvPr>
            <p:ph type="sldNum" idx="12"/>
          </p:nvPr>
        </p:nvSpPr>
        <p:spPr/>
        <p:txBody>
          <a:bodyPr/>
          <a:lstStyle>
            <a:lvl1pPr eaLnBrk="0" hangingPunct="0">
              <a:defRPr/>
            </a:lvl1pPr>
          </a:lstStyle>
          <a:p>
            <a:pPr>
              <a:defRPr/>
            </a:pPr>
            <a:fld id="{E06F9E6A-58E4-4739-8EB1-68EE69235EF5}" type="slidenum">
              <a:rPr lang="es-CO" altLang="es-CO"/>
              <a:pPr>
                <a:defRPr/>
              </a:pPr>
              <a:t>‹Nº›</a:t>
            </a:fld>
            <a:endParaRPr lang="es-CO" altLang="es-CO"/>
          </a:p>
        </p:txBody>
      </p:sp>
    </p:spTree>
    <p:extLst>
      <p:ext uri="{BB962C8B-B14F-4D97-AF65-F5344CB8AC3E}">
        <p14:creationId xmlns:p14="http://schemas.microsoft.com/office/powerpoint/2010/main" val="4271644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preserve="1">
  <p:cSld name="1_Blank">
    <p:spTree>
      <p:nvGrpSpPr>
        <p:cNvPr id="1" name="Shape 367"/>
        <p:cNvGrpSpPr/>
        <p:nvPr/>
      </p:nvGrpSpPr>
      <p:grpSpPr>
        <a:xfrm>
          <a:off x="0" y="0"/>
          <a:ext cx="0" cy="0"/>
          <a:chOff x="0" y="0"/>
          <a:chExt cx="0" cy="0"/>
        </a:xfrm>
      </p:grpSpPr>
      <p:pic>
        <p:nvPicPr>
          <p:cNvPr id="2" name="Google Shape;1159;p33"/>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226925"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66;p33"/>
          <p:cNvSpPr txBox="1">
            <a:spLocks noChangeArrowheads="1"/>
          </p:cNvSpPr>
          <p:nvPr userDrawn="1"/>
        </p:nvSpPr>
        <p:spPr bwMode="auto">
          <a:xfrm>
            <a:off x="8013700" y="6518275"/>
            <a:ext cx="3973513" cy="338138"/>
          </a:xfrm>
          <a:prstGeom prst="rect">
            <a:avLst/>
          </a:prstGeom>
          <a:noFill/>
          <a:ln>
            <a:noFill/>
          </a:ln>
        </p:spPr>
        <p:txBody>
          <a:bodyPr lIns="91401" tIns="45688" rIns="91401" bIns="45688">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800"/>
              <a:buFont typeface="Calibri" panose="020F0502020204030204" pitchFamily="34" charset="0"/>
              <a:buNone/>
              <a:defRPr/>
            </a:pPr>
            <a:r>
              <a:rPr lang="es-CO" altLang="es-CO" sz="800" b="1" dirty="0">
                <a:latin typeface="Calibri" panose="020F0502020204030204" pitchFamily="34" charset="0"/>
                <a:cs typeface="Calibri" panose="020F0502020204030204" pitchFamily="34" charset="0"/>
                <a:sym typeface="Calibri" panose="020F0502020204030204" pitchFamily="34" charset="0"/>
              </a:rPr>
              <a:t>* La altura significativa de  la ola, representa la media del tercio más alto de las olas, por lo cual la altura máxima posible puede ser incluso superior al doble de este valor</a:t>
            </a:r>
          </a:p>
        </p:txBody>
      </p:sp>
      <p:graphicFrame>
        <p:nvGraphicFramePr>
          <p:cNvPr id="4" name="Google Shape;1090;p32"/>
          <p:cNvGraphicFramePr/>
          <p:nvPr/>
        </p:nvGraphicFramePr>
        <p:xfrm>
          <a:off x="8013700" y="1906588"/>
          <a:ext cx="3979863" cy="4614861"/>
        </p:xfrm>
        <a:graphic>
          <a:graphicData uri="http://schemas.openxmlformats.org/drawingml/2006/table">
            <a:tbl>
              <a:tblPr>
                <a:noFill/>
              </a:tblPr>
              <a:tblGrid>
                <a:gridCol w="1374341">
                  <a:extLst>
                    <a:ext uri="{9D8B030D-6E8A-4147-A177-3AD203B41FA5}">
                      <a16:colId xmlns:a16="http://schemas.microsoft.com/office/drawing/2014/main" xmlns="" val="20000"/>
                    </a:ext>
                  </a:extLst>
                </a:gridCol>
                <a:gridCol w="2605522">
                  <a:extLst>
                    <a:ext uri="{9D8B030D-6E8A-4147-A177-3AD203B41FA5}">
                      <a16:colId xmlns:a16="http://schemas.microsoft.com/office/drawing/2014/main" xmlns="" val="20001"/>
                    </a:ext>
                  </a:extLst>
                </a:gridCol>
              </a:tblGrid>
              <a:tr h="534180">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CONVENCIONES</a:t>
                      </a:r>
                      <a:endParaRPr sz="1400" u="none" strike="noStrike" cap="none"/>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SUGERENCIAS</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O</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RECOMENDACIONES</a:t>
                      </a:r>
                      <a:endParaRPr sz="12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extLst>
                  <a:ext uri="{0D108BD9-81ED-4DB2-BD59-A6C34878D82A}">
                    <a16:rowId xmlns:a16="http://schemas.microsoft.com/office/drawing/2014/main" xmlns="" val="10000"/>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embarcaciones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poco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calado,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consultar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Capitanías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puerto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zarpar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zonas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inminente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tempestad.</a:t>
                      </a:r>
                      <a:endParaRPr sz="1100" b="0" i="0" u="none" strike="noStrike" cap="none">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bañistas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habitantes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costeros,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estar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atentos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evolución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condiciones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meteorológicas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avisos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autoridades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locales.</a:t>
                      </a:r>
                      <a:endParaRPr sz="11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extLst>
                  <a:ext uri="{0D108BD9-81ED-4DB2-BD59-A6C34878D82A}">
                    <a16:rowId xmlns:a16="http://schemas.microsoft.com/office/drawing/2014/main" xmlns="" val="10001"/>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Se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sugiere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bañistas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indicaciones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autoridades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locales.</a:t>
                      </a:r>
                      <a:endParaRPr sz="1100" b="0" i="0" u="none" strike="noStrike" cap="none" dirty="0">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embarcaciones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poco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calado,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consultar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Capitanías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puerto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zarpar.</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extLst>
                  <a:ext uri="{0D108BD9-81ED-4DB2-BD59-A6C34878D82A}">
                    <a16:rowId xmlns:a16="http://schemas.microsoft.com/office/drawing/2014/main" xmlns="" val="10003"/>
                  </a:ext>
                </a:extLst>
              </a:tr>
            </a:tbl>
          </a:graphicData>
        </a:graphic>
      </p:graphicFrame>
      <p:sp>
        <p:nvSpPr>
          <p:cNvPr id="5" name="Google Shape;1091;p32"/>
          <p:cNvSpPr>
            <a:spLocks noChangeArrowheads="1"/>
          </p:cNvSpPr>
          <p:nvPr userDrawn="1"/>
        </p:nvSpPr>
        <p:spPr bwMode="auto">
          <a:xfrm>
            <a:off x="8261350" y="4057650"/>
            <a:ext cx="685800" cy="687388"/>
          </a:xfrm>
          <a:prstGeom prst="rect">
            <a:avLst/>
          </a:prstGeom>
          <a:blipFill dpi="0" rotWithShape="1">
            <a:blip r:embed="rId3"/>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6" name="Google Shape;1092;p32"/>
          <p:cNvSpPr>
            <a:spLocks noChangeArrowheads="1"/>
          </p:cNvSpPr>
          <p:nvPr userDrawn="1"/>
        </p:nvSpPr>
        <p:spPr bwMode="auto">
          <a:xfrm>
            <a:off x="8272463" y="5416550"/>
            <a:ext cx="687387" cy="687388"/>
          </a:xfrm>
          <a:prstGeom prst="rect">
            <a:avLst/>
          </a:prstGeom>
          <a:blipFill dpi="0" rotWithShape="1">
            <a:blip r:embed="rId4"/>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7" name="Google Shape;1093;p32"/>
          <p:cNvSpPr>
            <a:spLocks noChangeArrowheads="1"/>
          </p:cNvSpPr>
          <p:nvPr userDrawn="1"/>
        </p:nvSpPr>
        <p:spPr bwMode="auto">
          <a:xfrm>
            <a:off x="8259763" y="2762250"/>
            <a:ext cx="687387" cy="685800"/>
          </a:xfrm>
          <a:prstGeom prst="rect">
            <a:avLst/>
          </a:prstGeom>
          <a:blipFill dpi="0" rotWithShape="1">
            <a:blip r:embed="rId5"/>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799">
              <a:latin typeface="Calibri" panose="020F0502020204030204" pitchFamily="34" charset="0"/>
              <a:cs typeface="Calibri" panose="020F0502020204030204" pitchFamily="34" charset="0"/>
              <a:sym typeface="Calibri" panose="020F0502020204030204" pitchFamily="34" charset="0"/>
            </a:endParaRPr>
          </a:p>
        </p:txBody>
      </p:sp>
      <p:sp>
        <p:nvSpPr>
          <p:cNvPr id="8" name="Google Shape;1088;p32"/>
          <p:cNvSpPr>
            <a:spLocks noChangeArrowheads="1"/>
          </p:cNvSpPr>
          <p:nvPr userDrawn="1"/>
        </p:nvSpPr>
        <p:spPr bwMode="auto">
          <a:xfrm>
            <a:off x="0" y="1833563"/>
            <a:ext cx="7996238" cy="5024437"/>
          </a:xfrm>
          <a:prstGeom prst="rect">
            <a:avLst/>
          </a:prstGeom>
          <a:blipFill dpi="0" rotWithShape="1">
            <a:blip r:embed="rId6"/>
            <a:srcRect/>
            <a:stretch>
              <a:fillRect/>
            </a:stretch>
          </a:blipFill>
          <a:ln>
            <a:noFill/>
          </a:ln>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SzPts val="1800"/>
              <a:buFont typeface="Calibri" panose="020F0502020204030204" pitchFamily="34" charset="0"/>
              <a:buNone/>
              <a:defRPr/>
            </a:pPr>
            <a:endParaRPr lang="es-CO" altLang="es-CO" sz="1799">
              <a:solidFill>
                <a:srgbClr val="000000"/>
              </a:solidFill>
              <a:cs typeface="Calibri" panose="020F0502020204030204" pitchFamily="34" charset="0"/>
              <a:sym typeface="Calibri" panose="020F0502020204030204" pitchFamily="34" charset="0"/>
            </a:endParaRPr>
          </a:p>
        </p:txBody>
      </p:sp>
      <p:sp>
        <p:nvSpPr>
          <p:cNvPr id="9" name="Google Shape;269;gc15855fd00_2_0"/>
          <p:cNvSpPr txBox="1">
            <a:spLocks noGrp="1"/>
          </p:cNvSpPr>
          <p:nvPr>
            <p:ph type="ftr" idx="10"/>
          </p:nvPr>
        </p:nvSpPr>
        <p:spPr/>
        <p:txBody>
          <a:bodyPr/>
          <a:lstStyle>
            <a:lvl1pPr eaLnBrk="0" hangingPunct="0">
              <a:defRPr/>
            </a:lvl1pPr>
          </a:lstStyle>
          <a:p>
            <a:pPr>
              <a:defRPr/>
            </a:pPr>
            <a:endParaRPr lang="es-CO" altLang="es-CO"/>
          </a:p>
        </p:txBody>
      </p:sp>
      <p:sp>
        <p:nvSpPr>
          <p:cNvPr id="10" name="Google Shape;270;gc15855fd00_2_0"/>
          <p:cNvSpPr txBox="1">
            <a:spLocks noGrp="1"/>
          </p:cNvSpPr>
          <p:nvPr>
            <p:ph type="dt" idx="11"/>
          </p:nvPr>
        </p:nvSpPr>
        <p:spPr/>
        <p:txBody>
          <a:bodyPr/>
          <a:lstStyle>
            <a:lvl1pPr eaLnBrk="0" hangingPunct="0">
              <a:defRPr/>
            </a:lvl1pPr>
          </a:lstStyle>
          <a:p>
            <a:pPr>
              <a:defRPr/>
            </a:pPr>
            <a:endParaRPr lang="es-CO" altLang="es-CO"/>
          </a:p>
        </p:txBody>
      </p:sp>
      <p:sp>
        <p:nvSpPr>
          <p:cNvPr id="11" name="Google Shape;271;gc15855fd00_2_0"/>
          <p:cNvSpPr txBox="1">
            <a:spLocks noGrp="1"/>
          </p:cNvSpPr>
          <p:nvPr>
            <p:ph type="sldNum" idx="12"/>
          </p:nvPr>
        </p:nvSpPr>
        <p:spPr/>
        <p:txBody>
          <a:bodyPr/>
          <a:lstStyle>
            <a:lvl1pPr eaLnBrk="0" hangingPunct="0">
              <a:defRPr/>
            </a:lvl1pPr>
          </a:lstStyle>
          <a:p>
            <a:pPr>
              <a:defRPr/>
            </a:pPr>
            <a:fld id="{78966FA0-051D-4718-9BC3-C30C13A24550}" type="slidenum">
              <a:rPr lang="es-CO" altLang="es-CO"/>
              <a:pPr>
                <a:defRPr/>
              </a:pPr>
              <a:t>‹Nº›</a:t>
            </a:fld>
            <a:endParaRPr lang="es-CO" altLang="es-CO"/>
          </a:p>
        </p:txBody>
      </p:sp>
    </p:spTree>
    <p:extLst>
      <p:ext uri="{BB962C8B-B14F-4D97-AF65-F5344CB8AC3E}">
        <p14:creationId xmlns:p14="http://schemas.microsoft.com/office/powerpoint/2010/main" val="5058073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bg>
      <p:bgPr>
        <a:blipFill dpi="0" rotWithShape="0">
          <a:blip r:embed="rId2"/>
          <a:srcRect/>
          <a:stretch>
            <a:fillRect/>
          </a:stretch>
        </a:blipFill>
        <a:effectLst/>
      </p:bgPr>
    </p:bg>
    <p:spTree>
      <p:nvGrpSpPr>
        <p:cNvPr id="1" name="Shape 323"/>
        <p:cNvGrpSpPr/>
        <p:nvPr/>
      </p:nvGrpSpPr>
      <p:grpSpPr>
        <a:xfrm>
          <a:off x="0" y="0"/>
          <a:ext cx="0" cy="0"/>
          <a:chOff x="0" y="0"/>
          <a:chExt cx="0" cy="0"/>
        </a:xfrm>
      </p:grpSpPr>
      <p:pic>
        <p:nvPicPr>
          <p:cNvPr id="2" name="Google Shape;324;gc15855fd00_2_5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25;gc15855fd00_2_57"/>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Google Shape;326;gc15855fd00_2_57"/>
          <p:cNvSpPr>
            <a:spLocks noChangeArrowheads="1"/>
          </p:cNvSpPr>
          <p:nvPr/>
        </p:nvSpPr>
        <p:spPr bwMode="auto">
          <a:xfrm>
            <a:off x="7248525" y="912813"/>
            <a:ext cx="4176713" cy="4673600"/>
          </a:xfrm>
          <a:prstGeom prst="rect">
            <a:avLst/>
          </a:prstGeom>
          <a:noFill/>
          <a:ln w="12700">
            <a:solidFill>
              <a:schemeClr val="bg1"/>
            </a:solidFill>
            <a:round/>
            <a:headEnd type="none" w="sm" len="sm"/>
            <a:tailEnd type="none" w="sm" len="sm"/>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327;gc15855fd00_2_57"/>
          <p:cNvSpPr txBox="1">
            <a:spLocks noChangeArrowheads="1"/>
          </p:cNvSpPr>
          <p:nvPr/>
        </p:nvSpPr>
        <p:spPr bwMode="auto">
          <a:xfrm>
            <a:off x="814388" y="5599113"/>
            <a:ext cx="4427537" cy="365125"/>
          </a:xfrm>
          <a:prstGeom prst="rect">
            <a:avLst/>
          </a:prstGeom>
          <a:solidFill>
            <a:schemeClr val="bg1"/>
          </a:solidFill>
          <a:ln>
            <a:noFill/>
          </a:ln>
        </p:spPr>
        <p:txBody>
          <a:bodyPr lIns="91425" tIns="45700" rIns="91425" bIns="45700">
            <a:spAutoFit/>
          </a:bodyPr>
          <a:lstStyle>
            <a:lvl1pPr marL="3429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85725"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algn="ctr" eaLnBrk="1" fontAlgn="base" hangingPunct="1">
              <a:lnSpc>
                <a:spcPct val="122000"/>
              </a:lnSpc>
              <a:spcBef>
                <a:spcPct val="0"/>
              </a:spcBef>
              <a:spcAft>
                <a:spcPct val="0"/>
              </a:spcAft>
              <a:buSzPts val="900"/>
              <a:buFont typeface="Calibri" panose="020F0502020204030204" pitchFamily="34" charset="0"/>
              <a:buNone/>
              <a:defRPr/>
            </a:pPr>
            <a:endParaRPr lang="es-CO" altLang="es-CO" sz="900" b="1">
              <a:latin typeface="Arial Narrow" panose="020B0606020202030204" pitchFamily="34" charset="0"/>
              <a:sym typeface="Arial Narrow" panose="020B0606020202030204" pitchFamily="34" charset="0"/>
            </a:endParaRPr>
          </a:p>
          <a:p>
            <a:pPr lvl="1" algn="ctr" eaLnBrk="1" fontAlgn="base" hangingPunct="1">
              <a:lnSpc>
                <a:spcPct val="122000"/>
              </a:lnSpc>
              <a:spcBef>
                <a:spcPct val="0"/>
              </a:spcBef>
              <a:spcAft>
                <a:spcPct val="0"/>
              </a:spcAft>
              <a:buSzPts val="900"/>
              <a:buFont typeface="Calibri" panose="020F0502020204030204" pitchFamily="34" charset="0"/>
              <a:buNone/>
              <a:defRPr/>
            </a:pPr>
            <a:endParaRPr lang="es-CO" altLang="es-CO" sz="900" b="1">
              <a:latin typeface="Arial Narrow" panose="020B0606020202030204" pitchFamily="34" charset="0"/>
              <a:sym typeface="Arial Narrow" panose="020B0606020202030204" pitchFamily="34" charset="0"/>
            </a:endParaRPr>
          </a:p>
        </p:txBody>
      </p:sp>
      <p:sp>
        <p:nvSpPr>
          <p:cNvPr id="6" name="Google Shape;328;gc15855fd00_2_57"/>
          <p:cNvSpPr>
            <a:spLocks noChangeArrowheads="1"/>
          </p:cNvSpPr>
          <p:nvPr/>
        </p:nvSpPr>
        <p:spPr bwMode="auto">
          <a:xfrm>
            <a:off x="7242175" y="5599113"/>
            <a:ext cx="4183063" cy="374650"/>
          </a:xfrm>
          <a:prstGeom prst="rect">
            <a:avLst/>
          </a:prstGeom>
          <a:solidFill>
            <a:schemeClr val="bg1"/>
          </a:solidFill>
          <a:ln>
            <a:noFill/>
          </a:ln>
        </p:spPr>
        <p:txBody>
          <a:bodyPr lIns="91425" tIns="45700" rIns="91425" bIns="45700"/>
          <a:lstStyle>
            <a:lvl1pPr marL="342900" indent="-3429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85725"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algn="ctr" eaLnBrk="1" fontAlgn="base" hangingPunct="1">
              <a:lnSpc>
                <a:spcPct val="122000"/>
              </a:lnSpc>
              <a:spcBef>
                <a:spcPct val="0"/>
              </a:spcBef>
              <a:spcAft>
                <a:spcPct val="0"/>
              </a:spcAft>
              <a:buSzPts val="900"/>
              <a:buFont typeface="Calibri" panose="020F0502020204030204" pitchFamily="34" charset="0"/>
              <a:buNone/>
              <a:defRPr/>
            </a:pPr>
            <a:endParaRPr lang="es-CO" altLang="es-CO" sz="900" b="1">
              <a:latin typeface="Arial Narrow" panose="020B0606020202030204" pitchFamily="34" charset="0"/>
              <a:sym typeface="Arial Narrow" panose="020B0606020202030204" pitchFamily="34" charset="0"/>
            </a:endParaRPr>
          </a:p>
          <a:p>
            <a:pPr lvl="1" algn="ctr" eaLnBrk="1" fontAlgn="base" hangingPunct="1">
              <a:lnSpc>
                <a:spcPct val="122000"/>
              </a:lnSpc>
              <a:spcBef>
                <a:spcPct val="0"/>
              </a:spcBef>
              <a:spcAft>
                <a:spcPct val="0"/>
              </a:spcAft>
              <a:buSzPts val="900"/>
              <a:buFont typeface="Calibri" panose="020F0502020204030204" pitchFamily="34" charset="0"/>
              <a:buNone/>
              <a:defRPr/>
            </a:pPr>
            <a:endParaRPr lang="es-CO" altLang="es-CO" sz="900" b="1">
              <a:latin typeface="Arial Narrow" panose="020B0606020202030204" pitchFamily="34" charset="0"/>
              <a:sym typeface="Arial Narrow" panose="020B0606020202030204" pitchFamily="34" charset="0"/>
            </a:endParaRPr>
          </a:p>
        </p:txBody>
      </p:sp>
    </p:spTree>
    <p:extLst>
      <p:ext uri="{BB962C8B-B14F-4D97-AF65-F5344CB8AC3E}">
        <p14:creationId xmlns:p14="http://schemas.microsoft.com/office/powerpoint/2010/main" val="37052137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ítulo y objetos">
  <p:cSld name="Título y objetos">
    <p:bg>
      <p:bgPr>
        <a:blipFill dpi="0" rotWithShape="0">
          <a:blip r:embed="rId2"/>
          <a:srcRect/>
          <a:stretch>
            <a:fillRect/>
          </a:stretch>
        </a:blipFill>
        <a:effectLst/>
      </p:bgPr>
    </p:bg>
    <p:spTree>
      <p:nvGrpSpPr>
        <p:cNvPr id="1" name="Shape 329"/>
        <p:cNvGrpSpPr/>
        <p:nvPr/>
      </p:nvGrpSpPr>
      <p:grpSpPr>
        <a:xfrm>
          <a:off x="0" y="0"/>
          <a:ext cx="0" cy="0"/>
          <a:chOff x="0" y="0"/>
          <a:chExt cx="0" cy="0"/>
        </a:xfrm>
      </p:grpSpPr>
      <p:graphicFrame>
        <p:nvGraphicFramePr>
          <p:cNvPr id="2" name="Google Shape;330;gc15855fd00_2_63"/>
          <p:cNvGraphicFramePr/>
          <p:nvPr/>
        </p:nvGraphicFramePr>
        <p:xfrm>
          <a:off x="119063" y="914400"/>
          <a:ext cx="12025312" cy="5467350"/>
        </p:xfrm>
        <a:graphic>
          <a:graphicData uri="http://schemas.openxmlformats.org/drawingml/2006/table">
            <a:tbl>
              <a:tblPr firstRow="1" bandRow="1">
                <a:noFill/>
              </a:tblPr>
              <a:tblGrid>
                <a:gridCol w="4752520">
                  <a:extLst>
                    <a:ext uri="{9D8B030D-6E8A-4147-A177-3AD203B41FA5}">
                      <a16:colId xmlns:a16="http://schemas.microsoft.com/office/drawing/2014/main" xmlns="" val="20000"/>
                    </a:ext>
                  </a:extLst>
                </a:gridCol>
                <a:gridCol w="7272792">
                  <a:extLst>
                    <a:ext uri="{9D8B030D-6E8A-4147-A177-3AD203B41FA5}">
                      <a16:colId xmlns:a16="http://schemas.microsoft.com/office/drawing/2014/main" xmlns="" val="20001"/>
                    </a:ext>
                  </a:extLst>
                </a:gridCol>
              </a:tblGrid>
              <a:tr h="339039">
                <a:tc>
                  <a:txBody>
                    <a:bodyPr/>
                    <a:lstStyle/>
                    <a:p>
                      <a:pPr marL="0" marR="0" lvl="0" indent="0" algn="ctr" rtl="0">
                        <a:lnSpc>
                          <a:spcPct val="100000"/>
                        </a:lnSpc>
                        <a:spcBef>
                          <a:spcPts val="0"/>
                        </a:spcBef>
                        <a:spcAft>
                          <a:spcPts val="0"/>
                        </a:spcAft>
                        <a:buClr>
                          <a:srgbClr val="000000"/>
                        </a:buClr>
                        <a:buSzPts val="1400"/>
                        <a:buFont typeface="Arial"/>
                        <a:buNone/>
                      </a:pPr>
                      <a:r>
                        <a:rPr lang="es-CO" sz="1400" u="none" strike="noStrike" cap="none">
                          <a:latin typeface="Arial Narrow"/>
                          <a:ea typeface="Arial Narrow"/>
                          <a:cs typeface="Arial Narrow"/>
                          <a:sym typeface="Arial Narrow"/>
                        </a:rPr>
                        <a:t>Condiciones meteorológicas en las últimas horas</a:t>
                      </a:r>
                      <a:endParaRPr sz="1400" b="1" u="none" strike="noStrike" cap="none">
                        <a:latin typeface="Arial Narrow"/>
                        <a:ea typeface="Arial Narrow"/>
                        <a:cs typeface="Arial Narrow"/>
                        <a:sym typeface="Arial Narrow"/>
                      </a:endParaRPr>
                    </a:p>
                  </a:txBody>
                  <a:tcPr marL="91450" marR="91450" marT="45727" marB="45727" anchor="ctr">
                    <a:solidFill>
                      <a:srgbClr val="5A6BB5"/>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400" u="none" strike="noStrike" cap="none">
                          <a:latin typeface="Arial Narrow"/>
                          <a:ea typeface="Arial Narrow"/>
                          <a:cs typeface="Arial Narrow"/>
                          <a:sym typeface="Arial Narrow"/>
                        </a:rPr>
                        <a:t>Lluvias destacadas en las últimas horas</a:t>
                      </a:r>
                      <a:endParaRPr sz="1400" b="1" u="none" strike="noStrike" cap="none">
                        <a:latin typeface="Arial Narrow"/>
                        <a:ea typeface="Arial Narrow"/>
                        <a:cs typeface="Arial Narrow"/>
                        <a:sym typeface="Arial Narrow"/>
                      </a:endParaRPr>
                    </a:p>
                  </a:txBody>
                  <a:tcPr marL="68575" marR="68575" marT="0" marB="0" anchor="ctr">
                    <a:solidFill>
                      <a:srgbClr val="5A6BB5"/>
                    </a:solidFill>
                  </a:tcPr>
                </a:tc>
                <a:extLst>
                  <a:ext uri="{0D108BD9-81ED-4DB2-BD59-A6C34878D82A}">
                    <a16:rowId xmlns:a16="http://schemas.microsoft.com/office/drawing/2014/main" xmlns="" val="10000"/>
                  </a:ext>
                </a:extLst>
              </a:tr>
              <a:tr h="5128311">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Arial Narrow"/>
                        <a:ea typeface="Arial Narrow"/>
                        <a:cs typeface="Arial Narrow"/>
                        <a:sym typeface="Arial Narrow"/>
                      </a:endParaRPr>
                    </a:p>
                  </a:txBody>
                  <a:tcPr marL="91450" marR="91450" marT="45727" marB="45727">
                    <a:solidFill>
                      <a:srgbClr val="B6DDE7"/>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latin typeface="Arial Narrow"/>
                        <a:ea typeface="Arial Narrow"/>
                        <a:cs typeface="Arial Narrow"/>
                        <a:sym typeface="Arial Narrow"/>
                      </a:endParaRPr>
                    </a:p>
                  </a:txBody>
                  <a:tcPr marL="91450" marR="91450" marT="45727" marB="45727"/>
                </a:tc>
                <a:extLst>
                  <a:ext uri="{0D108BD9-81ED-4DB2-BD59-A6C34878D82A}">
                    <a16:rowId xmlns:a16="http://schemas.microsoft.com/office/drawing/2014/main" xmlns="" val="10001"/>
                  </a:ext>
                </a:extLst>
              </a:tr>
            </a:tbl>
          </a:graphicData>
        </a:graphic>
      </p:graphicFrame>
      <p:sp>
        <p:nvSpPr>
          <p:cNvPr id="3" name="Google Shape;331;gc15855fd00_2_63"/>
          <p:cNvSpPr>
            <a:spLocks noChangeArrowheads="1"/>
          </p:cNvSpPr>
          <p:nvPr/>
        </p:nvSpPr>
        <p:spPr bwMode="auto">
          <a:xfrm>
            <a:off x="207963" y="1290638"/>
            <a:ext cx="4578350" cy="4751387"/>
          </a:xfrm>
          <a:prstGeom prst="rect">
            <a:avLst/>
          </a:prstGeom>
          <a:noFill/>
          <a:ln w="9525">
            <a:solidFill>
              <a:srgbClr val="323A83"/>
            </a:solidFill>
            <a:round/>
            <a:headEnd type="none" w="sm" len="sm"/>
            <a:tailEnd type="none" w="sm" len="sm"/>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73175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_Diseño personalizado">
  <p:cSld name="4_Diseño personalizado">
    <p:bg>
      <p:bgPr>
        <a:blipFill dpi="0" rotWithShape="0">
          <a:blip r:embed="rId2"/>
          <a:srcRect/>
          <a:stretch>
            <a:fillRect/>
          </a:stretch>
        </a:blipFill>
        <a:effectLst/>
      </p:bgPr>
    </p:bg>
    <p:spTree>
      <p:nvGrpSpPr>
        <p:cNvPr id="1" name="Shape 332"/>
        <p:cNvGrpSpPr/>
        <p:nvPr/>
      </p:nvGrpSpPr>
      <p:grpSpPr>
        <a:xfrm>
          <a:off x="0" y="0"/>
          <a:ext cx="0" cy="0"/>
          <a:chOff x="0" y="0"/>
          <a:chExt cx="0" cy="0"/>
        </a:xfrm>
      </p:grpSpPr>
      <p:sp>
        <p:nvSpPr>
          <p:cNvPr id="2" name="Google Shape;333;gc15855fd00_2_66"/>
          <p:cNvSpPr>
            <a:spLocks noChangeArrowheads="1"/>
          </p:cNvSpPr>
          <p:nvPr/>
        </p:nvSpPr>
        <p:spPr bwMode="auto">
          <a:xfrm>
            <a:off x="9525" y="736600"/>
            <a:ext cx="6086475" cy="5383213"/>
          </a:xfrm>
          <a:prstGeom prst="rect">
            <a:avLst/>
          </a:prstGeom>
          <a:solidFill>
            <a:schemeClr val="bg1"/>
          </a:solidFill>
          <a:ln w="25400">
            <a:solidFill>
              <a:schemeClr val="bg1"/>
            </a:solidFill>
            <a:round/>
            <a:headEnd type="none" w="sm" len="sm"/>
            <a:tailEnd type="none" w="sm" len="sm"/>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34;gc15855fd00_2_66" descr="IDEAM.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647950"/>
            <a:ext cx="59848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4777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dpi="0" rotWithShape="0">
          <a:blip r:embed="rId2"/>
          <a:srcRect/>
          <a:stretch>
            <a:fillRect/>
          </a:stretch>
        </a:blipFill>
        <a:effectLst/>
      </p:bgPr>
    </p:bg>
    <p:spTree>
      <p:nvGrpSpPr>
        <p:cNvPr id="1" name="Shape 335"/>
        <p:cNvGrpSpPr/>
        <p:nvPr/>
      </p:nvGrpSpPr>
      <p:grpSpPr>
        <a:xfrm>
          <a:off x="0" y="0"/>
          <a:ext cx="0" cy="0"/>
          <a:chOff x="0" y="0"/>
          <a:chExt cx="0" cy="0"/>
        </a:xfrm>
      </p:grpSpPr>
    </p:spTree>
    <p:extLst>
      <p:ext uri="{BB962C8B-B14F-4D97-AF65-F5344CB8AC3E}">
        <p14:creationId xmlns:p14="http://schemas.microsoft.com/office/powerpoint/2010/main" val="35160798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1"/>
        <p:cNvGrpSpPr/>
        <p:nvPr/>
      </p:nvGrpSpPr>
      <p:grpSpPr>
        <a:xfrm>
          <a:off x="0" y="0"/>
          <a:ext cx="0" cy="0"/>
          <a:chOff x="0" y="0"/>
          <a:chExt cx="0" cy="0"/>
        </a:xfrm>
      </p:grpSpPr>
      <p:sp>
        <p:nvSpPr>
          <p:cNvPr id="4" name="Google Shape;342;gc15855fd00_2_75"/>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SzPts val="1800"/>
              <a:buFont typeface="Calibri" panose="020F0502020204030204" pitchFamily="34" charset="0"/>
              <a:buNone/>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343" name="Google Shape;343;gc15855fd00_2_75"/>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4" name="Google Shape;344;gc15855fd00_2_75"/>
          <p:cNvSpPr txBox="1">
            <a:spLocks noGrp="1"/>
          </p:cNvSpPr>
          <p:nvPr>
            <p:ph type="body" idx="1"/>
          </p:nvPr>
        </p:nvSpPr>
        <p:spPr>
          <a:xfrm>
            <a:off x="773113" y="1193800"/>
            <a:ext cx="10645775" cy="2871788"/>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b="0" i="0">
                <a:solidFill>
                  <a:schemeClr val="dk1"/>
                </a:solidFill>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 name="Google Shape;345;gc15855fd00_2_75"/>
          <p:cNvSpPr txBox="1">
            <a:spLocks noGrp="1"/>
          </p:cNvSpPr>
          <p:nvPr>
            <p:ph type="ftr" idx="10"/>
          </p:nvPr>
        </p:nvSpPr>
        <p:spPr/>
        <p:txBody>
          <a:bodyPr/>
          <a:lstStyle>
            <a:lvl1pPr>
              <a:defRPr/>
            </a:lvl1pPr>
          </a:lstStyle>
          <a:p>
            <a:pPr>
              <a:defRPr/>
            </a:pPr>
            <a:endParaRPr lang="es-CO" altLang="es-CO"/>
          </a:p>
        </p:txBody>
      </p:sp>
      <p:sp>
        <p:nvSpPr>
          <p:cNvPr id="6" name="Google Shape;346;gc15855fd00_2_75"/>
          <p:cNvSpPr txBox="1">
            <a:spLocks noGrp="1"/>
          </p:cNvSpPr>
          <p:nvPr>
            <p:ph type="dt" idx="11"/>
          </p:nvPr>
        </p:nvSpPr>
        <p:spPr/>
        <p:txBody>
          <a:bodyPr/>
          <a:lstStyle>
            <a:lvl1pPr>
              <a:defRPr/>
            </a:lvl1pPr>
          </a:lstStyle>
          <a:p>
            <a:pPr>
              <a:defRPr/>
            </a:pPr>
            <a:endParaRPr lang="es-CO" altLang="es-CO"/>
          </a:p>
        </p:txBody>
      </p:sp>
      <p:sp>
        <p:nvSpPr>
          <p:cNvPr id="7" name="Google Shape;347;gc15855fd00_2_75"/>
          <p:cNvSpPr txBox="1">
            <a:spLocks noGrp="1"/>
          </p:cNvSpPr>
          <p:nvPr>
            <p:ph type="sldNum" idx="12"/>
          </p:nvPr>
        </p:nvSpPr>
        <p:spPr/>
        <p:txBody>
          <a:bodyPr/>
          <a:lstStyle>
            <a:lvl1pPr>
              <a:defRPr/>
            </a:lvl1pPr>
          </a:lstStyle>
          <a:p>
            <a:pPr>
              <a:defRPr/>
            </a:pPr>
            <a:fld id="{518998CB-82EA-42BF-9274-8ECF99B046A6}" type="slidenum">
              <a:rPr lang="es-CO" altLang="es-CO"/>
              <a:pPr>
                <a:defRPr/>
              </a:pPr>
              <a:t>‹Nº›</a:t>
            </a:fld>
            <a:endParaRPr lang="es-CO" altLang="es-CO"/>
          </a:p>
        </p:txBody>
      </p:sp>
    </p:spTree>
    <p:extLst>
      <p:ext uri="{BB962C8B-B14F-4D97-AF65-F5344CB8AC3E}">
        <p14:creationId xmlns:p14="http://schemas.microsoft.com/office/powerpoint/2010/main" val="1418756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Recurso 15.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5379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8"/>
        <p:cNvGrpSpPr/>
        <p:nvPr/>
      </p:nvGrpSpPr>
      <p:grpSpPr>
        <a:xfrm>
          <a:off x="0" y="0"/>
          <a:ext cx="0" cy="0"/>
          <a:chOff x="0" y="0"/>
          <a:chExt cx="0" cy="0"/>
        </a:xfrm>
      </p:grpSpPr>
      <p:sp>
        <p:nvSpPr>
          <p:cNvPr id="5" name="Google Shape;349;gc15855fd00_2_82"/>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SzPts val="1800"/>
              <a:buFont typeface="Calibri" panose="020F0502020204030204" pitchFamily="34" charset="0"/>
              <a:buNone/>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350" name="Google Shape;350;gc15855fd00_2_82"/>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1" name="Google Shape;351;gc15855fd00_2_82"/>
          <p:cNvSpPr txBox="1">
            <a:spLocks noGrp="1"/>
          </p:cNvSpPr>
          <p:nvPr>
            <p:ph type="body" idx="1"/>
          </p:nvPr>
        </p:nvSpPr>
        <p:spPr>
          <a:xfrm>
            <a:off x="609600" y="1577340"/>
            <a:ext cx="5303520" cy="4526280"/>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2" name="Google Shape;352;gc15855fd00_2_82"/>
          <p:cNvSpPr txBox="1">
            <a:spLocks noGrp="1"/>
          </p:cNvSpPr>
          <p:nvPr>
            <p:ph type="body" idx="2"/>
          </p:nvPr>
        </p:nvSpPr>
        <p:spPr>
          <a:xfrm>
            <a:off x="6278879" y="1577340"/>
            <a:ext cx="5303520" cy="4526280"/>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 name="Google Shape;353;gc15855fd00_2_82"/>
          <p:cNvSpPr txBox="1">
            <a:spLocks noGrp="1"/>
          </p:cNvSpPr>
          <p:nvPr>
            <p:ph type="ftr" idx="10"/>
          </p:nvPr>
        </p:nvSpPr>
        <p:spPr/>
        <p:txBody>
          <a:bodyPr/>
          <a:lstStyle>
            <a:lvl1pPr>
              <a:defRPr/>
            </a:lvl1pPr>
          </a:lstStyle>
          <a:p>
            <a:pPr>
              <a:defRPr/>
            </a:pPr>
            <a:endParaRPr lang="es-CO" altLang="es-CO"/>
          </a:p>
        </p:txBody>
      </p:sp>
      <p:sp>
        <p:nvSpPr>
          <p:cNvPr id="7" name="Google Shape;354;gc15855fd00_2_82"/>
          <p:cNvSpPr txBox="1">
            <a:spLocks noGrp="1"/>
          </p:cNvSpPr>
          <p:nvPr>
            <p:ph type="dt" idx="11"/>
          </p:nvPr>
        </p:nvSpPr>
        <p:spPr/>
        <p:txBody>
          <a:bodyPr/>
          <a:lstStyle>
            <a:lvl1pPr>
              <a:defRPr/>
            </a:lvl1pPr>
          </a:lstStyle>
          <a:p>
            <a:pPr>
              <a:defRPr/>
            </a:pPr>
            <a:endParaRPr lang="es-CO" altLang="es-CO"/>
          </a:p>
        </p:txBody>
      </p:sp>
      <p:sp>
        <p:nvSpPr>
          <p:cNvPr id="8" name="Google Shape;355;gc15855fd00_2_82"/>
          <p:cNvSpPr txBox="1">
            <a:spLocks noGrp="1"/>
          </p:cNvSpPr>
          <p:nvPr>
            <p:ph type="sldNum" idx="12"/>
          </p:nvPr>
        </p:nvSpPr>
        <p:spPr/>
        <p:txBody>
          <a:bodyPr/>
          <a:lstStyle>
            <a:lvl1pPr>
              <a:defRPr/>
            </a:lvl1pPr>
          </a:lstStyle>
          <a:p>
            <a:pPr>
              <a:defRPr/>
            </a:pPr>
            <a:fld id="{21DB3266-3016-4497-9241-7DE1ED444A40}" type="slidenum">
              <a:rPr lang="es-CO" altLang="es-CO"/>
              <a:pPr>
                <a:defRPr/>
              </a:pPr>
              <a:t>‹Nº›</a:t>
            </a:fld>
            <a:endParaRPr lang="es-CO" altLang="es-CO"/>
          </a:p>
        </p:txBody>
      </p:sp>
    </p:spTree>
    <p:extLst>
      <p:ext uri="{BB962C8B-B14F-4D97-AF65-F5344CB8AC3E}">
        <p14:creationId xmlns:p14="http://schemas.microsoft.com/office/powerpoint/2010/main" val="1076575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6"/>
        <p:cNvGrpSpPr/>
        <p:nvPr/>
      </p:nvGrpSpPr>
      <p:grpSpPr>
        <a:xfrm>
          <a:off x="0" y="0"/>
          <a:ext cx="0" cy="0"/>
          <a:chOff x="0" y="0"/>
          <a:chExt cx="0" cy="0"/>
        </a:xfrm>
      </p:grpSpPr>
      <p:sp>
        <p:nvSpPr>
          <p:cNvPr id="357" name="Google Shape;357;gc15855fd00_2_90"/>
          <p:cNvSpPr txBox="1">
            <a:spLocks noGrp="1"/>
          </p:cNvSpPr>
          <p:nvPr>
            <p:ph type="ctrTitle"/>
          </p:nvPr>
        </p:nvSpPr>
        <p:spPr>
          <a:xfrm>
            <a:off x="914400" y="2125980"/>
            <a:ext cx="10363200" cy="1440179"/>
          </a:xfrm>
          <a:prstGeom prst="rect">
            <a:avLst/>
          </a:prstGeom>
          <a:noFill/>
          <a:ln>
            <a:noFill/>
          </a:ln>
        </p:spPr>
        <p:txBody>
          <a:bodyPr spcFirstLastPara="1"/>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8" name="Google Shape;358;gc15855fd00_2_90"/>
          <p:cNvSpPr txBox="1">
            <a:spLocks noGrp="1"/>
          </p:cNvSpPr>
          <p:nvPr>
            <p:ph type="subTitle" idx="1"/>
          </p:nvPr>
        </p:nvSpPr>
        <p:spPr>
          <a:xfrm>
            <a:off x="1828800" y="3840480"/>
            <a:ext cx="8534399" cy="1714500"/>
          </a:xfrm>
          <a:prstGeom prst="rect">
            <a:avLst/>
          </a:prstGeom>
          <a:noFill/>
          <a:ln>
            <a:noFill/>
          </a:ln>
        </p:spPr>
        <p:txBody>
          <a:bodyPr spcFirstLastPara="1"/>
          <a:lstStyle>
            <a:lvl1pPr lvl="0" algn="l">
              <a:lnSpc>
                <a:spcPct val="100000"/>
              </a:lnSpc>
              <a:spcBef>
                <a:spcPts val="360"/>
              </a:spcBef>
              <a:spcAft>
                <a:spcPts val="0"/>
              </a:spcAft>
              <a:buSzPts val="1400"/>
              <a:buNone/>
              <a:defRPr/>
            </a:lvl1pPr>
            <a:lvl2pPr lvl="1" algn="l">
              <a:lnSpc>
                <a:spcPct val="100000"/>
              </a:lnSpc>
              <a:spcBef>
                <a:spcPts val="360"/>
              </a:spcBef>
              <a:spcAft>
                <a:spcPts val="0"/>
              </a:spcAft>
              <a:buSzPts val="1400"/>
              <a:buNone/>
              <a:defRPr/>
            </a:lvl2pPr>
            <a:lvl3pPr lvl="2" algn="l">
              <a:lnSpc>
                <a:spcPct val="100000"/>
              </a:lnSpc>
              <a:spcBef>
                <a:spcPts val="360"/>
              </a:spcBef>
              <a:spcAft>
                <a:spcPts val="0"/>
              </a:spcAft>
              <a:buSzPts val="1400"/>
              <a:buNone/>
              <a:defRPr/>
            </a:lvl3pPr>
            <a:lvl4pPr lvl="3" algn="l">
              <a:lnSpc>
                <a:spcPct val="100000"/>
              </a:lnSpc>
              <a:spcBef>
                <a:spcPts val="360"/>
              </a:spcBef>
              <a:spcAft>
                <a:spcPts val="0"/>
              </a:spcAft>
              <a:buSzPts val="1400"/>
              <a:buNone/>
              <a:defRPr/>
            </a:lvl4pPr>
            <a:lvl5pPr lvl="4" algn="l">
              <a:lnSpc>
                <a:spcPct val="100000"/>
              </a:lnSpc>
              <a:spcBef>
                <a:spcPts val="36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269;gc15855fd00_2_0"/>
          <p:cNvSpPr txBox="1">
            <a:spLocks noGrp="1"/>
          </p:cNvSpPr>
          <p:nvPr>
            <p:ph type="ftr" idx="12"/>
          </p:nvPr>
        </p:nvSpPr>
        <p:spPr>
          <a:ln/>
        </p:spPr>
        <p:txBody>
          <a:bodyPr/>
          <a:lstStyle>
            <a:lvl1pPr>
              <a:defRPr/>
            </a:lvl1pPr>
          </a:lstStyle>
          <a:p>
            <a:pPr>
              <a:defRPr/>
            </a:pPr>
            <a:endParaRPr lang="es-CO" altLang="es-CO"/>
          </a:p>
        </p:txBody>
      </p:sp>
      <p:sp>
        <p:nvSpPr>
          <p:cNvPr id="5" name="Google Shape;270;gc15855fd00_2_0"/>
          <p:cNvSpPr txBox="1">
            <a:spLocks noGrp="1"/>
          </p:cNvSpPr>
          <p:nvPr>
            <p:ph type="dt" idx="13"/>
          </p:nvPr>
        </p:nvSpPr>
        <p:spPr>
          <a:ln/>
        </p:spPr>
        <p:txBody>
          <a:bodyPr/>
          <a:lstStyle>
            <a:lvl1pPr>
              <a:defRPr/>
            </a:lvl1pPr>
          </a:lstStyle>
          <a:p>
            <a:pPr>
              <a:defRPr/>
            </a:pPr>
            <a:endParaRPr lang="es-CO" altLang="es-CO"/>
          </a:p>
        </p:txBody>
      </p:sp>
      <p:sp>
        <p:nvSpPr>
          <p:cNvPr id="6" name="Google Shape;271;gc15855fd00_2_0"/>
          <p:cNvSpPr txBox="1">
            <a:spLocks noGrp="1"/>
          </p:cNvSpPr>
          <p:nvPr>
            <p:ph type="sldNum" idx="14"/>
          </p:nvPr>
        </p:nvSpPr>
        <p:spPr>
          <a:ln/>
        </p:spPr>
        <p:txBody>
          <a:bodyPr/>
          <a:lstStyle>
            <a:lvl1pPr>
              <a:defRPr/>
            </a:lvl1pPr>
          </a:lstStyle>
          <a:p>
            <a:pPr>
              <a:defRPr/>
            </a:pPr>
            <a:fld id="{5A3498F6-14D0-48C8-B941-F280BBD2B1BD}" type="slidenum">
              <a:rPr lang="es-CO" altLang="es-CO"/>
              <a:pPr>
                <a:defRPr/>
              </a:pPr>
              <a:t>‹Nº›</a:t>
            </a:fld>
            <a:endParaRPr lang="es-CO" altLang="es-CO"/>
          </a:p>
        </p:txBody>
      </p:sp>
    </p:spTree>
    <p:extLst>
      <p:ext uri="{BB962C8B-B14F-4D97-AF65-F5344CB8AC3E}">
        <p14:creationId xmlns:p14="http://schemas.microsoft.com/office/powerpoint/2010/main" val="8655762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2"/>
        <p:cNvGrpSpPr/>
        <p:nvPr/>
      </p:nvGrpSpPr>
      <p:grpSpPr>
        <a:xfrm>
          <a:off x="0" y="0"/>
          <a:ext cx="0" cy="0"/>
          <a:chOff x="0" y="0"/>
          <a:chExt cx="0" cy="0"/>
        </a:xfrm>
      </p:grpSpPr>
      <p:sp>
        <p:nvSpPr>
          <p:cNvPr id="363" name="Google Shape;363;gc15855fd00_2_96"/>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 name="Google Shape;269;gc15855fd00_2_0"/>
          <p:cNvSpPr txBox="1">
            <a:spLocks noGrp="1"/>
          </p:cNvSpPr>
          <p:nvPr>
            <p:ph type="ftr" idx="12"/>
          </p:nvPr>
        </p:nvSpPr>
        <p:spPr>
          <a:ln/>
        </p:spPr>
        <p:txBody>
          <a:bodyPr/>
          <a:lstStyle>
            <a:lvl1pPr>
              <a:defRPr/>
            </a:lvl1pPr>
          </a:lstStyle>
          <a:p>
            <a:pPr>
              <a:defRPr/>
            </a:pPr>
            <a:endParaRPr lang="es-CO" altLang="es-CO"/>
          </a:p>
        </p:txBody>
      </p:sp>
      <p:sp>
        <p:nvSpPr>
          <p:cNvPr id="4" name="Google Shape;270;gc15855fd00_2_0"/>
          <p:cNvSpPr txBox="1">
            <a:spLocks noGrp="1"/>
          </p:cNvSpPr>
          <p:nvPr>
            <p:ph type="dt" idx="13"/>
          </p:nvPr>
        </p:nvSpPr>
        <p:spPr>
          <a:ln/>
        </p:spPr>
        <p:txBody>
          <a:bodyPr/>
          <a:lstStyle>
            <a:lvl1pPr>
              <a:defRPr/>
            </a:lvl1pPr>
          </a:lstStyle>
          <a:p>
            <a:pPr>
              <a:defRPr/>
            </a:pPr>
            <a:endParaRPr lang="es-CO" altLang="es-CO"/>
          </a:p>
        </p:txBody>
      </p:sp>
      <p:sp>
        <p:nvSpPr>
          <p:cNvPr id="5" name="Google Shape;271;gc15855fd00_2_0"/>
          <p:cNvSpPr txBox="1">
            <a:spLocks noGrp="1"/>
          </p:cNvSpPr>
          <p:nvPr>
            <p:ph type="sldNum" idx="14"/>
          </p:nvPr>
        </p:nvSpPr>
        <p:spPr>
          <a:ln/>
        </p:spPr>
        <p:txBody>
          <a:bodyPr/>
          <a:lstStyle>
            <a:lvl1pPr>
              <a:defRPr/>
            </a:lvl1pPr>
          </a:lstStyle>
          <a:p>
            <a:pPr>
              <a:defRPr/>
            </a:pPr>
            <a:fld id="{7417CECA-902C-4111-A4AB-8CB34BEDFB89}" type="slidenum">
              <a:rPr lang="es-CO" altLang="es-CO"/>
              <a:pPr>
                <a:defRPr/>
              </a:pPr>
              <a:t>‹Nº›</a:t>
            </a:fld>
            <a:endParaRPr lang="es-CO" altLang="es-CO"/>
          </a:p>
        </p:txBody>
      </p:sp>
    </p:spTree>
    <p:extLst>
      <p:ext uri="{BB962C8B-B14F-4D97-AF65-F5344CB8AC3E}">
        <p14:creationId xmlns:p14="http://schemas.microsoft.com/office/powerpoint/2010/main" val="23541330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7"/>
        <p:cNvGrpSpPr/>
        <p:nvPr/>
      </p:nvGrpSpPr>
      <p:grpSpPr>
        <a:xfrm>
          <a:off x="0" y="0"/>
          <a:ext cx="0" cy="0"/>
          <a:chOff x="0" y="0"/>
          <a:chExt cx="0" cy="0"/>
        </a:xfrm>
      </p:grpSpPr>
      <p:pic>
        <p:nvPicPr>
          <p:cNvPr id="2" name="Google Shape;1159;p33"/>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226925"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66;p33"/>
          <p:cNvSpPr txBox="1">
            <a:spLocks noChangeArrowheads="1"/>
          </p:cNvSpPr>
          <p:nvPr userDrawn="1"/>
        </p:nvSpPr>
        <p:spPr bwMode="auto">
          <a:xfrm>
            <a:off x="8013700" y="6518275"/>
            <a:ext cx="3973513" cy="338138"/>
          </a:xfrm>
          <a:prstGeom prst="rect">
            <a:avLst/>
          </a:prstGeom>
          <a:noFill/>
          <a:ln>
            <a:noFill/>
          </a:ln>
        </p:spPr>
        <p:txBody>
          <a:bodyPr lIns="91425" tIns="45700" rIns="91425" bIns="4570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800"/>
              <a:buFont typeface="Calibri" panose="020F0502020204030204" pitchFamily="34" charset="0"/>
              <a:buNone/>
              <a:defRPr/>
            </a:pPr>
            <a:r>
              <a:rPr lang="es-CO" altLang="es-CO" sz="800" b="1" dirty="0">
                <a:latin typeface="Calibri" panose="020F0502020204030204" pitchFamily="34" charset="0"/>
                <a:cs typeface="Calibri" panose="020F0502020204030204" pitchFamily="34" charset="0"/>
                <a:sym typeface="Calibri" panose="020F0502020204030204" pitchFamily="34" charset="0"/>
              </a:rPr>
              <a:t>* La altura significativa de  la ola, representa la media del tercio más alto de las olas, por lo cual la altura máxima posible puede ser incluso superior al doble de este valor</a:t>
            </a:r>
          </a:p>
        </p:txBody>
      </p:sp>
      <p:sp>
        <p:nvSpPr>
          <p:cNvPr id="4" name="Google Shape;1160;p33"/>
          <p:cNvSpPr>
            <a:spLocks noChangeArrowheads="1"/>
          </p:cNvSpPr>
          <p:nvPr userDrawn="1"/>
        </p:nvSpPr>
        <p:spPr bwMode="auto">
          <a:xfrm>
            <a:off x="0" y="1820863"/>
            <a:ext cx="8064500" cy="5037137"/>
          </a:xfrm>
          <a:prstGeom prst="rect">
            <a:avLst/>
          </a:prstGeom>
          <a:blipFill dpi="0" rotWithShape="1">
            <a:blip r:embed="rId3"/>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Arial" panose="020B0604020202020204" pitchFamily="34" charset="0"/>
              <a:buNone/>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graphicFrame>
        <p:nvGraphicFramePr>
          <p:cNvPr id="5" name="Google Shape;1090;p32"/>
          <p:cNvGraphicFramePr/>
          <p:nvPr/>
        </p:nvGraphicFramePr>
        <p:xfrm>
          <a:off x="8013700" y="1906588"/>
          <a:ext cx="3979863" cy="4614861"/>
        </p:xfrm>
        <a:graphic>
          <a:graphicData uri="http://schemas.openxmlformats.org/drawingml/2006/table">
            <a:tbl>
              <a:tblPr>
                <a:noFill/>
              </a:tblPr>
              <a:tblGrid>
                <a:gridCol w="1374341">
                  <a:extLst>
                    <a:ext uri="{9D8B030D-6E8A-4147-A177-3AD203B41FA5}">
                      <a16:colId xmlns:a16="http://schemas.microsoft.com/office/drawing/2014/main" xmlns="" val="20000"/>
                    </a:ext>
                  </a:extLst>
                </a:gridCol>
                <a:gridCol w="2605522">
                  <a:extLst>
                    <a:ext uri="{9D8B030D-6E8A-4147-A177-3AD203B41FA5}">
                      <a16:colId xmlns:a16="http://schemas.microsoft.com/office/drawing/2014/main" xmlns="" val="20001"/>
                    </a:ext>
                  </a:extLst>
                </a:gridCol>
              </a:tblGrid>
              <a:tr h="534180">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CONVENCIONES</a:t>
                      </a:r>
                      <a:endParaRPr sz="1400" u="none" strike="noStrike" cap="none"/>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tc>
                  <a:txBody>
                    <a:bodyPr/>
                    <a:lstStyle/>
                    <a:p>
                      <a:pPr marL="166688" marR="0" lvl="0" indent="0" algn="ctr" rtl="0">
                        <a:lnSpc>
                          <a:spcPct val="100000"/>
                        </a:lnSpc>
                        <a:spcBef>
                          <a:spcPts val="0"/>
                        </a:spcBef>
                        <a:spcAft>
                          <a:spcPts val="0"/>
                        </a:spcAft>
                        <a:buClr>
                          <a:srgbClr val="154698"/>
                        </a:buClr>
                        <a:buSzPts val="1200"/>
                        <a:buFont typeface="Arial Narrow"/>
                        <a:buNone/>
                      </a:pPr>
                      <a:r>
                        <a:rPr lang="es-CO" sz="1200" b="1" i="0" u="none" strike="noStrike" cap="none">
                          <a:solidFill>
                            <a:srgbClr val="154698"/>
                          </a:solidFill>
                          <a:latin typeface="Arial Narrow"/>
                          <a:ea typeface="Arial Narrow"/>
                          <a:cs typeface="Arial Narrow"/>
                          <a:sym typeface="Arial Narrow"/>
                        </a:rPr>
                        <a:t>SUGERENCIAS</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O</a:t>
                      </a:r>
                      <a:r>
                        <a:rPr lang="es-CO" sz="1200" b="1" i="0" u="none" strike="noStrike" cap="none">
                          <a:solidFill>
                            <a:srgbClr val="154698"/>
                          </a:solidFill>
                          <a:latin typeface="Times New Roman"/>
                          <a:ea typeface="Times New Roman"/>
                          <a:cs typeface="Times New Roman"/>
                          <a:sym typeface="Times New Roman"/>
                        </a:rPr>
                        <a:t> </a:t>
                      </a:r>
                      <a:r>
                        <a:rPr lang="es-CO" sz="1200" b="1" i="0" u="none" strike="noStrike" cap="none">
                          <a:solidFill>
                            <a:srgbClr val="154698"/>
                          </a:solidFill>
                          <a:latin typeface="Arial Narrow"/>
                          <a:ea typeface="Arial Narrow"/>
                          <a:cs typeface="Arial Narrow"/>
                          <a:sym typeface="Arial Narrow"/>
                        </a:rPr>
                        <a:t>RECOMENDACIONES</a:t>
                      </a:r>
                      <a:endParaRPr sz="12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12700" cap="flat" cmpd="sng">
                      <a:solidFill>
                        <a:srgbClr val="4471C4"/>
                      </a:solidFill>
                      <a:prstDash val="solid"/>
                      <a:round/>
                      <a:headEnd type="none" w="sm" len="sm"/>
                      <a:tailEnd type="none" w="sm" len="sm"/>
                    </a:lnB>
                    <a:solidFill>
                      <a:srgbClr val="75FACE"/>
                    </a:solidFill>
                  </a:tcPr>
                </a:tc>
                <a:extLst>
                  <a:ext uri="{0D108BD9-81ED-4DB2-BD59-A6C34878D82A}">
                    <a16:rowId xmlns:a16="http://schemas.microsoft.com/office/drawing/2014/main" xmlns="" val="10000"/>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embarcaciones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poco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calado,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consultar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Capitanías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puerto</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zarpar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zonas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inminente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tempestad.</a:t>
                      </a:r>
                      <a:endParaRPr sz="1100" b="0" i="0" u="none" strike="noStrike" cap="none">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bañistas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habitantes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costeros,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estar</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atentos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evolución</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condiciones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meteorológicas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y</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avisos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de</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las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autoridades</a:t>
                      </a:r>
                      <a:r>
                        <a:rPr lang="es-CO" sz="1100" b="0" i="0" u="none" strike="noStrike" cap="none">
                          <a:solidFill>
                            <a:srgbClr val="154698"/>
                          </a:solidFill>
                          <a:latin typeface="Times New Roman"/>
                          <a:ea typeface="Times New Roman"/>
                          <a:cs typeface="Times New Roman"/>
                          <a:sym typeface="Times New Roman"/>
                        </a:rPr>
                        <a:t> </a:t>
                      </a:r>
                      <a:r>
                        <a:rPr lang="es-CO" sz="1100" b="0" i="0" u="none" strike="noStrike" cap="none">
                          <a:solidFill>
                            <a:srgbClr val="154698"/>
                          </a:solidFill>
                          <a:latin typeface="Arial Narrow"/>
                          <a:ea typeface="Arial Narrow"/>
                          <a:cs typeface="Arial Narrow"/>
                          <a:sym typeface="Arial Narrow"/>
                        </a:rPr>
                        <a:t>locales.</a:t>
                      </a:r>
                      <a:endParaRPr sz="11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471C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CD7EE"/>
                    </a:solidFill>
                  </a:tcPr>
                </a:tc>
                <a:extLst>
                  <a:ext uri="{0D108BD9-81ED-4DB2-BD59-A6C34878D82A}">
                    <a16:rowId xmlns:a16="http://schemas.microsoft.com/office/drawing/2014/main" xmlns="" val="10001"/>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Se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sugiere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1360227">
                <a:tc>
                  <a:txBody>
                    <a:bodyPr/>
                    <a:lstStyle/>
                    <a:p>
                      <a:pPr marL="0" marR="0" lvl="0" indent="0" algn="ctr"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tc>
                  <a:txBody>
                    <a:bodyPr/>
                    <a:lstStyle/>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bañistas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habitantes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costeros,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estar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atentos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evolución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del</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fenómeno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y</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indicaciones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autoridades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locales.</a:t>
                      </a:r>
                      <a:endParaRPr sz="1100" b="0" i="0" u="none" strike="noStrike" cap="none" dirty="0">
                        <a:solidFill>
                          <a:schemeClr val="dk1"/>
                        </a:solidFill>
                        <a:latin typeface="Arial Narrow"/>
                        <a:ea typeface="Arial Narrow"/>
                        <a:cs typeface="Arial Narrow"/>
                        <a:sym typeface="Arial Narrow"/>
                      </a:endParaRPr>
                    </a:p>
                    <a:p>
                      <a:pPr marL="92075" marR="0" lvl="0" indent="0" algn="ctr" rtl="0">
                        <a:lnSpc>
                          <a:spcPct val="100000"/>
                        </a:lnSpc>
                        <a:spcBef>
                          <a:spcPts val="0"/>
                        </a:spcBef>
                        <a:spcAft>
                          <a:spcPts val="0"/>
                        </a:spcAft>
                        <a:buClr>
                          <a:srgbClr val="154698"/>
                        </a:buClr>
                        <a:buSzPts val="1100"/>
                        <a:buFont typeface="Arial Narrow"/>
                        <a:buNone/>
                      </a:pPr>
                      <a:r>
                        <a:rPr lang="es-CO" sz="1100" b="0" i="0" u="none" strike="noStrike" cap="none" dirty="0">
                          <a:solidFill>
                            <a:srgbClr val="154698"/>
                          </a:solidFill>
                          <a:latin typeface="Arial Narrow"/>
                          <a:ea typeface="Arial Narrow"/>
                          <a:cs typeface="Arial Narrow"/>
                          <a:sym typeface="Arial Narrow"/>
                        </a:rPr>
                        <a:t>A</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embarcaciones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poco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calado,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consultar</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con</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las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Capitanías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puerto</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antes</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de</a:t>
                      </a:r>
                      <a:r>
                        <a:rPr lang="es-CO" sz="1100" b="0" i="0" u="none" strike="noStrike" cap="none" dirty="0">
                          <a:solidFill>
                            <a:srgbClr val="154698"/>
                          </a:solidFill>
                          <a:latin typeface="Times New Roman"/>
                          <a:ea typeface="Times New Roman"/>
                          <a:cs typeface="Times New Roman"/>
                          <a:sym typeface="Times New Roman"/>
                        </a:rPr>
                        <a:t> </a:t>
                      </a:r>
                      <a:r>
                        <a:rPr lang="es-CO" sz="1100" b="0" i="0" u="none" strike="noStrike" cap="none" dirty="0">
                          <a:solidFill>
                            <a:srgbClr val="154698"/>
                          </a:solidFill>
                          <a:latin typeface="Arial Narrow"/>
                          <a:ea typeface="Arial Narrow"/>
                          <a:cs typeface="Arial Narrow"/>
                          <a:sym typeface="Arial Narrow"/>
                        </a:rPr>
                        <a:t>zarpar.</a:t>
                      </a:r>
                      <a:endParaRPr sz="1100" b="0" i="0" u="none" strike="noStrike" cap="none" dirty="0">
                        <a:solidFill>
                          <a:schemeClr val="dk1"/>
                        </a:solidFill>
                        <a:latin typeface="Arial Narrow"/>
                        <a:ea typeface="Arial Narrow"/>
                        <a:cs typeface="Arial Narrow"/>
                        <a:sym typeface="Arial Narrow"/>
                      </a:endParaRPr>
                    </a:p>
                  </a:txBody>
                  <a:tcPr marL="71993" marR="71993" marT="72004" marB="7200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471C4"/>
                      </a:solidFill>
                      <a:prstDash val="solid"/>
                      <a:round/>
                      <a:headEnd type="none" w="sm" len="sm"/>
                      <a:tailEnd type="none" w="sm" len="sm"/>
                    </a:lnB>
                    <a:solidFill>
                      <a:srgbClr val="BCD7EE"/>
                    </a:solidFill>
                  </a:tcPr>
                </a:tc>
                <a:extLst>
                  <a:ext uri="{0D108BD9-81ED-4DB2-BD59-A6C34878D82A}">
                    <a16:rowId xmlns:a16="http://schemas.microsoft.com/office/drawing/2014/main" xmlns="" val="10003"/>
                  </a:ext>
                </a:extLst>
              </a:tr>
            </a:tbl>
          </a:graphicData>
        </a:graphic>
      </p:graphicFrame>
      <p:sp>
        <p:nvSpPr>
          <p:cNvPr id="6" name="Google Shape;1091;p32"/>
          <p:cNvSpPr>
            <a:spLocks noChangeArrowheads="1"/>
          </p:cNvSpPr>
          <p:nvPr userDrawn="1"/>
        </p:nvSpPr>
        <p:spPr bwMode="auto">
          <a:xfrm>
            <a:off x="8261350" y="4057650"/>
            <a:ext cx="685800" cy="687388"/>
          </a:xfrm>
          <a:prstGeom prst="rect">
            <a:avLst/>
          </a:prstGeom>
          <a:blipFill dpi="0" rotWithShape="1">
            <a:blip r:embed="rId4"/>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7" name="Google Shape;1092;p32"/>
          <p:cNvSpPr>
            <a:spLocks noChangeArrowheads="1"/>
          </p:cNvSpPr>
          <p:nvPr userDrawn="1"/>
        </p:nvSpPr>
        <p:spPr bwMode="auto">
          <a:xfrm>
            <a:off x="8272463" y="5416550"/>
            <a:ext cx="687387" cy="687388"/>
          </a:xfrm>
          <a:prstGeom prst="rect">
            <a:avLst/>
          </a:prstGeom>
          <a:blipFill dpi="0" rotWithShape="1">
            <a:blip r:embed="rId5"/>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8" name="Google Shape;1093;p32"/>
          <p:cNvSpPr>
            <a:spLocks noChangeArrowheads="1"/>
          </p:cNvSpPr>
          <p:nvPr userDrawn="1"/>
        </p:nvSpPr>
        <p:spPr bwMode="auto">
          <a:xfrm>
            <a:off x="8259763" y="2762250"/>
            <a:ext cx="687387" cy="685800"/>
          </a:xfrm>
          <a:prstGeom prst="rect">
            <a:avLst/>
          </a:prstGeom>
          <a:blipFill dpi="0" rotWithShape="1">
            <a:blip r:embed="rId6"/>
            <a:srcRect/>
            <a:stretch>
              <a:fillRect/>
            </a:stretch>
          </a:blipFill>
          <a:ln>
            <a:noFill/>
          </a:ln>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Clr>
                <a:srgbClr val="000000"/>
              </a:buClr>
              <a:buSzPts val="1800"/>
              <a:buFont typeface="Calibri" panose="020F0502020204030204" pitchFamily="34" charset="0"/>
              <a:buNone/>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9" name="Google Shape;269;gc15855fd00_2_0"/>
          <p:cNvSpPr txBox="1">
            <a:spLocks noGrp="1"/>
          </p:cNvSpPr>
          <p:nvPr>
            <p:ph type="ftr" idx="10"/>
          </p:nvPr>
        </p:nvSpPr>
        <p:spPr/>
        <p:txBody>
          <a:bodyPr/>
          <a:lstStyle>
            <a:lvl1pPr>
              <a:defRPr/>
            </a:lvl1pPr>
          </a:lstStyle>
          <a:p>
            <a:pPr>
              <a:defRPr/>
            </a:pPr>
            <a:endParaRPr lang="es-CO" altLang="es-CO"/>
          </a:p>
        </p:txBody>
      </p:sp>
      <p:sp>
        <p:nvSpPr>
          <p:cNvPr id="10" name="Google Shape;270;gc15855fd00_2_0"/>
          <p:cNvSpPr txBox="1">
            <a:spLocks noGrp="1"/>
          </p:cNvSpPr>
          <p:nvPr>
            <p:ph type="dt" idx="11"/>
          </p:nvPr>
        </p:nvSpPr>
        <p:spPr/>
        <p:txBody>
          <a:bodyPr/>
          <a:lstStyle>
            <a:lvl1pPr>
              <a:defRPr/>
            </a:lvl1pPr>
          </a:lstStyle>
          <a:p>
            <a:pPr>
              <a:defRPr/>
            </a:pPr>
            <a:endParaRPr lang="es-CO" altLang="es-CO"/>
          </a:p>
        </p:txBody>
      </p:sp>
      <p:sp>
        <p:nvSpPr>
          <p:cNvPr id="11" name="Google Shape;271;gc15855fd00_2_0"/>
          <p:cNvSpPr txBox="1">
            <a:spLocks noGrp="1"/>
          </p:cNvSpPr>
          <p:nvPr>
            <p:ph type="sldNum" idx="12"/>
          </p:nvPr>
        </p:nvSpPr>
        <p:spPr/>
        <p:txBody>
          <a:bodyPr/>
          <a:lstStyle>
            <a:lvl1pPr>
              <a:defRPr/>
            </a:lvl1pPr>
          </a:lstStyle>
          <a:p>
            <a:pPr>
              <a:defRPr/>
            </a:pPr>
            <a:fld id="{A1B832C7-1B57-460F-AFD0-AF4774586D64}" type="slidenum">
              <a:rPr lang="es-CO" altLang="es-CO"/>
              <a:pPr>
                <a:defRPr/>
              </a:pPr>
              <a:t>‹Nº›</a:t>
            </a:fld>
            <a:endParaRPr lang="es-CO" altLang="es-CO"/>
          </a:p>
        </p:txBody>
      </p:sp>
    </p:spTree>
    <p:extLst>
      <p:ext uri="{BB962C8B-B14F-4D97-AF65-F5344CB8AC3E}">
        <p14:creationId xmlns:p14="http://schemas.microsoft.com/office/powerpoint/2010/main" val="25971853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0329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Marcador de fecha 2"/>
          <p:cNvSpPr>
            <a:spLocks noGrp="1"/>
          </p:cNvSpPr>
          <p:nvPr>
            <p:ph type="dt" sz="half" idx="10"/>
          </p:nvPr>
        </p:nvSpPr>
        <p:spPr/>
        <p:txBody>
          <a:bodyPr/>
          <a:lstStyle>
            <a:lvl1pPr>
              <a:defRPr/>
            </a:lvl1pPr>
          </a:lstStyle>
          <a:p>
            <a:pPr>
              <a:defRPr/>
            </a:pPr>
            <a:fld id="{D3B5C6B9-B81E-4CDA-95D9-479CC99D7A58}" type="datetimeFigureOut">
              <a:rPr lang="es-CO"/>
              <a:pPr>
                <a:defRPr/>
              </a:pPr>
              <a:t>30/06/2022</a:t>
            </a:fld>
            <a:endParaRPr lang="es-CO"/>
          </a:p>
        </p:txBody>
      </p:sp>
      <p:sp>
        <p:nvSpPr>
          <p:cNvPr id="3" name="Marcador de pie de página 3"/>
          <p:cNvSpPr>
            <a:spLocks noGrp="1"/>
          </p:cNvSpPr>
          <p:nvPr>
            <p:ph type="ftr" sz="quarter" idx="11"/>
          </p:nvPr>
        </p:nvSpPr>
        <p:spPr/>
        <p:txBody>
          <a:bodyPr/>
          <a:lstStyle>
            <a:lvl1pPr>
              <a:defRPr/>
            </a:lvl1pPr>
          </a:lstStyle>
          <a:p>
            <a:pPr>
              <a:defRPr/>
            </a:pPr>
            <a:endParaRPr lang="es-CO"/>
          </a:p>
        </p:txBody>
      </p:sp>
      <p:sp>
        <p:nvSpPr>
          <p:cNvPr id="4" name="Marcador de número de diapositiva 4"/>
          <p:cNvSpPr>
            <a:spLocks noGrp="1"/>
          </p:cNvSpPr>
          <p:nvPr>
            <p:ph type="sldNum" sz="quarter" idx="12"/>
          </p:nvPr>
        </p:nvSpPr>
        <p:spPr/>
        <p:txBody>
          <a:bodyPr/>
          <a:lstStyle>
            <a:lvl1pPr>
              <a:defRPr/>
            </a:lvl1pPr>
          </a:lstStyle>
          <a:p>
            <a:fld id="{1CED5B48-7538-43DD-BEA0-C1B2DC55F682}" type="slidenum">
              <a:rPr lang="es-CO" altLang="es-MX"/>
              <a:pPr/>
              <a:t>‹Nº›</a:t>
            </a:fld>
            <a:endParaRPr lang="es-CO" altLang="es-MX"/>
          </a:p>
        </p:txBody>
      </p:sp>
    </p:spTree>
    <p:extLst>
      <p:ext uri="{BB962C8B-B14F-4D97-AF65-F5344CB8AC3E}">
        <p14:creationId xmlns:p14="http://schemas.microsoft.com/office/powerpoint/2010/main" val="12339822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Marcador de fecha 2"/>
          <p:cNvSpPr>
            <a:spLocks noGrp="1"/>
          </p:cNvSpPr>
          <p:nvPr>
            <p:ph type="dt" sz="half" idx="10"/>
          </p:nvPr>
        </p:nvSpPr>
        <p:spPr/>
        <p:txBody>
          <a:bodyPr/>
          <a:lstStyle>
            <a:lvl1pPr>
              <a:defRPr/>
            </a:lvl1pPr>
          </a:lstStyle>
          <a:p>
            <a:pPr>
              <a:defRPr/>
            </a:pPr>
            <a:fld id="{2CEEF66C-E6B0-4C62-879B-44F1F04A0BB7}" type="datetimeFigureOut">
              <a:rPr lang="es-CO"/>
              <a:pPr>
                <a:defRPr/>
              </a:pPr>
              <a:t>30/06/2022</a:t>
            </a:fld>
            <a:endParaRPr lang="es-CO"/>
          </a:p>
        </p:txBody>
      </p:sp>
      <p:sp>
        <p:nvSpPr>
          <p:cNvPr id="3" name="Marcador de pie de página 3"/>
          <p:cNvSpPr>
            <a:spLocks noGrp="1"/>
          </p:cNvSpPr>
          <p:nvPr>
            <p:ph type="ftr" sz="quarter" idx="11"/>
          </p:nvPr>
        </p:nvSpPr>
        <p:spPr/>
        <p:txBody>
          <a:bodyPr/>
          <a:lstStyle>
            <a:lvl1pPr>
              <a:defRPr/>
            </a:lvl1pPr>
          </a:lstStyle>
          <a:p>
            <a:pPr>
              <a:defRPr/>
            </a:pPr>
            <a:endParaRPr lang="es-CO"/>
          </a:p>
        </p:txBody>
      </p:sp>
      <p:sp>
        <p:nvSpPr>
          <p:cNvPr id="4" name="Marcador de número de diapositiva 4"/>
          <p:cNvSpPr>
            <a:spLocks noGrp="1"/>
          </p:cNvSpPr>
          <p:nvPr>
            <p:ph type="sldNum" sz="quarter" idx="12"/>
          </p:nvPr>
        </p:nvSpPr>
        <p:spPr/>
        <p:txBody>
          <a:bodyPr/>
          <a:lstStyle>
            <a:lvl1pPr>
              <a:defRPr/>
            </a:lvl1pPr>
          </a:lstStyle>
          <a:p>
            <a:fld id="{AC9B0B59-8AAE-4E65-8ED8-8A8A3638D1FD}" type="slidenum">
              <a:rPr lang="es-CO" altLang="es-MX"/>
              <a:pPr/>
              <a:t>‹Nº›</a:t>
            </a:fld>
            <a:endParaRPr lang="es-CO" altLang="es-MX"/>
          </a:p>
        </p:txBody>
      </p:sp>
    </p:spTree>
    <p:extLst>
      <p:ext uri="{BB962C8B-B14F-4D97-AF65-F5344CB8AC3E}">
        <p14:creationId xmlns:p14="http://schemas.microsoft.com/office/powerpoint/2010/main" val="23581572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3"/>
          <p:cNvSpPr>
            <a:spLocks noGrp="1"/>
          </p:cNvSpPr>
          <p:nvPr>
            <p:ph type="dt" sz="half" idx="10"/>
          </p:nvPr>
        </p:nvSpPr>
        <p:spPr/>
        <p:txBody>
          <a:bodyPr/>
          <a:lstStyle>
            <a:lvl1pPr>
              <a:defRPr/>
            </a:lvl1pPr>
          </a:lstStyle>
          <a:p>
            <a:pPr>
              <a:defRPr/>
            </a:pPr>
            <a:fld id="{189F2D43-046B-43CD-8AC9-2C37966AE90D}" type="datetimeFigureOut">
              <a:rPr lang="es-CO"/>
              <a:pPr>
                <a:defRPr/>
              </a:pPr>
              <a:t>30/06/2022</a:t>
            </a:fld>
            <a:endParaRPr lang="es-CO"/>
          </a:p>
        </p:txBody>
      </p:sp>
      <p:sp>
        <p:nvSpPr>
          <p:cNvPr id="4" name="Marcador de pie de página 4"/>
          <p:cNvSpPr>
            <a:spLocks noGrp="1"/>
          </p:cNvSpPr>
          <p:nvPr>
            <p:ph type="ftr" sz="quarter" idx="11"/>
          </p:nvPr>
        </p:nvSpPr>
        <p:spPr/>
        <p:txBody>
          <a:bodyPr/>
          <a:lstStyle>
            <a:lvl1pPr>
              <a:defRPr/>
            </a:lvl1pPr>
          </a:lstStyle>
          <a:p>
            <a:pPr>
              <a:defRPr/>
            </a:pPr>
            <a:endParaRPr lang="es-CO"/>
          </a:p>
        </p:txBody>
      </p:sp>
      <p:sp>
        <p:nvSpPr>
          <p:cNvPr id="5" name="Marcador de número de diapositiva 5"/>
          <p:cNvSpPr>
            <a:spLocks noGrp="1"/>
          </p:cNvSpPr>
          <p:nvPr>
            <p:ph type="sldNum" sz="quarter" idx="12"/>
          </p:nvPr>
        </p:nvSpPr>
        <p:spPr/>
        <p:txBody>
          <a:bodyPr/>
          <a:lstStyle>
            <a:lvl1pPr>
              <a:defRPr/>
            </a:lvl1pPr>
          </a:lstStyle>
          <a:p>
            <a:fld id="{D24971AC-D49E-4E5E-8219-0FDDDF999835}" type="slidenum">
              <a:rPr lang="es-CO" altLang="es-MX"/>
              <a:pPr/>
              <a:t>‹Nº›</a:t>
            </a:fld>
            <a:endParaRPr lang="es-CO" altLang="es-MX"/>
          </a:p>
        </p:txBody>
      </p:sp>
    </p:spTree>
    <p:extLst>
      <p:ext uri="{BB962C8B-B14F-4D97-AF65-F5344CB8AC3E}">
        <p14:creationId xmlns:p14="http://schemas.microsoft.com/office/powerpoint/2010/main" val="37258474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a:buClrTx/>
              <a:buFontTx/>
              <a:buNone/>
              <a:defRPr/>
            </a:pPr>
            <a:endParaRPr sz="1800" kern="1200">
              <a:solidFill>
                <a:prstClr val="black">
                  <a:tint val="75000"/>
                </a:prstClr>
              </a:solidFill>
              <a:latin typeface="Calibri"/>
              <a:ea typeface="+mn-ea"/>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a:buClrTx/>
              <a:buFontTx/>
              <a:buNone/>
              <a:defRPr/>
            </a:pPr>
            <a:fld id="{1D8BD707-D9CF-40AE-B4C6-C98DA3205C09}" type="datetimeFigureOut">
              <a:rPr lang="en-US" sz="1800" kern="1200" smtClean="0">
                <a:solidFill>
                  <a:prstClr val="black">
                    <a:tint val="75000"/>
                  </a:prstClr>
                </a:solidFill>
                <a:latin typeface="Calibri"/>
                <a:ea typeface="+mn-ea"/>
              </a:rPr>
              <a:pPr>
                <a:buClrTx/>
                <a:buFontTx/>
                <a:buNone/>
                <a:defRPr/>
              </a:pPr>
              <a:t>6/30/2022</a:t>
            </a:fld>
            <a:endParaRPr lang="en-US" sz="1800" kern="1200">
              <a:solidFill>
                <a:prstClr val="black">
                  <a:tint val="75000"/>
                </a:prstClr>
              </a:solidFill>
              <a:latin typeface="Calibri"/>
              <a:ea typeface="+mn-ea"/>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a:buClrTx/>
              <a:buFontTx/>
              <a:buNone/>
              <a:defRPr/>
            </a:pPr>
            <a:fld id="{B6F15528-21DE-4FAA-801E-634DDDAF4B2B}" type="slidenum">
              <a:rPr sz="1800" kern="1200">
                <a:solidFill>
                  <a:prstClr val="black">
                    <a:tint val="75000"/>
                  </a:prstClr>
                </a:solidFill>
                <a:latin typeface="Calibri"/>
                <a:ea typeface="+mn-ea"/>
              </a:rPr>
              <a:pPr>
                <a:buClrTx/>
                <a:buFontTx/>
                <a:buNone/>
                <a:defRPr/>
              </a:pPr>
              <a:t>‹Nº›</a:t>
            </a:fld>
            <a:endParaRPr sz="1800" kern="1200">
              <a:solidFill>
                <a:prstClr val="black">
                  <a:tint val="75000"/>
                </a:prstClr>
              </a:solidFill>
              <a:latin typeface="Calibri"/>
              <a:ea typeface="+mn-ea"/>
            </a:endParaRPr>
          </a:p>
        </p:txBody>
      </p:sp>
    </p:spTree>
    <p:extLst>
      <p:ext uri="{BB962C8B-B14F-4D97-AF65-F5344CB8AC3E}">
        <p14:creationId xmlns:p14="http://schemas.microsoft.com/office/powerpoint/2010/main" val="30363460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a:buClrTx/>
              <a:buFontTx/>
              <a:buNone/>
              <a:defRPr/>
            </a:pPr>
            <a:endParaRPr sz="1800" kern="1200">
              <a:solidFill>
                <a:prstClr val="black">
                  <a:tint val="75000"/>
                </a:prstClr>
              </a:solidFill>
              <a:latin typeface="Calibri"/>
              <a:ea typeface="+mn-ea"/>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a:buClrTx/>
              <a:buFontTx/>
              <a:buNone/>
              <a:defRPr/>
            </a:pPr>
            <a:fld id="{1D8BD707-D9CF-40AE-B4C6-C98DA3205C09}" type="datetimeFigureOut">
              <a:rPr lang="en-US" sz="1800" kern="1200" smtClean="0">
                <a:solidFill>
                  <a:prstClr val="black">
                    <a:tint val="75000"/>
                  </a:prstClr>
                </a:solidFill>
                <a:latin typeface="Calibri"/>
                <a:ea typeface="+mn-ea"/>
              </a:rPr>
              <a:pPr>
                <a:buClrTx/>
                <a:buFontTx/>
                <a:buNone/>
                <a:defRPr/>
              </a:pPr>
              <a:t>6/30/2022</a:t>
            </a:fld>
            <a:endParaRPr lang="en-US" sz="1800" kern="1200">
              <a:solidFill>
                <a:prstClr val="black">
                  <a:tint val="75000"/>
                </a:prstClr>
              </a:solidFill>
              <a:latin typeface="Calibri"/>
              <a:ea typeface="+mn-ea"/>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a:buClrTx/>
              <a:buFontTx/>
              <a:buNone/>
              <a:defRPr/>
            </a:pPr>
            <a:fld id="{B6F15528-21DE-4FAA-801E-634DDDAF4B2B}" type="slidenum">
              <a:rPr sz="1800" kern="1200">
                <a:solidFill>
                  <a:prstClr val="black">
                    <a:tint val="75000"/>
                  </a:prstClr>
                </a:solidFill>
                <a:latin typeface="Calibri"/>
                <a:ea typeface="+mn-ea"/>
              </a:rPr>
              <a:pPr>
                <a:buClrTx/>
                <a:buFontTx/>
                <a:buNone/>
                <a:defRPr/>
              </a:pPr>
              <a:t>‹Nº›</a:t>
            </a:fld>
            <a:endParaRPr sz="1800" kern="1200">
              <a:solidFill>
                <a:prstClr val="black">
                  <a:tint val="75000"/>
                </a:prstClr>
              </a:solidFill>
              <a:latin typeface="Calibri"/>
              <a:ea typeface="+mn-ea"/>
            </a:endParaRPr>
          </a:p>
        </p:txBody>
      </p:sp>
    </p:spTree>
    <p:extLst>
      <p:ext uri="{BB962C8B-B14F-4D97-AF65-F5344CB8AC3E}">
        <p14:creationId xmlns:p14="http://schemas.microsoft.com/office/powerpoint/2010/main" val="3611509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467" t="35238" r="388" b="54225"/>
          <a:stretch/>
        </p:blipFill>
        <p:spPr>
          <a:xfrm>
            <a:off x="0" y="-11575"/>
            <a:ext cx="12236319" cy="731781"/>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2" name="Agrupar 1"/>
          <p:cNvGrpSpPr/>
          <p:nvPr userDrawn="1"/>
        </p:nvGrpSpPr>
        <p:grpSpPr>
          <a:xfrm>
            <a:off x="3584431" y="152159"/>
            <a:ext cx="422710" cy="422710"/>
            <a:chOff x="4065603" y="191601"/>
            <a:chExt cx="422710" cy="422710"/>
          </a:xfrm>
        </p:grpSpPr>
        <p:sp>
          <p:nvSpPr>
            <p:cNvPr id="4" name="Elipse 3"/>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8072973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a:buClrTx/>
              <a:buFontTx/>
              <a:buNone/>
              <a:defRPr/>
            </a:pPr>
            <a:endParaRPr sz="1800" kern="1200">
              <a:solidFill>
                <a:prstClr val="black">
                  <a:tint val="75000"/>
                </a:prstClr>
              </a:solidFill>
              <a:latin typeface="Calibri"/>
              <a:ea typeface="+mn-ea"/>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a:buClrTx/>
              <a:buFontTx/>
              <a:buNone/>
              <a:defRPr/>
            </a:pPr>
            <a:fld id="{1D8BD707-D9CF-40AE-B4C6-C98DA3205C09}" type="datetimeFigureOut">
              <a:rPr lang="en-US" sz="1800" kern="1200" smtClean="0">
                <a:solidFill>
                  <a:prstClr val="black">
                    <a:tint val="75000"/>
                  </a:prstClr>
                </a:solidFill>
                <a:latin typeface="Calibri"/>
                <a:ea typeface="+mn-ea"/>
              </a:rPr>
              <a:pPr>
                <a:buClrTx/>
                <a:buFontTx/>
                <a:buNone/>
                <a:defRPr/>
              </a:pPr>
              <a:t>6/30/2022</a:t>
            </a:fld>
            <a:endParaRPr lang="en-US" sz="1800" kern="1200">
              <a:solidFill>
                <a:prstClr val="black">
                  <a:tint val="75000"/>
                </a:prstClr>
              </a:solidFill>
              <a:latin typeface="Calibri"/>
              <a:ea typeface="+mn-ea"/>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a:buClrTx/>
              <a:buFontTx/>
              <a:buNone/>
              <a:defRPr/>
            </a:pPr>
            <a:fld id="{B6F15528-21DE-4FAA-801E-634DDDAF4B2B}" type="slidenum">
              <a:rPr sz="1800" kern="1200">
                <a:solidFill>
                  <a:prstClr val="black">
                    <a:tint val="75000"/>
                  </a:prstClr>
                </a:solidFill>
                <a:latin typeface="Calibri"/>
                <a:ea typeface="+mn-ea"/>
              </a:rPr>
              <a:pPr>
                <a:buClrTx/>
                <a:buFontTx/>
                <a:buNone/>
                <a:defRPr/>
              </a:pPr>
              <a:t>‹Nº›</a:t>
            </a:fld>
            <a:endParaRPr sz="1800" kern="1200">
              <a:solidFill>
                <a:prstClr val="black">
                  <a:tint val="75000"/>
                </a:prstClr>
              </a:solidFill>
              <a:latin typeface="Calibri"/>
              <a:ea typeface="+mn-ea"/>
            </a:endParaRPr>
          </a:p>
        </p:txBody>
      </p:sp>
    </p:spTree>
    <p:extLst>
      <p:ext uri="{BB962C8B-B14F-4D97-AF65-F5344CB8AC3E}">
        <p14:creationId xmlns:p14="http://schemas.microsoft.com/office/powerpoint/2010/main" val="19116394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a:buClrTx/>
              <a:buFontTx/>
              <a:buNone/>
              <a:defRPr/>
            </a:pPr>
            <a:endParaRPr sz="1800" kern="1200">
              <a:solidFill>
                <a:prstClr val="black">
                  <a:tint val="75000"/>
                </a:prstClr>
              </a:solidFill>
              <a:latin typeface="Calibri"/>
              <a:ea typeface="+mn-ea"/>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a:buClrTx/>
              <a:buFontTx/>
              <a:buNone/>
              <a:defRPr/>
            </a:pPr>
            <a:fld id="{1D8BD707-D9CF-40AE-B4C6-C98DA3205C09}" type="datetimeFigureOut">
              <a:rPr lang="en-US" sz="1800" kern="1200" smtClean="0">
                <a:solidFill>
                  <a:prstClr val="black">
                    <a:tint val="75000"/>
                  </a:prstClr>
                </a:solidFill>
                <a:latin typeface="Calibri"/>
                <a:ea typeface="+mn-ea"/>
              </a:rPr>
              <a:pPr>
                <a:buClrTx/>
                <a:buFontTx/>
                <a:buNone/>
                <a:defRPr/>
              </a:pPr>
              <a:t>6/30/2022</a:t>
            </a:fld>
            <a:endParaRPr lang="en-US" sz="1800" kern="1200">
              <a:solidFill>
                <a:prstClr val="black">
                  <a:tint val="75000"/>
                </a:prstClr>
              </a:solidFill>
              <a:latin typeface="Calibri"/>
              <a:ea typeface="+mn-ea"/>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a:buClrTx/>
              <a:buFontTx/>
              <a:buNone/>
              <a:defRPr/>
            </a:pPr>
            <a:fld id="{B6F15528-21DE-4FAA-801E-634DDDAF4B2B}" type="slidenum">
              <a:rPr sz="1800" kern="1200">
                <a:solidFill>
                  <a:prstClr val="black">
                    <a:tint val="75000"/>
                  </a:prstClr>
                </a:solidFill>
                <a:latin typeface="Calibri"/>
                <a:ea typeface="+mn-ea"/>
              </a:rPr>
              <a:pPr>
                <a:buClrTx/>
                <a:buFontTx/>
                <a:buNone/>
                <a:defRPr/>
              </a:pPr>
              <a:t>‹Nº›</a:t>
            </a:fld>
            <a:endParaRPr sz="1800" kern="1200">
              <a:solidFill>
                <a:prstClr val="black">
                  <a:tint val="75000"/>
                </a:prstClr>
              </a:solidFill>
              <a:latin typeface="Calibri"/>
              <a:ea typeface="+mn-ea"/>
            </a:endParaRPr>
          </a:p>
        </p:txBody>
      </p:sp>
    </p:spTree>
    <p:extLst>
      <p:ext uri="{BB962C8B-B14F-4D97-AF65-F5344CB8AC3E}">
        <p14:creationId xmlns:p14="http://schemas.microsoft.com/office/powerpoint/2010/main" val="22099878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a:buClrTx/>
              <a:buFontTx/>
              <a:buNone/>
              <a:defRPr/>
            </a:pPr>
            <a:endParaRPr sz="1800" kern="1200">
              <a:solidFill>
                <a:prstClr val="black">
                  <a:tint val="75000"/>
                </a:prstClr>
              </a:solidFill>
              <a:latin typeface="Calibri"/>
              <a:ea typeface="+mn-ea"/>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a:buClrTx/>
              <a:buFontTx/>
              <a:buNone/>
              <a:defRPr/>
            </a:pPr>
            <a:fld id="{1D8BD707-D9CF-40AE-B4C6-C98DA3205C09}" type="datetimeFigureOut">
              <a:rPr lang="en-US" sz="1800" kern="1200" smtClean="0">
                <a:solidFill>
                  <a:prstClr val="black">
                    <a:tint val="75000"/>
                  </a:prstClr>
                </a:solidFill>
                <a:latin typeface="Calibri"/>
                <a:ea typeface="+mn-ea"/>
              </a:rPr>
              <a:pPr>
                <a:buClrTx/>
                <a:buFontTx/>
                <a:buNone/>
                <a:defRPr/>
              </a:pPr>
              <a:t>6/30/2022</a:t>
            </a:fld>
            <a:endParaRPr lang="en-US" sz="1800" kern="1200">
              <a:solidFill>
                <a:prstClr val="black">
                  <a:tint val="75000"/>
                </a:prstClr>
              </a:solidFill>
              <a:latin typeface="Calibri"/>
              <a:ea typeface="+mn-ea"/>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a:buClrTx/>
              <a:buFontTx/>
              <a:buNone/>
              <a:defRPr/>
            </a:pPr>
            <a:fld id="{B6F15528-21DE-4FAA-801E-634DDDAF4B2B}" type="slidenum">
              <a:rPr sz="1800" kern="1200">
                <a:solidFill>
                  <a:prstClr val="black">
                    <a:tint val="75000"/>
                  </a:prstClr>
                </a:solidFill>
                <a:latin typeface="Calibri"/>
                <a:ea typeface="+mn-ea"/>
              </a:rPr>
              <a:pPr>
                <a:buClrTx/>
                <a:buFontTx/>
                <a:buNone/>
                <a:defRPr/>
              </a:pPr>
              <a:t>‹Nº›</a:t>
            </a:fld>
            <a:endParaRPr sz="1800" kern="1200">
              <a:solidFill>
                <a:prstClr val="black">
                  <a:tint val="75000"/>
                </a:prstClr>
              </a:solidFill>
              <a:latin typeface="Calibri"/>
              <a:ea typeface="+mn-ea"/>
            </a:endParaRPr>
          </a:p>
        </p:txBody>
      </p:sp>
    </p:spTree>
    <p:extLst>
      <p:ext uri="{BB962C8B-B14F-4D97-AF65-F5344CB8AC3E}">
        <p14:creationId xmlns:p14="http://schemas.microsoft.com/office/powerpoint/2010/main" val="15786095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7_Imagen con título">
  <p:cSld name="7_Imagen con título">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836488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3_Diseño personalizado">
  <p:cSld name="3_Diseño personalizado">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2"/>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pPr>
              <a:defRPr/>
            </a:pPr>
            <a:endParaRPr sz="1200">
              <a:solidFill>
                <a:prstClr val="black">
                  <a:tint val="75000"/>
                </a:prstClr>
              </a:solidFill>
            </a:endParaRPr>
          </a:p>
        </p:txBody>
      </p:sp>
      <p:sp>
        <p:nvSpPr>
          <p:cNvPr id="18" name="Google Shape;18;p12"/>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pPr>
              <a:defRPr/>
            </a:pPr>
            <a:endParaRPr sz="1200">
              <a:solidFill>
                <a:prstClr val="black">
                  <a:tint val="75000"/>
                </a:prstClr>
              </a:solidFill>
            </a:endParaRPr>
          </a:p>
        </p:txBody>
      </p:sp>
      <p:sp>
        <p:nvSpPr>
          <p:cNvPr id="19" name="Google Shape;19;p12"/>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a:defRPr/>
            </a:pPr>
            <a:fld id="{00000000-1234-1234-1234-123412341234}" type="slidenum">
              <a:rPr lang="es-ES"/>
              <a:pPr>
                <a:defRPr/>
              </a:pPr>
              <a:t>‹Nº›</a:t>
            </a:fld>
            <a:endParaRPr/>
          </a:p>
        </p:txBody>
      </p:sp>
    </p:spTree>
    <p:extLst>
      <p:ext uri="{BB962C8B-B14F-4D97-AF65-F5344CB8AC3E}">
        <p14:creationId xmlns:p14="http://schemas.microsoft.com/office/powerpoint/2010/main" val="15593838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0357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6" name="PlaceHolder 2"/>
          <p:cNvSpPr>
            <a:spLocks noGrp="1"/>
          </p:cNvSpPr>
          <p:nvPr>
            <p:ph type="subTitle"/>
          </p:nvPr>
        </p:nvSpPr>
        <p:spPr>
          <a:xfrm>
            <a:off x="609480" y="1604520"/>
            <a:ext cx="10972440" cy="3977280"/>
          </a:xfrm>
          <a:prstGeom prst="rect">
            <a:avLst/>
          </a:prstGeom>
        </p:spPr>
        <p:txBody>
          <a:bodyPr anchor="ctr">
            <a:spAutoFit/>
          </a:bodyPr>
          <a:lstStyle/>
          <a:p>
            <a:endParaRPr lang="es-CO"/>
          </a:p>
        </p:txBody>
      </p:sp>
    </p:spTree>
    <p:extLst>
      <p:ext uri="{BB962C8B-B14F-4D97-AF65-F5344CB8AC3E}">
        <p14:creationId xmlns:p14="http://schemas.microsoft.com/office/powerpoint/2010/main" val="18168602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8" name="PlaceHolder 2"/>
          <p:cNvSpPr>
            <a:spLocks noGrp="1"/>
          </p:cNvSpPr>
          <p:nvPr>
            <p:ph type="body"/>
          </p:nvPr>
        </p:nvSpPr>
        <p:spPr>
          <a:xfrm>
            <a:off x="609480" y="1604520"/>
            <a:ext cx="10972440" cy="3977280"/>
          </a:xfrm>
          <a:prstGeom prst="rect">
            <a:avLst/>
          </a:prstGeom>
        </p:spPr>
        <p:txBody>
          <a:bodyPr/>
          <a:lstStyle/>
          <a:p>
            <a:endParaRPr lang="es-CO"/>
          </a:p>
        </p:txBody>
      </p:sp>
    </p:spTree>
    <p:extLst>
      <p:ext uri="{BB962C8B-B14F-4D97-AF65-F5344CB8AC3E}">
        <p14:creationId xmlns:p14="http://schemas.microsoft.com/office/powerpoint/2010/main" val="7816519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10" name="PlaceHolder 2"/>
          <p:cNvSpPr>
            <a:spLocks noGrp="1"/>
          </p:cNvSpPr>
          <p:nvPr>
            <p:ph type="body"/>
          </p:nvPr>
        </p:nvSpPr>
        <p:spPr>
          <a:xfrm>
            <a:off x="609480" y="1604520"/>
            <a:ext cx="5354280" cy="3977280"/>
          </a:xfrm>
          <a:prstGeom prst="rect">
            <a:avLst/>
          </a:prstGeom>
        </p:spPr>
        <p:txBody>
          <a:bodyPr/>
          <a:lstStyle/>
          <a:p>
            <a:endParaRPr lang="es-CO"/>
          </a:p>
        </p:txBody>
      </p:sp>
      <p:sp>
        <p:nvSpPr>
          <p:cNvPr id="11" name="PlaceHolder 3"/>
          <p:cNvSpPr>
            <a:spLocks noGrp="1"/>
          </p:cNvSpPr>
          <p:nvPr>
            <p:ph type="body"/>
          </p:nvPr>
        </p:nvSpPr>
        <p:spPr>
          <a:xfrm>
            <a:off x="6231960" y="1604520"/>
            <a:ext cx="5354280" cy="3977280"/>
          </a:xfrm>
          <a:prstGeom prst="rect">
            <a:avLst/>
          </a:prstGeom>
        </p:spPr>
        <p:txBody>
          <a:bodyPr/>
          <a:lstStyle/>
          <a:p>
            <a:endParaRPr lang="es-CO"/>
          </a:p>
        </p:txBody>
      </p:sp>
    </p:spTree>
    <p:extLst>
      <p:ext uri="{BB962C8B-B14F-4D97-AF65-F5344CB8AC3E}">
        <p14:creationId xmlns:p14="http://schemas.microsoft.com/office/powerpoint/2010/main" val="160541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Tree>
    <p:extLst>
      <p:ext uri="{BB962C8B-B14F-4D97-AF65-F5344CB8AC3E}">
        <p14:creationId xmlns:p14="http://schemas.microsoft.com/office/powerpoint/2010/main" val="314679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87"/>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08" y="8116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4973160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anchor="ctr">
            <a:spAutoFit/>
          </a:bodyPr>
          <a:lstStyle/>
          <a:p>
            <a:endParaRPr lang="es-CO"/>
          </a:p>
        </p:txBody>
      </p:sp>
    </p:spTree>
    <p:extLst>
      <p:ext uri="{BB962C8B-B14F-4D97-AF65-F5344CB8AC3E}">
        <p14:creationId xmlns:p14="http://schemas.microsoft.com/office/powerpoint/2010/main" val="30684181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15" name="PlaceHolder 2"/>
          <p:cNvSpPr>
            <a:spLocks noGrp="1"/>
          </p:cNvSpPr>
          <p:nvPr>
            <p:ph type="body"/>
          </p:nvPr>
        </p:nvSpPr>
        <p:spPr>
          <a:xfrm>
            <a:off x="609480" y="1604520"/>
            <a:ext cx="5354280" cy="1896840"/>
          </a:xfrm>
          <a:prstGeom prst="rect">
            <a:avLst/>
          </a:prstGeom>
        </p:spPr>
        <p:txBody>
          <a:bodyPr/>
          <a:lstStyle/>
          <a:p>
            <a:endParaRPr lang="es-CO"/>
          </a:p>
        </p:txBody>
      </p:sp>
      <p:sp>
        <p:nvSpPr>
          <p:cNvPr id="16" name="PlaceHolder 3"/>
          <p:cNvSpPr>
            <a:spLocks noGrp="1"/>
          </p:cNvSpPr>
          <p:nvPr>
            <p:ph type="body"/>
          </p:nvPr>
        </p:nvSpPr>
        <p:spPr>
          <a:xfrm>
            <a:off x="6231960" y="1604520"/>
            <a:ext cx="5354280" cy="3977280"/>
          </a:xfrm>
          <a:prstGeom prst="rect">
            <a:avLst/>
          </a:prstGeom>
        </p:spPr>
        <p:txBody>
          <a:bodyPr/>
          <a:lstStyle/>
          <a:p>
            <a:endParaRPr lang="es-CO"/>
          </a:p>
        </p:txBody>
      </p:sp>
      <p:sp>
        <p:nvSpPr>
          <p:cNvPr id="17" name="PlaceHolder 4"/>
          <p:cNvSpPr>
            <a:spLocks noGrp="1"/>
          </p:cNvSpPr>
          <p:nvPr>
            <p:ph type="body"/>
          </p:nvPr>
        </p:nvSpPr>
        <p:spPr>
          <a:xfrm>
            <a:off x="609480" y="3682080"/>
            <a:ext cx="5354280" cy="1896840"/>
          </a:xfrm>
          <a:prstGeom prst="rect">
            <a:avLst/>
          </a:prstGeom>
        </p:spPr>
        <p:txBody>
          <a:bodyPr/>
          <a:lstStyle/>
          <a:p>
            <a:endParaRPr lang="es-CO"/>
          </a:p>
        </p:txBody>
      </p:sp>
    </p:spTree>
    <p:extLst>
      <p:ext uri="{BB962C8B-B14F-4D97-AF65-F5344CB8AC3E}">
        <p14:creationId xmlns:p14="http://schemas.microsoft.com/office/powerpoint/2010/main" val="14694356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19" name="PlaceHolder 2"/>
          <p:cNvSpPr>
            <a:spLocks noGrp="1"/>
          </p:cNvSpPr>
          <p:nvPr>
            <p:ph type="body"/>
          </p:nvPr>
        </p:nvSpPr>
        <p:spPr>
          <a:xfrm>
            <a:off x="609480" y="1604520"/>
            <a:ext cx="5354280" cy="3977280"/>
          </a:xfrm>
          <a:prstGeom prst="rect">
            <a:avLst/>
          </a:prstGeom>
        </p:spPr>
        <p:txBody>
          <a:bodyPr/>
          <a:lstStyle/>
          <a:p>
            <a:endParaRPr lang="es-CO"/>
          </a:p>
        </p:txBody>
      </p:sp>
      <p:sp>
        <p:nvSpPr>
          <p:cNvPr id="20" name="PlaceHolder 3"/>
          <p:cNvSpPr>
            <a:spLocks noGrp="1"/>
          </p:cNvSpPr>
          <p:nvPr>
            <p:ph type="body"/>
          </p:nvPr>
        </p:nvSpPr>
        <p:spPr>
          <a:xfrm>
            <a:off x="6231960" y="1604520"/>
            <a:ext cx="5354280" cy="1896840"/>
          </a:xfrm>
          <a:prstGeom prst="rect">
            <a:avLst/>
          </a:prstGeom>
        </p:spPr>
        <p:txBody>
          <a:bodyPr/>
          <a:lstStyle/>
          <a:p>
            <a:endParaRPr lang="es-CO"/>
          </a:p>
        </p:txBody>
      </p:sp>
      <p:sp>
        <p:nvSpPr>
          <p:cNvPr id="21" name="PlaceHolder 4"/>
          <p:cNvSpPr>
            <a:spLocks noGrp="1"/>
          </p:cNvSpPr>
          <p:nvPr>
            <p:ph type="body"/>
          </p:nvPr>
        </p:nvSpPr>
        <p:spPr>
          <a:xfrm>
            <a:off x="6231960" y="3682080"/>
            <a:ext cx="5354280" cy="1896840"/>
          </a:xfrm>
          <a:prstGeom prst="rect">
            <a:avLst/>
          </a:prstGeom>
        </p:spPr>
        <p:txBody>
          <a:bodyPr/>
          <a:lstStyle/>
          <a:p>
            <a:endParaRPr lang="es-CO"/>
          </a:p>
        </p:txBody>
      </p:sp>
    </p:spTree>
    <p:extLst>
      <p:ext uri="{BB962C8B-B14F-4D97-AF65-F5344CB8AC3E}">
        <p14:creationId xmlns:p14="http://schemas.microsoft.com/office/powerpoint/2010/main" val="29677284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23" name="PlaceHolder 2"/>
          <p:cNvSpPr>
            <a:spLocks noGrp="1"/>
          </p:cNvSpPr>
          <p:nvPr>
            <p:ph type="body"/>
          </p:nvPr>
        </p:nvSpPr>
        <p:spPr>
          <a:xfrm>
            <a:off x="609480" y="1604520"/>
            <a:ext cx="5354280" cy="1896840"/>
          </a:xfrm>
          <a:prstGeom prst="rect">
            <a:avLst/>
          </a:prstGeom>
        </p:spPr>
        <p:txBody>
          <a:bodyPr/>
          <a:lstStyle/>
          <a:p>
            <a:endParaRPr lang="es-CO"/>
          </a:p>
        </p:txBody>
      </p:sp>
      <p:sp>
        <p:nvSpPr>
          <p:cNvPr id="24" name="PlaceHolder 3"/>
          <p:cNvSpPr>
            <a:spLocks noGrp="1"/>
          </p:cNvSpPr>
          <p:nvPr>
            <p:ph type="body"/>
          </p:nvPr>
        </p:nvSpPr>
        <p:spPr>
          <a:xfrm>
            <a:off x="6231960" y="1604520"/>
            <a:ext cx="5354280" cy="1896840"/>
          </a:xfrm>
          <a:prstGeom prst="rect">
            <a:avLst/>
          </a:prstGeom>
        </p:spPr>
        <p:txBody>
          <a:bodyPr/>
          <a:lstStyle/>
          <a:p>
            <a:endParaRPr lang="es-CO"/>
          </a:p>
        </p:txBody>
      </p:sp>
      <p:sp>
        <p:nvSpPr>
          <p:cNvPr id="25" name="PlaceHolder 4"/>
          <p:cNvSpPr>
            <a:spLocks noGrp="1"/>
          </p:cNvSpPr>
          <p:nvPr>
            <p:ph type="body"/>
          </p:nvPr>
        </p:nvSpPr>
        <p:spPr>
          <a:xfrm>
            <a:off x="609480" y="3682080"/>
            <a:ext cx="10972440" cy="1896840"/>
          </a:xfrm>
          <a:prstGeom prst="rect">
            <a:avLst/>
          </a:prstGeom>
        </p:spPr>
        <p:txBody>
          <a:bodyPr/>
          <a:lstStyle/>
          <a:p>
            <a:endParaRPr lang="es-CO"/>
          </a:p>
        </p:txBody>
      </p:sp>
    </p:spTree>
    <p:extLst>
      <p:ext uri="{BB962C8B-B14F-4D97-AF65-F5344CB8AC3E}">
        <p14:creationId xmlns:p14="http://schemas.microsoft.com/office/powerpoint/2010/main" val="41237051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27" name="PlaceHolder 2"/>
          <p:cNvSpPr>
            <a:spLocks noGrp="1"/>
          </p:cNvSpPr>
          <p:nvPr>
            <p:ph type="body"/>
          </p:nvPr>
        </p:nvSpPr>
        <p:spPr>
          <a:xfrm>
            <a:off x="609480" y="1604520"/>
            <a:ext cx="10972440" cy="1896840"/>
          </a:xfrm>
          <a:prstGeom prst="rect">
            <a:avLst/>
          </a:prstGeom>
        </p:spPr>
        <p:txBody>
          <a:bodyPr/>
          <a:lstStyle/>
          <a:p>
            <a:endParaRPr lang="es-CO"/>
          </a:p>
        </p:txBody>
      </p:sp>
      <p:sp>
        <p:nvSpPr>
          <p:cNvPr id="28" name="PlaceHolder 3"/>
          <p:cNvSpPr>
            <a:spLocks noGrp="1"/>
          </p:cNvSpPr>
          <p:nvPr>
            <p:ph type="body"/>
          </p:nvPr>
        </p:nvSpPr>
        <p:spPr>
          <a:xfrm>
            <a:off x="609480" y="3682080"/>
            <a:ext cx="10972440" cy="1896840"/>
          </a:xfrm>
          <a:prstGeom prst="rect">
            <a:avLst/>
          </a:prstGeom>
        </p:spPr>
        <p:txBody>
          <a:bodyPr/>
          <a:lstStyle/>
          <a:p>
            <a:endParaRPr lang="es-CO"/>
          </a:p>
        </p:txBody>
      </p:sp>
    </p:spTree>
    <p:extLst>
      <p:ext uri="{BB962C8B-B14F-4D97-AF65-F5344CB8AC3E}">
        <p14:creationId xmlns:p14="http://schemas.microsoft.com/office/powerpoint/2010/main" val="28020631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30" name="PlaceHolder 2"/>
          <p:cNvSpPr>
            <a:spLocks noGrp="1"/>
          </p:cNvSpPr>
          <p:nvPr>
            <p:ph type="body"/>
          </p:nvPr>
        </p:nvSpPr>
        <p:spPr>
          <a:xfrm>
            <a:off x="609480" y="1604520"/>
            <a:ext cx="5354280" cy="1896840"/>
          </a:xfrm>
          <a:prstGeom prst="rect">
            <a:avLst/>
          </a:prstGeom>
        </p:spPr>
        <p:txBody>
          <a:bodyPr/>
          <a:lstStyle/>
          <a:p>
            <a:endParaRPr lang="es-CO"/>
          </a:p>
        </p:txBody>
      </p:sp>
      <p:sp>
        <p:nvSpPr>
          <p:cNvPr id="31" name="PlaceHolder 3"/>
          <p:cNvSpPr>
            <a:spLocks noGrp="1"/>
          </p:cNvSpPr>
          <p:nvPr>
            <p:ph type="body"/>
          </p:nvPr>
        </p:nvSpPr>
        <p:spPr>
          <a:xfrm>
            <a:off x="6231960" y="1604520"/>
            <a:ext cx="5354280" cy="1896840"/>
          </a:xfrm>
          <a:prstGeom prst="rect">
            <a:avLst/>
          </a:prstGeom>
        </p:spPr>
        <p:txBody>
          <a:bodyPr/>
          <a:lstStyle/>
          <a:p>
            <a:endParaRPr lang="es-CO"/>
          </a:p>
        </p:txBody>
      </p:sp>
      <p:sp>
        <p:nvSpPr>
          <p:cNvPr id="32" name="PlaceHolder 4"/>
          <p:cNvSpPr>
            <a:spLocks noGrp="1"/>
          </p:cNvSpPr>
          <p:nvPr>
            <p:ph type="body"/>
          </p:nvPr>
        </p:nvSpPr>
        <p:spPr>
          <a:xfrm>
            <a:off x="609480" y="3682080"/>
            <a:ext cx="5354280" cy="1896840"/>
          </a:xfrm>
          <a:prstGeom prst="rect">
            <a:avLst/>
          </a:prstGeom>
        </p:spPr>
        <p:txBody>
          <a:bodyPr/>
          <a:lstStyle/>
          <a:p>
            <a:endParaRPr lang="es-CO"/>
          </a:p>
        </p:txBody>
      </p:sp>
      <p:sp>
        <p:nvSpPr>
          <p:cNvPr id="33" name="PlaceHolder 5"/>
          <p:cNvSpPr>
            <a:spLocks noGrp="1"/>
          </p:cNvSpPr>
          <p:nvPr>
            <p:ph type="body"/>
          </p:nvPr>
        </p:nvSpPr>
        <p:spPr>
          <a:xfrm>
            <a:off x="6231960" y="3682080"/>
            <a:ext cx="5354280" cy="1896840"/>
          </a:xfrm>
          <a:prstGeom prst="rect">
            <a:avLst/>
          </a:prstGeom>
        </p:spPr>
        <p:txBody>
          <a:bodyPr/>
          <a:lstStyle/>
          <a:p>
            <a:endParaRPr lang="es-CO"/>
          </a:p>
        </p:txBody>
      </p:sp>
    </p:spTree>
    <p:extLst>
      <p:ext uri="{BB962C8B-B14F-4D97-AF65-F5344CB8AC3E}">
        <p14:creationId xmlns:p14="http://schemas.microsoft.com/office/powerpoint/2010/main" val="29680757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a:spAutoFit/>
          </a:bodyPr>
          <a:lstStyle/>
          <a:p>
            <a:endParaRPr lang="es-CO"/>
          </a:p>
        </p:txBody>
      </p:sp>
      <p:sp>
        <p:nvSpPr>
          <p:cNvPr id="35" name="PlaceHolder 2"/>
          <p:cNvSpPr>
            <a:spLocks noGrp="1"/>
          </p:cNvSpPr>
          <p:nvPr>
            <p:ph type="body"/>
          </p:nvPr>
        </p:nvSpPr>
        <p:spPr>
          <a:xfrm>
            <a:off x="609480" y="1604520"/>
            <a:ext cx="3533040" cy="1896840"/>
          </a:xfrm>
          <a:prstGeom prst="rect">
            <a:avLst/>
          </a:prstGeom>
        </p:spPr>
        <p:txBody>
          <a:bodyPr/>
          <a:lstStyle/>
          <a:p>
            <a:endParaRPr lang="es-CO"/>
          </a:p>
        </p:txBody>
      </p:sp>
      <p:sp>
        <p:nvSpPr>
          <p:cNvPr id="36" name="PlaceHolder 3"/>
          <p:cNvSpPr>
            <a:spLocks noGrp="1"/>
          </p:cNvSpPr>
          <p:nvPr>
            <p:ph type="body"/>
          </p:nvPr>
        </p:nvSpPr>
        <p:spPr>
          <a:xfrm>
            <a:off x="4319640" y="1604520"/>
            <a:ext cx="3533040" cy="1896840"/>
          </a:xfrm>
          <a:prstGeom prst="rect">
            <a:avLst/>
          </a:prstGeom>
        </p:spPr>
        <p:txBody>
          <a:bodyPr/>
          <a:lstStyle/>
          <a:p>
            <a:endParaRPr lang="es-CO"/>
          </a:p>
        </p:txBody>
      </p:sp>
      <p:sp>
        <p:nvSpPr>
          <p:cNvPr id="37" name="PlaceHolder 4"/>
          <p:cNvSpPr>
            <a:spLocks noGrp="1"/>
          </p:cNvSpPr>
          <p:nvPr>
            <p:ph type="body"/>
          </p:nvPr>
        </p:nvSpPr>
        <p:spPr>
          <a:xfrm>
            <a:off x="8029800" y="1604520"/>
            <a:ext cx="3533040" cy="1896840"/>
          </a:xfrm>
          <a:prstGeom prst="rect">
            <a:avLst/>
          </a:prstGeom>
        </p:spPr>
        <p:txBody>
          <a:bodyPr/>
          <a:lstStyle/>
          <a:p>
            <a:endParaRPr lang="es-CO"/>
          </a:p>
        </p:txBody>
      </p:sp>
      <p:sp>
        <p:nvSpPr>
          <p:cNvPr id="38" name="PlaceHolder 5"/>
          <p:cNvSpPr>
            <a:spLocks noGrp="1"/>
          </p:cNvSpPr>
          <p:nvPr>
            <p:ph type="body"/>
          </p:nvPr>
        </p:nvSpPr>
        <p:spPr>
          <a:xfrm>
            <a:off x="609480" y="3682080"/>
            <a:ext cx="3533040" cy="1896840"/>
          </a:xfrm>
          <a:prstGeom prst="rect">
            <a:avLst/>
          </a:prstGeom>
        </p:spPr>
        <p:txBody>
          <a:bodyPr/>
          <a:lstStyle/>
          <a:p>
            <a:endParaRPr lang="es-CO"/>
          </a:p>
        </p:txBody>
      </p:sp>
      <p:sp>
        <p:nvSpPr>
          <p:cNvPr id="39" name="PlaceHolder 6"/>
          <p:cNvSpPr>
            <a:spLocks noGrp="1"/>
          </p:cNvSpPr>
          <p:nvPr>
            <p:ph type="body"/>
          </p:nvPr>
        </p:nvSpPr>
        <p:spPr>
          <a:xfrm>
            <a:off x="4319640" y="3682080"/>
            <a:ext cx="3533040" cy="1896840"/>
          </a:xfrm>
          <a:prstGeom prst="rect">
            <a:avLst/>
          </a:prstGeom>
        </p:spPr>
        <p:txBody>
          <a:bodyPr/>
          <a:lstStyle/>
          <a:p>
            <a:endParaRPr lang="es-CO"/>
          </a:p>
        </p:txBody>
      </p:sp>
      <p:sp>
        <p:nvSpPr>
          <p:cNvPr id="40" name="PlaceHolder 7"/>
          <p:cNvSpPr>
            <a:spLocks noGrp="1"/>
          </p:cNvSpPr>
          <p:nvPr>
            <p:ph type="body"/>
          </p:nvPr>
        </p:nvSpPr>
        <p:spPr>
          <a:xfrm>
            <a:off x="8029800" y="3682080"/>
            <a:ext cx="3533040" cy="1896840"/>
          </a:xfrm>
          <a:prstGeom prst="rect">
            <a:avLst/>
          </a:prstGeom>
        </p:spPr>
        <p:txBody>
          <a:bodyPr/>
          <a:lstStyle/>
          <a:p>
            <a:endParaRPr lang="es-CO"/>
          </a:p>
        </p:txBody>
      </p:sp>
    </p:spTree>
    <p:extLst>
      <p:ext uri="{BB962C8B-B14F-4D97-AF65-F5344CB8AC3E}">
        <p14:creationId xmlns:p14="http://schemas.microsoft.com/office/powerpoint/2010/main" val="15817240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416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3_Diseño personalizado">
  <p:cSld name="3_Diseño personalizado">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2"/>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pPr>
              <a:defRPr/>
            </a:pPr>
            <a:endParaRPr sz="1200" spc="0">
              <a:solidFill>
                <a:prstClr val="black">
                  <a:tint val="75000"/>
                </a:prstClr>
              </a:solidFill>
              <a:latin typeface="Arial"/>
              <a:cs typeface="Arial"/>
            </a:endParaRPr>
          </a:p>
        </p:txBody>
      </p:sp>
      <p:sp>
        <p:nvSpPr>
          <p:cNvPr id="18" name="Google Shape;18;p12"/>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pPr>
              <a:defRPr/>
            </a:pPr>
            <a:endParaRPr sz="1200" spc="0">
              <a:solidFill>
                <a:prstClr val="black">
                  <a:tint val="75000"/>
                </a:prstClr>
              </a:solidFill>
              <a:latin typeface="Arial"/>
              <a:cs typeface="Arial"/>
            </a:endParaRPr>
          </a:p>
        </p:txBody>
      </p:sp>
      <p:sp>
        <p:nvSpPr>
          <p:cNvPr id="19" name="Google Shape;19;p12"/>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a:defRPr/>
            </a:pPr>
            <a:fld id="{00000000-1234-1234-1234-123412341234}" type="slidenum">
              <a:rPr lang="es-ES"/>
              <a:pPr>
                <a:defRPr/>
              </a:pPr>
              <a:t>‹Nº›</a:t>
            </a:fld>
            <a:endParaRPr/>
          </a:p>
        </p:txBody>
      </p:sp>
    </p:spTree>
    <p:extLst>
      <p:ext uri="{BB962C8B-B14F-4D97-AF65-F5344CB8AC3E}">
        <p14:creationId xmlns:p14="http://schemas.microsoft.com/office/powerpoint/2010/main" val="4339961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ítulo y objetos">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03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0" y="0"/>
            <a:ext cx="12198260" cy="725797"/>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898169" y="81164"/>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52984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
        <p:nvSpPr>
          <p:cNvPr id="24" name="Google Shape;24;p61"/>
          <p:cNvSpPr txBox="1">
            <a:spLocks noGrp="1"/>
          </p:cNvSpPr>
          <p:nvPr>
            <p:ph type="ctrTitle"/>
          </p:nvPr>
        </p:nvSpPr>
        <p:spPr>
          <a:xfrm>
            <a:off x="914400" y="2125980"/>
            <a:ext cx="10363200" cy="1440179"/>
          </a:xfrm>
          <a:prstGeom prst="rect">
            <a:avLst/>
          </a:prstGeom>
          <a:noFill/>
          <a:ln>
            <a:noFill/>
          </a:ln>
        </p:spPr>
        <p:txBody>
          <a:bodyPr spcFirstLastPara="1"/>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61"/>
          <p:cNvSpPr txBox="1">
            <a:spLocks noGrp="1"/>
          </p:cNvSpPr>
          <p:nvPr>
            <p:ph type="subTitle" idx="1"/>
          </p:nvPr>
        </p:nvSpPr>
        <p:spPr>
          <a:xfrm>
            <a:off x="1828800" y="3840480"/>
            <a:ext cx="8534399" cy="1714500"/>
          </a:xfrm>
          <a:prstGeom prst="rect">
            <a:avLst/>
          </a:prstGeom>
          <a:noFill/>
          <a:ln>
            <a:noFill/>
          </a:ln>
        </p:spPr>
        <p:txBody>
          <a:bodyPr spcFirstLastPara="1"/>
          <a:lstStyle>
            <a:lvl1pPr lvl="0" algn="l">
              <a:lnSpc>
                <a:spcPct val="100000"/>
              </a:lnSpc>
              <a:spcBef>
                <a:spcPts val="360"/>
              </a:spcBef>
              <a:spcAft>
                <a:spcPts val="0"/>
              </a:spcAft>
              <a:buSzPts val="1400"/>
              <a:buNone/>
              <a:defRPr/>
            </a:lvl1pPr>
            <a:lvl2pPr lvl="1" algn="l">
              <a:lnSpc>
                <a:spcPct val="100000"/>
              </a:lnSpc>
              <a:spcBef>
                <a:spcPts val="360"/>
              </a:spcBef>
              <a:spcAft>
                <a:spcPts val="0"/>
              </a:spcAft>
              <a:buSzPts val="1400"/>
              <a:buNone/>
              <a:defRPr/>
            </a:lvl2pPr>
            <a:lvl3pPr lvl="2" algn="l">
              <a:lnSpc>
                <a:spcPct val="100000"/>
              </a:lnSpc>
              <a:spcBef>
                <a:spcPts val="360"/>
              </a:spcBef>
              <a:spcAft>
                <a:spcPts val="0"/>
              </a:spcAft>
              <a:buSzPts val="1400"/>
              <a:buNone/>
              <a:defRPr/>
            </a:lvl3pPr>
            <a:lvl4pPr lvl="3" algn="l">
              <a:lnSpc>
                <a:spcPct val="100000"/>
              </a:lnSpc>
              <a:spcBef>
                <a:spcPts val="360"/>
              </a:spcBef>
              <a:spcAft>
                <a:spcPts val="0"/>
              </a:spcAft>
              <a:buSzPts val="1400"/>
              <a:buNone/>
              <a:defRPr/>
            </a:lvl4pPr>
            <a:lvl5pPr lvl="4" algn="l">
              <a:lnSpc>
                <a:spcPct val="100000"/>
              </a:lnSpc>
              <a:spcBef>
                <a:spcPts val="36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8;p36"/>
          <p:cNvSpPr txBox="1">
            <a:spLocks noGrp="1"/>
          </p:cNvSpPr>
          <p:nvPr>
            <p:ph type="ftr" idx="12"/>
          </p:nvPr>
        </p:nvSpPr>
        <p:spPr>
          <a:ln/>
        </p:spPr>
        <p:txBody>
          <a:bodyPr/>
          <a:lstStyle>
            <a:lvl1pPr>
              <a:defRPr/>
            </a:lvl1pPr>
          </a:lstStyle>
          <a:p>
            <a:pPr>
              <a:defRPr/>
            </a:pPr>
            <a:endParaRPr lang="es-CO" altLang="es-CO"/>
          </a:p>
        </p:txBody>
      </p:sp>
      <p:sp>
        <p:nvSpPr>
          <p:cNvPr id="5" name="Google Shape;9;p36"/>
          <p:cNvSpPr txBox="1">
            <a:spLocks noGrp="1"/>
          </p:cNvSpPr>
          <p:nvPr>
            <p:ph type="dt" idx="13"/>
          </p:nvPr>
        </p:nvSpPr>
        <p:spPr>
          <a:ln/>
        </p:spPr>
        <p:txBody>
          <a:bodyPr/>
          <a:lstStyle>
            <a:lvl1pPr>
              <a:defRPr/>
            </a:lvl1pPr>
          </a:lstStyle>
          <a:p>
            <a:pPr>
              <a:defRPr/>
            </a:pPr>
            <a:endParaRPr lang="es-CO" altLang="es-CO"/>
          </a:p>
        </p:txBody>
      </p:sp>
      <p:sp>
        <p:nvSpPr>
          <p:cNvPr id="6" name="Google Shape;10;p36"/>
          <p:cNvSpPr txBox="1">
            <a:spLocks noGrp="1"/>
          </p:cNvSpPr>
          <p:nvPr>
            <p:ph type="sldNum" idx="14"/>
          </p:nvPr>
        </p:nvSpPr>
        <p:spPr>
          <a:ln/>
        </p:spPr>
        <p:txBody>
          <a:bodyPr/>
          <a:lstStyle>
            <a:lvl1pPr>
              <a:defRPr/>
            </a:lvl1pPr>
          </a:lstStyle>
          <a:p>
            <a:pPr>
              <a:defRPr/>
            </a:pPr>
            <a:fld id="{314041D2-326E-4B01-BDE7-5619368ADFBE}" type="slidenum">
              <a:rPr lang="es-CO" altLang="es-CO"/>
              <a:pPr>
                <a:defRPr/>
              </a:pPr>
              <a:t>‹Nº›</a:t>
            </a:fld>
            <a:endParaRPr lang="es-CO" altLang="es-CO"/>
          </a:p>
        </p:txBody>
      </p:sp>
    </p:spTree>
    <p:extLst>
      <p:ext uri="{BB962C8B-B14F-4D97-AF65-F5344CB8AC3E}">
        <p14:creationId xmlns:p14="http://schemas.microsoft.com/office/powerpoint/2010/main" val="22076853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4" name="Google Shape;30;p62"/>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SzPts val="1800"/>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31" name="Google Shape;31;p62"/>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773113" y="1193800"/>
            <a:ext cx="10645775" cy="2871788"/>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b="0" i="0">
                <a:solidFill>
                  <a:schemeClr val="dk1"/>
                </a:solidFill>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 name="Google Shape;33;p62"/>
          <p:cNvSpPr txBox="1">
            <a:spLocks noGrp="1"/>
          </p:cNvSpPr>
          <p:nvPr>
            <p:ph type="ftr" idx="10"/>
          </p:nvPr>
        </p:nvSpPr>
        <p:spPr/>
        <p:txBody>
          <a:bodyPr/>
          <a:lstStyle>
            <a:lvl1pPr>
              <a:defRPr/>
            </a:lvl1pPr>
          </a:lstStyle>
          <a:p>
            <a:pPr>
              <a:defRPr/>
            </a:pPr>
            <a:endParaRPr lang="es-CO" altLang="es-CO"/>
          </a:p>
        </p:txBody>
      </p:sp>
      <p:sp>
        <p:nvSpPr>
          <p:cNvPr id="6" name="Google Shape;34;p62"/>
          <p:cNvSpPr txBox="1">
            <a:spLocks noGrp="1"/>
          </p:cNvSpPr>
          <p:nvPr>
            <p:ph type="dt" idx="11"/>
          </p:nvPr>
        </p:nvSpPr>
        <p:spPr/>
        <p:txBody>
          <a:bodyPr/>
          <a:lstStyle>
            <a:lvl1pPr>
              <a:defRPr/>
            </a:lvl1pPr>
          </a:lstStyle>
          <a:p>
            <a:pPr>
              <a:defRPr/>
            </a:pPr>
            <a:endParaRPr lang="es-CO" altLang="es-CO"/>
          </a:p>
        </p:txBody>
      </p:sp>
      <p:sp>
        <p:nvSpPr>
          <p:cNvPr id="7" name="Google Shape;35;p62"/>
          <p:cNvSpPr txBox="1">
            <a:spLocks noGrp="1"/>
          </p:cNvSpPr>
          <p:nvPr>
            <p:ph type="sldNum" idx="12"/>
          </p:nvPr>
        </p:nvSpPr>
        <p:spPr/>
        <p:txBody>
          <a:bodyPr/>
          <a:lstStyle>
            <a:lvl1pPr>
              <a:defRPr/>
            </a:lvl1pPr>
          </a:lstStyle>
          <a:p>
            <a:pPr>
              <a:defRPr/>
            </a:pPr>
            <a:fld id="{C40B45EA-E19C-49C9-91DD-E72F1F02BBC8}" type="slidenum">
              <a:rPr lang="es-CO" altLang="es-CO"/>
              <a:pPr>
                <a:defRPr/>
              </a:pPr>
              <a:t>‹Nº›</a:t>
            </a:fld>
            <a:endParaRPr lang="es-CO" altLang="es-CO"/>
          </a:p>
        </p:txBody>
      </p:sp>
    </p:spTree>
    <p:extLst>
      <p:ext uri="{BB962C8B-B14F-4D97-AF65-F5344CB8AC3E}">
        <p14:creationId xmlns:p14="http://schemas.microsoft.com/office/powerpoint/2010/main" val="37624228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63"/>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 name="Google Shape;8;p36"/>
          <p:cNvSpPr txBox="1">
            <a:spLocks noGrp="1"/>
          </p:cNvSpPr>
          <p:nvPr>
            <p:ph type="ftr" idx="12"/>
          </p:nvPr>
        </p:nvSpPr>
        <p:spPr>
          <a:ln/>
        </p:spPr>
        <p:txBody>
          <a:bodyPr/>
          <a:lstStyle>
            <a:lvl1pPr>
              <a:defRPr/>
            </a:lvl1pPr>
          </a:lstStyle>
          <a:p>
            <a:pPr>
              <a:defRPr/>
            </a:pPr>
            <a:endParaRPr lang="es-CO" altLang="es-CO"/>
          </a:p>
        </p:txBody>
      </p:sp>
      <p:sp>
        <p:nvSpPr>
          <p:cNvPr id="4" name="Google Shape;9;p36"/>
          <p:cNvSpPr txBox="1">
            <a:spLocks noGrp="1"/>
          </p:cNvSpPr>
          <p:nvPr>
            <p:ph type="dt" idx="13"/>
          </p:nvPr>
        </p:nvSpPr>
        <p:spPr>
          <a:ln/>
        </p:spPr>
        <p:txBody>
          <a:bodyPr/>
          <a:lstStyle>
            <a:lvl1pPr>
              <a:defRPr/>
            </a:lvl1pPr>
          </a:lstStyle>
          <a:p>
            <a:pPr>
              <a:defRPr/>
            </a:pPr>
            <a:endParaRPr lang="es-CO" altLang="es-CO"/>
          </a:p>
        </p:txBody>
      </p:sp>
      <p:sp>
        <p:nvSpPr>
          <p:cNvPr id="5" name="Google Shape;10;p36"/>
          <p:cNvSpPr txBox="1">
            <a:spLocks noGrp="1"/>
          </p:cNvSpPr>
          <p:nvPr>
            <p:ph type="sldNum" idx="14"/>
          </p:nvPr>
        </p:nvSpPr>
        <p:spPr>
          <a:ln/>
        </p:spPr>
        <p:txBody>
          <a:bodyPr/>
          <a:lstStyle>
            <a:lvl1pPr>
              <a:defRPr/>
            </a:lvl1pPr>
          </a:lstStyle>
          <a:p>
            <a:pPr>
              <a:defRPr/>
            </a:pPr>
            <a:fld id="{C9B71AC7-FED0-404D-BDAC-83C86195FC8E}" type="slidenum">
              <a:rPr lang="es-CO" altLang="es-CO"/>
              <a:pPr>
                <a:defRPr/>
              </a:pPr>
              <a:t>‹Nº›</a:t>
            </a:fld>
            <a:endParaRPr lang="es-CO" altLang="es-CO"/>
          </a:p>
        </p:txBody>
      </p:sp>
    </p:spTree>
    <p:extLst>
      <p:ext uri="{BB962C8B-B14F-4D97-AF65-F5344CB8AC3E}">
        <p14:creationId xmlns:p14="http://schemas.microsoft.com/office/powerpoint/2010/main" val="41503069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dpi="0" rotWithShape="0">
          <a:blip r:embed="rId2"/>
          <a:srcRect/>
          <a:stretch>
            <a:fillRect/>
          </a:stretch>
        </a:blipFill>
        <a:effectLst/>
      </p:bgPr>
    </p:bg>
    <p:spTree>
      <p:nvGrpSpPr>
        <p:cNvPr id="1" name="Shape 52"/>
        <p:cNvGrpSpPr/>
        <p:nvPr/>
      </p:nvGrpSpPr>
      <p:grpSpPr>
        <a:xfrm>
          <a:off x="0" y="0"/>
          <a:ext cx="0" cy="0"/>
          <a:chOff x="0" y="0"/>
          <a:chExt cx="0" cy="0"/>
        </a:xfrm>
      </p:grpSpPr>
      <p:sp>
        <p:nvSpPr>
          <p:cNvPr id="2" name="Google Shape;53;p52"/>
          <p:cNvSpPr>
            <a:spLocks noChangeArrowheads="1"/>
          </p:cNvSpPr>
          <p:nvPr/>
        </p:nvSpPr>
        <p:spPr bwMode="auto">
          <a:xfrm>
            <a:off x="4086225" y="149225"/>
            <a:ext cx="449263" cy="450850"/>
          </a:xfrm>
          <a:prstGeom prst="ellipse">
            <a:avLst/>
          </a:prstGeom>
          <a:solidFill>
            <a:srgbClr val="1C3C87"/>
          </a:solidFill>
          <a:ln>
            <a:noFill/>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54;p52" descr="Recurso 15.pn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588" y="120650"/>
            <a:ext cx="4937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9061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11_Diseño personalizado">
  <p:cSld name="11_Diseño personalizado">
    <p:spTree>
      <p:nvGrpSpPr>
        <p:cNvPr id="1" name="Shape 55"/>
        <p:cNvGrpSpPr/>
        <p:nvPr/>
      </p:nvGrpSpPr>
      <p:grpSpPr>
        <a:xfrm>
          <a:off x="0" y="0"/>
          <a:ext cx="0" cy="0"/>
          <a:chOff x="0" y="0"/>
          <a:chExt cx="0" cy="0"/>
        </a:xfrm>
      </p:grpSpPr>
      <p:pic>
        <p:nvPicPr>
          <p:cNvPr id="2" name="Google Shape;56;p5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97" t="35641" r="430" b="54111"/>
          <a:stretch>
            <a:fillRect/>
          </a:stretch>
        </p:blipFill>
        <p:spPr bwMode="auto">
          <a:xfrm>
            <a:off x="0" y="0"/>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57;p5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58;p53"/>
          <p:cNvGrpSpPr>
            <a:grpSpLocks/>
          </p:cNvGrpSpPr>
          <p:nvPr/>
        </p:nvGrpSpPr>
        <p:grpSpPr bwMode="auto">
          <a:xfrm>
            <a:off x="3671888" y="136525"/>
            <a:ext cx="422275" cy="422275"/>
            <a:chOff x="4065603" y="191601"/>
            <a:chExt cx="422710" cy="422710"/>
          </a:xfrm>
        </p:grpSpPr>
        <p:sp>
          <p:nvSpPr>
            <p:cNvPr id="5" name="Google Shape;59;p53"/>
            <p:cNvSpPr>
              <a:spLocks noChangeArrowheads="1"/>
            </p:cNvSpPr>
            <p:nvPr/>
          </p:nvSpPr>
          <p:spPr bwMode="auto">
            <a:xfrm>
              <a:off x="4086261" y="213849"/>
              <a:ext cx="384571" cy="386160"/>
            </a:xfrm>
            <a:prstGeom prst="ellipse">
              <a:avLst/>
            </a:prstGeom>
            <a:solidFill>
              <a:srgbClr val="1C3C87"/>
            </a:solidFill>
            <a:ln>
              <a:noFill/>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60;p53"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139528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298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2990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7270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os objetos">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8916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9"/>
            <a:ext cx="109728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191160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7"/>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072618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7874768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7664040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49"/>
            <a:ext cx="4011084" cy="1162051"/>
          </a:xfrm>
        </p:spPr>
        <p:txBody>
          <a:bodyPr anchor="b"/>
          <a:lstStyle>
            <a:lvl1pPr algn="l">
              <a:defRPr sz="2667" b="1"/>
            </a:lvl1pPr>
          </a:lstStyle>
          <a:p>
            <a:r>
              <a:rPr lang="es-ES_tradnl"/>
              <a:t>Clic para editar título</a:t>
            </a:r>
            <a:endParaRPr lang="es-ES"/>
          </a:p>
        </p:txBody>
      </p:sp>
      <p:sp>
        <p:nvSpPr>
          <p:cNvPr id="3" name="Marcador de contenido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9662156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9"/>
          </a:xfrm>
        </p:spPr>
        <p:txBody>
          <a:bodyPr anchor="b"/>
          <a:lstStyle>
            <a:lvl1pPr algn="l">
              <a:defRPr sz="2667"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ES" dirty="0"/>
          </a:p>
        </p:txBody>
      </p:sp>
      <p:sp>
        <p:nvSpPr>
          <p:cNvPr id="4" name="Marcador de texto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0230749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8293198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06375"/>
            <a:ext cx="2743200" cy="4387851"/>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06375"/>
            <a:ext cx="8026400" cy="438785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44AA21D-7E63-B545-919D-2B4A84053A29}" type="datetimeFigureOut">
              <a:rPr lang="es-ES" smtClean="0">
                <a:solidFill>
                  <a:prstClr val="black">
                    <a:tint val="75000"/>
                  </a:prstClr>
                </a:solidFill>
              </a:rPr>
              <a:pPr/>
              <a:t>30/06/2022</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27B2FE7-C6F2-E94E-8A13-66599F08AFB0}"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1576845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9"/>
            <a:ext cx="12240000" cy="82643"/>
          </a:xfrm>
          <a:prstGeom prst="rect">
            <a:avLst/>
          </a:prstGeom>
        </p:spPr>
      </p:pic>
    </p:spTree>
    <p:extLst>
      <p:ext uri="{BB962C8B-B14F-4D97-AF65-F5344CB8AC3E}">
        <p14:creationId xmlns:p14="http://schemas.microsoft.com/office/powerpoint/2010/main" val="13428552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bg>
      <p:bgPr>
        <a:blipFill dpi="0" rotWithShape="0">
          <a:blip r:embed="rId2"/>
          <a:srcRect/>
          <a:stretch>
            <a:fillRect/>
          </a:stretch>
        </a:blipFill>
        <a:effectLst/>
      </p:bgPr>
    </p:bg>
    <p:spTree>
      <p:nvGrpSpPr>
        <p:cNvPr id="1" name="Shape 336"/>
        <p:cNvGrpSpPr/>
        <p:nvPr/>
      </p:nvGrpSpPr>
      <p:grpSpPr>
        <a:xfrm>
          <a:off x="0" y="0"/>
          <a:ext cx="0" cy="0"/>
          <a:chOff x="0" y="0"/>
          <a:chExt cx="0" cy="0"/>
        </a:xfrm>
      </p:grpSpPr>
      <p:pic>
        <p:nvPicPr>
          <p:cNvPr id="2" name="Google Shape;337;p6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1653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ítulo y objetos">
  <p:cSld name="Título y objetos">
    <p:bg>
      <p:bgPr>
        <a:blipFill dpi="0" rotWithShape="0">
          <a:blip r:embed="rId2"/>
          <a:srcRect/>
          <a:stretch>
            <a:fillRect/>
          </a:stretch>
        </a:blipFill>
        <a:effectLst/>
      </p:bgPr>
    </p:bg>
    <p:spTree>
      <p:nvGrpSpPr>
        <p:cNvPr id="1" name="Shape 338"/>
        <p:cNvGrpSpPr/>
        <p:nvPr/>
      </p:nvGrpSpPr>
      <p:grpSpPr>
        <a:xfrm>
          <a:off x="0" y="0"/>
          <a:ext cx="0" cy="0"/>
          <a:chOff x="0" y="0"/>
          <a:chExt cx="0" cy="0"/>
        </a:xfrm>
      </p:grpSpPr>
      <p:sp>
        <p:nvSpPr>
          <p:cNvPr id="2" name="Google Shape;339;p66"/>
          <p:cNvSpPr>
            <a:spLocks noChangeArrowheads="1"/>
          </p:cNvSpPr>
          <p:nvPr/>
        </p:nvSpPr>
        <p:spPr bwMode="auto">
          <a:xfrm>
            <a:off x="582613" y="1392238"/>
            <a:ext cx="3881437" cy="4335462"/>
          </a:xfrm>
          <a:prstGeom prst="rect">
            <a:avLst/>
          </a:prstGeom>
          <a:noFill/>
          <a:ln w="9525">
            <a:solidFill>
              <a:srgbClr val="323A83"/>
            </a:solidFill>
            <a:miter lim="800000"/>
            <a:headEnd type="none" w="sm" len="sm"/>
            <a:tailEnd type="none" w="sm" len="sm"/>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391240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dpi="0" rotWithShape="0">
          <a:blip r:embed="rId2"/>
          <a:srcRect/>
          <a:stretch>
            <a:fillRect/>
          </a:stretch>
        </a:blipFill>
        <a:effectLst/>
      </p:bgPr>
    </p:bg>
    <p:spTree>
      <p:nvGrpSpPr>
        <p:cNvPr id="1" name="Shape 340"/>
        <p:cNvGrpSpPr/>
        <p:nvPr/>
      </p:nvGrpSpPr>
      <p:grpSpPr>
        <a:xfrm>
          <a:off x="0" y="0"/>
          <a:ext cx="0" cy="0"/>
          <a:chOff x="0" y="0"/>
          <a:chExt cx="0" cy="0"/>
        </a:xfrm>
      </p:grpSpPr>
      <p:sp>
        <p:nvSpPr>
          <p:cNvPr id="2" name="Google Shape;341;p67"/>
          <p:cNvSpPr>
            <a:spLocks noChangeArrowheads="1"/>
          </p:cNvSpPr>
          <p:nvPr/>
        </p:nvSpPr>
        <p:spPr bwMode="auto">
          <a:xfrm>
            <a:off x="0" y="717550"/>
            <a:ext cx="5994400" cy="5395913"/>
          </a:xfrm>
          <a:prstGeom prst="rect">
            <a:avLst/>
          </a:prstGeom>
          <a:solidFill>
            <a:srgbClr val="E9E9E9"/>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46483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4244123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4_Diseño personalizado">
  <p:cSld name="4_Diseño personalizado">
    <p:bg>
      <p:bgPr>
        <a:blipFill dpi="0" rotWithShape="0">
          <a:blip r:embed="rId2"/>
          <a:srcRect/>
          <a:stretch>
            <a:fillRect/>
          </a:stretch>
        </a:blipFill>
        <a:effectLst/>
      </p:bgPr>
    </p:bg>
    <p:spTree>
      <p:nvGrpSpPr>
        <p:cNvPr id="1" name="Shape 342"/>
        <p:cNvGrpSpPr/>
        <p:nvPr/>
      </p:nvGrpSpPr>
      <p:grpSpPr>
        <a:xfrm>
          <a:off x="0" y="0"/>
          <a:ext cx="0" cy="0"/>
          <a:chOff x="0" y="0"/>
          <a:chExt cx="0" cy="0"/>
        </a:xfrm>
      </p:grpSpPr>
      <p:sp>
        <p:nvSpPr>
          <p:cNvPr id="2" name="Google Shape;343;p68"/>
          <p:cNvSpPr>
            <a:spLocks noChangeArrowheads="1"/>
          </p:cNvSpPr>
          <p:nvPr/>
        </p:nvSpPr>
        <p:spPr bwMode="auto">
          <a:xfrm>
            <a:off x="0" y="722313"/>
            <a:ext cx="5994400" cy="5395912"/>
          </a:xfrm>
          <a:prstGeom prst="rect">
            <a:avLst/>
          </a:prstGeom>
          <a:solidFill>
            <a:srgbClr val="E9E9E9"/>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44;p68" descr="IDEAM.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546350"/>
            <a:ext cx="59848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0979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345"/>
        <p:cNvGrpSpPr/>
        <p:nvPr/>
      </p:nvGrpSpPr>
      <p:grpSpPr>
        <a:xfrm>
          <a:off x="0" y="0"/>
          <a:ext cx="0" cy="0"/>
          <a:chOff x="0" y="0"/>
          <a:chExt cx="0" cy="0"/>
        </a:xfrm>
      </p:grpSpPr>
      <p:pic>
        <p:nvPicPr>
          <p:cNvPr id="2" name="Google Shape;346;p6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7525"/>
            <a:ext cx="7888288"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47;p69" descr="m1_Mesa de trabajo 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8955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348"/>
        <p:cNvGrpSpPr/>
        <p:nvPr/>
      </p:nvGrpSpPr>
      <p:grpSpPr>
        <a:xfrm>
          <a:off x="0" y="0"/>
          <a:ext cx="0" cy="0"/>
          <a:chOff x="0" y="0"/>
          <a:chExt cx="0" cy="0"/>
        </a:xfrm>
      </p:grpSpPr>
      <p:pic>
        <p:nvPicPr>
          <p:cNvPr id="2" name="Google Shape;349;p7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817688"/>
            <a:ext cx="80787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70" descr="m4_Mesa de trabajo 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4176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351"/>
        <p:cNvGrpSpPr/>
        <p:nvPr/>
      </p:nvGrpSpPr>
      <p:grpSpPr>
        <a:xfrm>
          <a:off x="0" y="0"/>
          <a:ext cx="0" cy="0"/>
          <a:chOff x="0" y="0"/>
          <a:chExt cx="0" cy="0"/>
        </a:xfrm>
      </p:grpSpPr>
      <p:pic>
        <p:nvPicPr>
          <p:cNvPr id="2" name="Google Shape;352;p71" descr="FronteraMaritima_Alex.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56713"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3;p71" descr="m2_Mesa de trabajo 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4;p7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975" y="641350"/>
            <a:ext cx="2555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670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355"/>
        <p:cNvGrpSpPr/>
        <p:nvPr/>
      </p:nvGrpSpPr>
      <p:grpSpPr>
        <a:xfrm>
          <a:off x="0" y="0"/>
          <a:ext cx="0" cy="0"/>
          <a:chOff x="0" y="0"/>
          <a:chExt cx="0" cy="0"/>
        </a:xfrm>
      </p:grpSpPr>
      <p:pic>
        <p:nvPicPr>
          <p:cNvPr id="2" name="Google Shape;356;p72" descr="m3_Mesa de trabajo 1.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437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dpi="0" rotWithShape="0">
          <a:blip r:embed="rId2"/>
          <a:srcRect/>
          <a:stretch>
            <a:fillRect/>
          </a:stretch>
        </a:blipFill>
        <a:effectLst/>
      </p:bgPr>
    </p:bg>
    <p:spTree>
      <p:nvGrpSpPr>
        <p:cNvPr id="1" name="Shape 357"/>
        <p:cNvGrpSpPr/>
        <p:nvPr/>
      </p:nvGrpSpPr>
      <p:grpSpPr>
        <a:xfrm>
          <a:off x="0" y="0"/>
          <a:ext cx="0" cy="0"/>
          <a:chOff x="0" y="0"/>
          <a:chExt cx="0" cy="0"/>
        </a:xfrm>
      </p:grpSpPr>
    </p:spTree>
    <p:extLst>
      <p:ext uri="{BB962C8B-B14F-4D97-AF65-F5344CB8AC3E}">
        <p14:creationId xmlns:p14="http://schemas.microsoft.com/office/powerpoint/2010/main" val="23824949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Comparación">
  <p:cSld name="1_Comparación">
    <p:bg>
      <p:bgPr>
        <a:blipFill dpi="0" rotWithShape="0">
          <a:blip r:embed="rId2"/>
          <a:srcRect/>
          <a:stretch>
            <a:fillRect/>
          </a:stretch>
        </a:blipFill>
        <a:effectLst/>
      </p:bgPr>
    </p:bg>
    <p:spTree>
      <p:nvGrpSpPr>
        <p:cNvPr id="1" name="Shape 358"/>
        <p:cNvGrpSpPr/>
        <p:nvPr/>
      </p:nvGrpSpPr>
      <p:grpSpPr>
        <a:xfrm>
          <a:off x="0" y="0"/>
          <a:ext cx="0" cy="0"/>
          <a:chOff x="0" y="0"/>
          <a:chExt cx="0" cy="0"/>
        </a:xfrm>
      </p:grpSpPr>
    </p:spTree>
    <p:extLst>
      <p:ext uri="{BB962C8B-B14F-4D97-AF65-F5344CB8AC3E}">
        <p14:creationId xmlns:p14="http://schemas.microsoft.com/office/powerpoint/2010/main" val="2993168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dpi="0" rotWithShape="0">
          <a:blip r:embed="rId2"/>
          <a:srcRect/>
          <a:stretch>
            <a:fillRect/>
          </a:stretch>
        </a:blipFill>
        <a:effectLst/>
      </p:bgPr>
    </p:bg>
    <p:spTree>
      <p:nvGrpSpPr>
        <p:cNvPr id="1" name="Shape 359"/>
        <p:cNvGrpSpPr/>
        <p:nvPr/>
      </p:nvGrpSpPr>
      <p:grpSpPr>
        <a:xfrm>
          <a:off x="0" y="0"/>
          <a:ext cx="0" cy="0"/>
          <a:chOff x="0" y="0"/>
          <a:chExt cx="0" cy="0"/>
        </a:xfrm>
      </p:grpSpPr>
      <p:sp>
        <p:nvSpPr>
          <p:cNvPr id="2" name="Google Shape;360;p75"/>
          <p:cNvSpPr>
            <a:spLocks noChangeArrowheads="1"/>
          </p:cNvSpPr>
          <p:nvPr/>
        </p:nvSpPr>
        <p:spPr bwMode="auto">
          <a:xfrm>
            <a:off x="4086225" y="149225"/>
            <a:ext cx="449263" cy="450850"/>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61;p75" descr="Recurso 15.pn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588" y="120650"/>
            <a:ext cx="4937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2390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_Diseño personalizado">
  <p:cSld name="6_Diseño personalizado">
    <p:spTree>
      <p:nvGrpSpPr>
        <p:cNvPr id="1" name="Shape 362"/>
        <p:cNvGrpSpPr/>
        <p:nvPr/>
      </p:nvGrpSpPr>
      <p:grpSpPr>
        <a:xfrm>
          <a:off x="0" y="0"/>
          <a:ext cx="0" cy="0"/>
          <a:chOff x="0" y="0"/>
          <a:chExt cx="0" cy="0"/>
        </a:xfrm>
      </p:grpSpPr>
      <p:pic>
        <p:nvPicPr>
          <p:cNvPr id="2" name="Google Shape;363;p7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67" t="35239" r="388" b="54225"/>
          <a:stretch>
            <a:fillRect/>
          </a:stretch>
        </p:blipFill>
        <p:spPr bwMode="auto">
          <a:xfrm>
            <a:off x="0" y="-11113"/>
            <a:ext cx="122364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64;p7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65;p76"/>
          <p:cNvGrpSpPr>
            <a:grpSpLocks/>
          </p:cNvGrpSpPr>
          <p:nvPr/>
        </p:nvGrpSpPr>
        <p:grpSpPr bwMode="auto">
          <a:xfrm>
            <a:off x="3584575" y="152400"/>
            <a:ext cx="422275" cy="422275"/>
            <a:chOff x="4065603" y="191601"/>
            <a:chExt cx="422710" cy="422710"/>
          </a:xfrm>
        </p:grpSpPr>
        <p:sp>
          <p:nvSpPr>
            <p:cNvPr id="5" name="Google Shape;366;p76"/>
            <p:cNvSpPr>
              <a:spLocks noChangeArrowheads="1"/>
            </p:cNvSpPr>
            <p:nvPr/>
          </p:nvSpPr>
          <p:spPr bwMode="auto">
            <a:xfrm>
              <a:off x="4086262" y="213849"/>
              <a:ext cx="384571" cy="386160"/>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67;p76"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366009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9_Diseño personalizado">
  <p:cSld name="9_Diseño personalizado">
    <p:spTree>
      <p:nvGrpSpPr>
        <p:cNvPr id="1" name="Shape 380"/>
        <p:cNvGrpSpPr/>
        <p:nvPr/>
      </p:nvGrpSpPr>
      <p:grpSpPr>
        <a:xfrm>
          <a:off x="0" y="0"/>
          <a:ext cx="0" cy="0"/>
          <a:chOff x="0" y="0"/>
          <a:chExt cx="0" cy="0"/>
        </a:xfrm>
      </p:grpSpPr>
      <p:pic>
        <p:nvPicPr>
          <p:cNvPr id="2" name="Google Shape;381;p7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82;p7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83;p79"/>
          <p:cNvGrpSpPr>
            <a:grpSpLocks/>
          </p:cNvGrpSpPr>
          <p:nvPr/>
        </p:nvGrpSpPr>
        <p:grpSpPr bwMode="auto">
          <a:xfrm>
            <a:off x="2936875" y="65088"/>
            <a:ext cx="423863" cy="422275"/>
            <a:chOff x="4065603" y="191601"/>
            <a:chExt cx="422710" cy="422710"/>
          </a:xfrm>
        </p:grpSpPr>
        <p:sp>
          <p:nvSpPr>
            <p:cNvPr id="5" name="Google Shape;384;p79"/>
            <p:cNvSpPr>
              <a:spLocks noChangeArrowheads="1"/>
            </p:cNvSpPr>
            <p:nvPr/>
          </p:nvSpPr>
          <p:spPr bwMode="auto">
            <a:xfrm>
              <a:off x="4086185" y="213849"/>
              <a:ext cx="384713"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85;p79"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873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0027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0_Diseño personalizado">
  <p:cSld name="10_Diseño personalizado">
    <p:bg>
      <p:bgPr>
        <a:gradFill rotWithShape="0">
          <a:gsLst>
            <a:gs pos="0">
              <a:srgbClr val="FEFBF1"/>
            </a:gs>
            <a:gs pos="74001">
              <a:srgbClr val="FFE28B"/>
            </a:gs>
            <a:gs pos="83000">
              <a:srgbClr val="FFE28B"/>
            </a:gs>
            <a:gs pos="100000">
              <a:srgbClr val="FEEBB2"/>
            </a:gs>
          </a:gsLst>
          <a:lin ang="5400000"/>
        </a:gradFill>
        <a:effectLst/>
      </p:bgPr>
    </p:bg>
    <p:spTree>
      <p:nvGrpSpPr>
        <p:cNvPr id="1" name="Shape 386"/>
        <p:cNvGrpSpPr/>
        <p:nvPr/>
      </p:nvGrpSpPr>
      <p:grpSpPr>
        <a:xfrm>
          <a:off x="0" y="0"/>
          <a:ext cx="0" cy="0"/>
          <a:chOff x="0" y="0"/>
          <a:chExt cx="0" cy="0"/>
        </a:xfrm>
      </p:grpSpPr>
      <p:sp>
        <p:nvSpPr>
          <p:cNvPr id="2" name="Google Shape;387;p80"/>
          <p:cNvSpPr>
            <a:spLocks noChangeArrowheads="1"/>
          </p:cNvSpPr>
          <p:nvPr/>
        </p:nvSpPr>
        <p:spPr bwMode="auto">
          <a:xfrm>
            <a:off x="642938" y="958850"/>
            <a:ext cx="10907712" cy="5616575"/>
          </a:xfrm>
          <a:prstGeom prst="roundRect">
            <a:avLst>
              <a:gd name="adj" fmla="val 2713"/>
            </a:avLst>
          </a:prstGeom>
          <a:solidFill>
            <a:schemeClr val="bg1"/>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SzPts val="1800"/>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88;p8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89;p80"/>
          <p:cNvSpPr>
            <a:spLocks noChangeArrowheads="1"/>
          </p:cNvSpPr>
          <p:nvPr/>
        </p:nvSpPr>
        <p:spPr bwMode="auto">
          <a:xfrm>
            <a:off x="1052513" y="3810000"/>
            <a:ext cx="10074275" cy="2493963"/>
          </a:xfrm>
          <a:prstGeom prst="rect">
            <a:avLst/>
          </a:prstGeom>
          <a:noFill/>
          <a:ln>
            <a:noFill/>
          </a:ln>
        </p:spPr>
        <p:txBody>
          <a:bodyPr lIns="91425" tIns="45700" rIns="91425" bIns="45700">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Debido a los bajos valores de ozono que se presentan normalmente en el país durante gran parte del año, pero especialmente a finales y principios del mismo y a la poca nubosidad que se espera se presente en gran parte del territorio nacional desde mediados de diciembre y hasta marzo del 2020, principalmente en horas de la mañana y primeras horas de la tarde, se incrementarán los valores de radiación ultravioleta en superficie en todo el país y se recomienda: evitar la exposición directa al Sol entre las 9 de la mañana y las 4 de la tarde; usar ropa protectora cuando se está exponiendo al Sol (camisa de manga larga, sombreros de</a:t>
            </a:r>
            <a:endParaRPr lang="es-CO" altLang="es-CO" dirty="0"/>
          </a:p>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ala ancha, lentes protectores); incremente el tiempo de estadía bajo la sombra o use sombrilla; aplicar bloqueadores solares para la piel con un factor de protección 30 o mayor y por último, deben tener especial cuidado las personas de piel blanca y los niños.</a:t>
            </a:r>
            <a:endParaRPr lang="es-CO" altLang="es-CO" dirty="0"/>
          </a:p>
          <a:p>
            <a:pPr algn="just" eaLnBrk="1" fontAlgn="base" hangingPunct="1">
              <a:spcBef>
                <a:spcPct val="0"/>
              </a:spcBef>
              <a:spcAft>
                <a:spcPct val="0"/>
              </a:spcAft>
              <a:buSzPts val="600"/>
              <a:defRPr/>
            </a:pPr>
            <a:endParaRPr lang="es-CO" altLang="es-CO" sz="600" dirty="0">
              <a:latin typeface="Calibri" panose="020F0502020204030204" pitchFamily="34" charset="0"/>
              <a:cs typeface="Calibri" panose="020F0502020204030204" pitchFamily="34" charset="0"/>
              <a:sym typeface="Calibri" panose="020F0502020204030204" pitchFamily="34" charset="0"/>
            </a:endParaRPr>
          </a:p>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Lo anterior es porque el ozono absorbe la radiación ultravioleta procedente del Sol y si su cantidad disminuye durante el periodo mencionado anteriormente, aumentará la radiación ultravioleta en superficie, lo cual puede producir eritemas (quemaduras de la piel por exposición al Sol), acelera el envejecimiento de la piel, afecta el sistema inmunológico y puede producir daños oculares y cáncer de piel, el cual, según el Instituto Nacional de Cancerología, es el que presenta mayor cantidad de casos nuevos reportados en dicha entidad y es el tipo de cáncer con mayor crecimiento año tras año.</a:t>
            </a:r>
            <a:endParaRPr lang="es-CO" altLang="es-CO" dirty="0"/>
          </a:p>
          <a:p>
            <a:pPr algn="just" eaLnBrk="1" fontAlgn="base" hangingPunct="1">
              <a:spcBef>
                <a:spcPct val="0"/>
              </a:spcBef>
              <a:spcAft>
                <a:spcPct val="0"/>
              </a:spcAft>
              <a:buSzPts val="600"/>
              <a:defRPr/>
            </a:pPr>
            <a:endParaRPr lang="es-CO" altLang="es-CO" sz="600" dirty="0">
              <a:latin typeface="Calibri" panose="020F0502020204030204" pitchFamily="34" charset="0"/>
              <a:cs typeface="Calibri" panose="020F0502020204030204" pitchFamily="34" charset="0"/>
              <a:sym typeface="Calibri" panose="020F0502020204030204" pitchFamily="34" charset="0"/>
            </a:endParaRPr>
          </a:p>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Los valores altos y peligrosos de radiación ultravioleta se presentarán en todo el territorio nacional, pero los máximos se darán en las zonas montañosas, en particular al sur de Antioquia, </a:t>
            </a:r>
            <a:r>
              <a:rPr lang="es-CO" altLang="es-CO" sz="1200" dirty="0" err="1">
                <a:latin typeface="Calibri" panose="020F0502020204030204" pitchFamily="34" charset="0"/>
                <a:cs typeface="Calibri" panose="020F0502020204030204" pitchFamily="34" charset="0"/>
                <a:sym typeface="Calibri" panose="020F0502020204030204" pitchFamily="34" charset="0"/>
              </a:rPr>
              <a:t>santanderes</a:t>
            </a:r>
            <a:r>
              <a:rPr lang="es-CO" altLang="es-CO" sz="1200" dirty="0">
                <a:latin typeface="Calibri" panose="020F0502020204030204" pitchFamily="34" charset="0"/>
                <a:cs typeface="Calibri" panose="020F0502020204030204" pitchFamily="34" charset="0"/>
                <a:sym typeface="Calibri" panose="020F0502020204030204" pitchFamily="34" charset="0"/>
              </a:rPr>
              <a:t>, Tolima, Eje Cafetero, Boyacá, Cundinamarca, Huila, Cauca y Nariño.</a:t>
            </a:r>
            <a:endParaRPr lang="es-CO" altLang="es-CO" dirty="0"/>
          </a:p>
        </p:txBody>
      </p:sp>
      <p:sp>
        <p:nvSpPr>
          <p:cNvPr id="5" name="Google Shape;390;p80"/>
          <p:cNvSpPr/>
          <p:nvPr/>
        </p:nvSpPr>
        <p:spPr>
          <a:xfrm>
            <a:off x="-12357" y="3855"/>
            <a:ext cx="12204357" cy="715280"/>
          </a:xfrm>
          <a:prstGeom prst="rect">
            <a:avLst/>
          </a:prstGeom>
          <a:gradFill>
            <a:gsLst>
              <a:gs pos="0">
                <a:srgbClr val="EA6A14"/>
              </a:gs>
              <a:gs pos="23000">
                <a:srgbClr val="EA6A14"/>
              </a:gs>
              <a:gs pos="69000">
                <a:srgbClr val="C55A11"/>
              </a:gs>
              <a:gs pos="97000">
                <a:srgbClr val="B85410"/>
              </a:gs>
              <a:gs pos="100000">
                <a:srgbClr val="B85410"/>
              </a:gs>
            </a:gsLst>
            <a:path path="circle">
              <a:fillToRect l="50000" t="50000" r="50000" b="50000"/>
            </a:path>
            <a:tileRect/>
          </a:gradFill>
          <a:ln>
            <a:noFill/>
          </a:ln>
        </p:spPr>
        <p:txBody>
          <a:bodyPr spcFirstLastPara="1" lIns="91425" tIns="45700" rIns="91425" bIns="45700" anchor="ctr"/>
          <a:lstStyle/>
          <a:p>
            <a:pPr algn="ctr">
              <a:buClr>
                <a:srgbClr val="000000"/>
              </a:buClr>
              <a:buSzPts val="2600"/>
              <a:buFont typeface="Arial"/>
              <a:buNone/>
              <a:defRPr/>
            </a:pPr>
            <a:r>
              <a:rPr lang="es-CO" sz="2600" b="1" kern="0">
                <a:solidFill>
                  <a:srgbClr val="FFFFFF"/>
                </a:solidFill>
                <a:latin typeface="Calibri"/>
                <a:ea typeface="Calibri"/>
                <a:cs typeface="Calibri"/>
                <a:sym typeface="Calibri"/>
              </a:rPr>
              <a:t>Altos valores de radiación ultravioleta</a:t>
            </a:r>
            <a:endParaRPr sz="1400" kern="0">
              <a:solidFill>
                <a:srgbClr val="000000"/>
              </a:solidFill>
              <a:ea typeface="Arial"/>
              <a:cs typeface="Arial"/>
              <a:sym typeface="Arial"/>
            </a:endParaRPr>
          </a:p>
          <a:p>
            <a:pPr algn="ctr">
              <a:buClr>
                <a:srgbClr val="000000"/>
              </a:buClr>
              <a:buSzPts val="1600"/>
              <a:buFont typeface="Arial"/>
              <a:buNone/>
              <a:defRPr/>
            </a:pPr>
            <a:r>
              <a:rPr lang="es-CO" sz="1600" b="1" kern="0">
                <a:solidFill>
                  <a:srgbClr val="FFFFFF"/>
                </a:solidFill>
                <a:latin typeface="Calibri"/>
                <a:ea typeface="Calibri"/>
                <a:cs typeface="Calibri"/>
                <a:sym typeface="Calibri"/>
              </a:rPr>
              <a:t>(Diciembre de 2019 - Marzo de 2020)</a:t>
            </a:r>
            <a:endParaRPr sz="1600" b="1" kern="0">
              <a:solidFill>
                <a:srgbClr val="FFFFFF"/>
              </a:solidFill>
              <a:latin typeface="Calibri"/>
              <a:ea typeface="Calibri"/>
              <a:cs typeface="Calibri"/>
              <a:sym typeface="Calibri"/>
            </a:endParaRPr>
          </a:p>
        </p:txBody>
      </p:sp>
      <p:pic>
        <p:nvPicPr>
          <p:cNvPr id="6" name="Google Shape;391;p8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7938" y="93663"/>
            <a:ext cx="5397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92;p80" descr="No photo description available."/>
          <p:cNvPicPr preferRelativeResize="0"/>
          <p:nvPr/>
        </p:nvPicPr>
        <p:blipFill rotWithShape="1">
          <a:blip r:embed="rId4">
            <a:alphaModFix/>
          </a:blip>
          <a:srcRect/>
          <a:stretch/>
        </p:blipFill>
        <p:spPr>
          <a:xfrm>
            <a:off x="3424245" y="1055630"/>
            <a:ext cx="5331150" cy="2545624"/>
          </a:xfrm>
          <a:prstGeom prst="roundRect">
            <a:avLst>
              <a:gd name="adj" fmla="val 8594"/>
            </a:avLst>
          </a:prstGeom>
          <a:solidFill>
            <a:srgbClr val="ECECEC"/>
          </a:solidFill>
          <a:ln>
            <a:noFill/>
          </a:ln>
        </p:spPr>
      </p:pic>
      <p:sp>
        <p:nvSpPr>
          <p:cNvPr id="8" name="Google Shape;393;p80"/>
          <p:cNvSpPr txBox="1">
            <a:spLocks noChangeArrowheads="1"/>
          </p:cNvSpPr>
          <p:nvPr/>
        </p:nvSpPr>
        <p:spPr bwMode="auto">
          <a:xfrm>
            <a:off x="3424238" y="3589338"/>
            <a:ext cx="5330825" cy="215900"/>
          </a:xfrm>
          <a:prstGeom prst="rect">
            <a:avLst/>
          </a:prstGeom>
          <a:noFill/>
          <a:ln>
            <a:noFill/>
          </a:ln>
        </p:spPr>
        <p:txBody>
          <a:bodyPr lIns="91425" tIns="45700" rIns="91425" bIns="45700">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SzPts val="800"/>
              <a:defRPr/>
            </a:pPr>
            <a:r>
              <a:rPr lang="es-CO" altLang="es-CO" sz="800" u="sng">
                <a:latin typeface="Calibri" panose="020F0502020204030204" pitchFamily="34" charset="0"/>
                <a:cs typeface="Calibri" panose="020F0502020204030204" pitchFamily="34" charset="0"/>
                <a:sym typeface="Calibri" panose="020F0502020204030204" pitchFamily="34" charset="0"/>
                <a:hlinkClick r:id="rId5"/>
              </a:rPr>
              <a:t>Fuente: https://www.facebook.com/SunlightMedia/photos/a.418646038151549/2055342184481918/?type=1&amp;theater</a:t>
            </a:r>
            <a:endParaRPr lang="es-CO" altLang="es-CO" sz="8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3288595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5_Diseño personalizado">
  <p:cSld name="15_Diseño personalizado">
    <p:spTree>
      <p:nvGrpSpPr>
        <p:cNvPr id="1" name="Shape 394"/>
        <p:cNvGrpSpPr/>
        <p:nvPr/>
      </p:nvGrpSpPr>
      <p:grpSpPr>
        <a:xfrm>
          <a:off x="0" y="0"/>
          <a:ext cx="0" cy="0"/>
          <a:chOff x="0" y="0"/>
          <a:chExt cx="0" cy="0"/>
        </a:xfrm>
      </p:grpSpPr>
      <p:pic>
        <p:nvPicPr>
          <p:cNvPr id="2" name="Google Shape;395;p8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96;p8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97;p81"/>
          <p:cNvGrpSpPr>
            <a:grpSpLocks/>
          </p:cNvGrpSpPr>
          <p:nvPr/>
        </p:nvGrpSpPr>
        <p:grpSpPr bwMode="auto">
          <a:xfrm>
            <a:off x="2936875" y="65088"/>
            <a:ext cx="423863" cy="422275"/>
            <a:chOff x="4065603" y="191601"/>
            <a:chExt cx="422710" cy="422710"/>
          </a:xfrm>
        </p:grpSpPr>
        <p:sp>
          <p:nvSpPr>
            <p:cNvPr id="5" name="Google Shape;398;p81"/>
            <p:cNvSpPr>
              <a:spLocks noChangeArrowheads="1"/>
            </p:cNvSpPr>
            <p:nvPr/>
          </p:nvSpPr>
          <p:spPr bwMode="auto">
            <a:xfrm>
              <a:off x="4086185" y="213849"/>
              <a:ext cx="384713"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99;p81"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046214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1_Diseño personalizado">
  <p:cSld name="11_Diseño personalizado">
    <p:spTree>
      <p:nvGrpSpPr>
        <p:cNvPr id="1" name="Shape 400"/>
        <p:cNvGrpSpPr/>
        <p:nvPr/>
      </p:nvGrpSpPr>
      <p:grpSpPr>
        <a:xfrm>
          <a:off x="0" y="0"/>
          <a:ext cx="0" cy="0"/>
          <a:chOff x="0" y="0"/>
          <a:chExt cx="0" cy="0"/>
        </a:xfrm>
      </p:grpSpPr>
      <p:pic>
        <p:nvPicPr>
          <p:cNvPr id="2" name="Google Shape;401;p8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97" t="35641" r="430" b="54111"/>
          <a:stretch>
            <a:fillRect/>
          </a:stretch>
        </p:blipFill>
        <p:spPr bwMode="auto">
          <a:xfrm>
            <a:off x="0" y="0"/>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402;p8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403;p82"/>
          <p:cNvGrpSpPr>
            <a:grpSpLocks/>
          </p:cNvGrpSpPr>
          <p:nvPr/>
        </p:nvGrpSpPr>
        <p:grpSpPr bwMode="auto">
          <a:xfrm>
            <a:off x="3671888" y="136525"/>
            <a:ext cx="422275" cy="422275"/>
            <a:chOff x="4065603" y="191601"/>
            <a:chExt cx="422710" cy="422710"/>
          </a:xfrm>
        </p:grpSpPr>
        <p:sp>
          <p:nvSpPr>
            <p:cNvPr id="5" name="Google Shape;404;p82"/>
            <p:cNvSpPr>
              <a:spLocks noChangeArrowheads="1"/>
            </p:cNvSpPr>
            <p:nvPr/>
          </p:nvSpPr>
          <p:spPr bwMode="auto">
            <a:xfrm>
              <a:off x="4086261" y="213849"/>
              <a:ext cx="384571" cy="386160"/>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405;p82"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34683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2_Diseño personalizado">
  <p:cSld name="12_Diseño personalizado">
    <p:spTree>
      <p:nvGrpSpPr>
        <p:cNvPr id="1" name="Shape 406"/>
        <p:cNvGrpSpPr/>
        <p:nvPr/>
      </p:nvGrpSpPr>
      <p:grpSpPr>
        <a:xfrm>
          <a:off x="0" y="0"/>
          <a:ext cx="0" cy="0"/>
          <a:chOff x="0" y="0"/>
          <a:chExt cx="0" cy="0"/>
        </a:xfrm>
      </p:grpSpPr>
      <p:pic>
        <p:nvPicPr>
          <p:cNvPr id="2" name="Google Shape;407;p8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97" t="35487" r="340" b="54219"/>
          <a:stretch>
            <a:fillRect/>
          </a:stretch>
        </p:blipFill>
        <p:spPr bwMode="auto">
          <a:xfrm>
            <a:off x="0" y="0"/>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408;p8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409;p83"/>
          <p:cNvGrpSpPr>
            <a:grpSpLocks/>
          </p:cNvGrpSpPr>
          <p:nvPr/>
        </p:nvGrpSpPr>
        <p:grpSpPr bwMode="auto">
          <a:xfrm>
            <a:off x="3584575" y="128588"/>
            <a:ext cx="422275" cy="422275"/>
            <a:chOff x="4065603" y="191601"/>
            <a:chExt cx="422710" cy="422710"/>
          </a:xfrm>
        </p:grpSpPr>
        <p:sp>
          <p:nvSpPr>
            <p:cNvPr id="5" name="Google Shape;410;p83"/>
            <p:cNvSpPr>
              <a:spLocks noChangeArrowheads="1"/>
            </p:cNvSpPr>
            <p:nvPr/>
          </p:nvSpPr>
          <p:spPr bwMode="auto">
            <a:xfrm>
              <a:off x="4086262" y="213849"/>
              <a:ext cx="384571"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411;p83"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309308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blipFill dpi="0" rotWithShape="0">
          <a:blip r:embed="rId2"/>
          <a:srcRect/>
          <a:stretch>
            <a:fillRect/>
          </a:stretch>
        </a:blipFill>
        <a:effectLst/>
      </p:bgPr>
    </p:bg>
    <p:spTree>
      <p:nvGrpSpPr>
        <p:cNvPr id="1" name="Shape 418"/>
        <p:cNvGrpSpPr/>
        <p:nvPr/>
      </p:nvGrpSpPr>
      <p:grpSpPr>
        <a:xfrm>
          <a:off x="0" y="0"/>
          <a:ext cx="0" cy="0"/>
          <a:chOff x="0" y="0"/>
          <a:chExt cx="0" cy="0"/>
        </a:xfrm>
      </p:grpSpPr>
    </p:spTree>
    <p:extLst>
      <p:ext uri="{BB962C8B-B14F-4D97-AF65-F5344CB8AC3E}">
        <p14:creationId xmlns:p14="http://schemas.microsoft.com/office/powerpoint/2010/main" val="17615290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spTree>
      <p:nvGrpSpPr>
        <p:cNvPr id="1" name="Shape 334"/>
        <p:cNvGrpSpPr/>
        <p:nvPr/>
      </p:nvGrpSpPr>
      <p:grpSpPr>
        <a:xfrm>
          <a:off x="0" y="0"/>
          <a:ext cx="0" cy="0"/>
          <a:chOff x="0" y="0"/>
          <a:chExt cx="0" cy="0"/>
        </a:xfrm>
      </p:grpSpPr>
      <p:sp>
        <p:nvSpPr>
          <p:cNvPr id="2" name="Google Shape;335;p64"/>
          <p:cNvSpPr>
            <a:spLocks noChangeArrowheads="1"/>
          </p:cNvSpPr>
          <p:nvPr/>
        </p:nvSpPr>
        <p:spPr bwMode="auto">
          <a:xfrm>
            <a:off x="0" y="6402388"/>
            <a:ext cx="12192000" cy="455612"/>
          </a:xfrm>
          <a:prstGeom prst="rect">
            <a:avLst/>
          </a:prstGeom>
          <a:solidFill>
            <a:srgbClr val="2E75B5"/>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7216295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bg>
      <p:bgPr>
        <a:blipFill dpi="0" rotWithShape="0">
          <a:blip r:embed="rId2"/>
          <a:srcRect/>
          <a:stretch>
            <a:fillRect/>
          </a:stretch>
        </a:blipFill>
        <a:effectLst/>
      </p:bgPr>
    </p:bg>
    <p:spTree>
      <p:nvGrpSpPr>
        <p:cNvPr id="1" name="Shape 336"/>
        <p:cNvGrpSpPr/>
        <p:nvPr/>
      </p:nvGrpSpPr>
      <p:grpSpPr>
        <a:xfrm>
          <a:off x="0" y="0"/>
          <a:ext cx="0" cy="0"/>
          <a:chOff x="0" y="0"/>
          <a:chExt cx="0" cy="0"/>
        </a:xfrm>
      </p:grpSpPr>
      <p:pic>
        <p:nvPicPr>
          <p:cNvPr id="2" name="Google Shape;337;p6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8294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ítulo y objetos">
  <p:cSld name="Título y objetos">
    <p:bg>
      <p:bgPr>
        <a:blipFill dpi="0" rotWithShape="0">
          <a:blip r:embed="rId2"/>
          <a:srcRect/>
          <a:stretch>
            <a:fillRect/>
          </a:stretch>
        </a:blipFill>
        <a:effectLst/>
      </p:bgPr>
    </p:bg>
    <p:spTree>
      <p:nvGrpSpPr>
        <p:cNvPr id="1" name="Shape 338"/>
        <p:cNvGrpSpPr/>
        <p:nvPr/>
      </p:nvGrpSpPr>
      <p:grpSpPr>
        <a:xfrm>
          <a:off x="0" y="0"/>
          <a:ext cx="0" cy="0"/>
          <a:chOff x="0" y="0"/>
          <a:chExt cx="0" cy="0"/>
        </a:xfrm>
      </p:grpSpPr>
      <p:sp>
        <p:nvSpPr>
          <p:cNvPr id="2" name="Google Shape;339;p66"/>
          <p:cNvSpPr>
            <a:spLocks noChangeArrowheads="1"/>
          </p:cNvSpPr>
          <p:nvPr/>
        </p:nvSpPr>
        <p:spPr bwMode="auto">
          <a:xfrm>
            <a:off x="582613" y="1392238"/>
            <a:ext cx="3881437" cy="4335462"/>
          </a:xfrm>
          <a:prstGeom prst="rect">
            <a:avLst/>
          </a:prstGeom>
          <a:noFill/>
          <a:ln w="9525">
            <a:solidFill>
              <a:srgbClr val="323A83"/>
            </a:solidFill>
            <a:miter lim="800000"/>
            <a:headEnd type="none" w="sm" len="sm"/>
            <a:tailEnd type="none" w="sm" len="sm"/>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901672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dpi="0" rotWithShape="0">
          <a:blip r:embed="rId2"/>
          <a:srcRect/>
          <a:stretch>
            <a:fillRect/>
          </a:stretch>
        </a:blipFill>
        <a:effectLst/>
      </p:bgPr>
    </p:bg>
    <p:spTree>
      <p:nvGrpSpPr>
        <p:cNvPr id="1" name="Shape 340"/>
        <p:cNvGrpSpPr/>
        <p:nvPr/>
      </p:nvGrpSpPr>
      <p:grpSpPr>
        <a:xfrm>
          <a:off x="0" y="0"/>
          <a:ext cx="0" cy="0"/>
          <a:chOff x="0" y="0"/>
          <a:chExt cx="0" cy="0"/>
        </a:xfrm>
      </p:grpSpPr>
      <p:sp>
        <p:nvSpPr>
          <p:cNvPr id="2" name="Google Shape;341;p67"/>
          <p:cNvSpPr>
            <a:spLocks noChangeArrowheads="1"/>
          </p:cNvSpPr>
          <p:nvPr/>
        </p:nvSpPr>
        <p:spPr bwMode="auto">
          <a:xfrm>
            <a:off x="0" y="717550"/>
            <a:ext cx="5994400" cy="5395913"/>
          </a:xfrm>
          <a:prstGeom prst="rect">
            <a:avLst/>
          </a:prstGeom>
          <a:solidFill>
            <a:srgbClr val="E9E9E9"/>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7398628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4_Diseño personalizado">
  <p:cSld name="4_Diseño personalizado">
    <p:bg>
      <p:bgPr>
        <a:blipFill dpi="0" rotWithShape="0">
          <a:blip r:embed="rId2"/>
          <a:srcRect/>
          <a:stretch>
            <a:fillRect/>
          </a:stretch>
        </a:blipFill>
        <a:effectLst/>
      </p:bgPr>
    </p:bg>
    <p:spTree>
      <p:nvGrpSpPr>
        <p:cNvPr id="1" name="Shape 342"/>
        <p:cNvGrpSpPr/>
        <p:nvPr/>
      </p:nvGrpSpPr>
      <p:grpSpPr>
        <a:xfrm>
          <a:off x="0" y="0"/>
          <a:ext cx="0" cy="0"/>
          <a:chOff x="0" y="0"/>
          <a:chExt cx="0" cy="0"/>
        </a:xfrm>
      </p:grpSpPr>
      <p:sp>
        <p:nvSpPr>
          <p:cNvPr id="2" name="Google Shape;343;p68"/>
          <p:cNvSpPr>
            <a:spLocks noChangeArrowheads="1"/>
          </p:cNvSpPr>
          <p:nvPr/>
        </p:nvSpPr>
        <p:spPr bwMode="auto">
          <a:xfrm>
            <a:off x="0" y="722313"/>
            <a:ext cx="5994400" cy="5395912"/>
          </a:xfrm>
          <a:prstGeom prst="rect">
            <a:avLst/>
          </a:prstGeom>
          <a:solidFill>
            <a:srgbClr val="E9E9E9"/>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44;p68" descr="IDEAM.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546350"/>
            <a:ext cx="59848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42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r>
              <a:rPr lang="es-CO" sz="1100" b="1" dirty="0">
                <a:solidFill>
                  <a:srgbClr val="FFFF00"/>
                </a:solidFill>
                <a:effectLst>
                  <a:outerShdw blurRad="38100" dist="38100" dir="2700000" algn="tl">
                    <a:srgbClr val="000000">
                      <a:alpha val="43137"/>
                    </a:srgbClr>
                  </a:outerShdw>
                </a:effectLst>
                <a:latin typeface="Arial Narrow"/>
                <a:cs typeface="Arial Narrow"/>
              </a:rPr>
              <a:t>Alertas amarillas </a:t>
            </a:r>
            <a:r>
              <a:rPr lang="es-CO" sz="1000" b="0" dirty="0">
                <a:latin typeface="Arial Narrow"/>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36375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8651372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345"/>
        <p:cNvGrpSpPr/>
        <p:nvPr/>
      </p:nvGrpSpPr>
      <p:grpSpPr>
        <a:xfrm>
          <a:off x="0" y="0"/>
          <a:ext cx="0" cy="0"/>
          <a:chOff x="0" y="0"/>
          <a:chExt cx="0" cy="0"/>
        </a:xfrm>
      </p:grpSpPr>
      <p:pic>
        <p:nvPicPr>
          <p:cNvPr id="2" name="Google Shape;346;p6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7525"/>
            <a:ext cx="7888288"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47;p69" descr="m1_Mesa de trabajo 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0043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348"/>
        <p:cNvGrpSpPr/>
        <p:nvPr/>
      </p:nvGrpSpPr>
      <p:grpSpPr>
        <a:xfrm>
          <a:off x="0" y="0"/>
          <a:ext cx="0" cy="0"/>
          <a:chOff x="0" y="0"/>
          <a:chExt cx="0" cy="0"/>
        </a:xfrm>
      </p:grpSpPr>
      <p:pic>
        <p:nvPicPr>
          <p:cNvPr id="2" name="Google Shape;349;p7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817688"/>
            <a:ext cx="80787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70" descr="m4_Mesa de trabajo 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0338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351"/>
        <p:cNvGrpSpPr/>
        <p:nvPr/>
      </p:nvGrpSpPr>
      <p:grpSpPr>
        <a:xfrm>
          <a:off x="0" y="0"/>
          <a:ext cx="0" cy="0"/>
          <a:chOff x="0" y="0"/>
          <a:chExt cx="0" cy="0"/>
        </a:xfrm>
      </p:grpSpPr>
      <p:pic>
        <p:nvPicPr>
          <p:cNvPr id="2" name="Google Shape;352;p71" descr="FronteraMaritima_Alex.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56713"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3;p71" descr="m2_Mesa de trabajo 1.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4;p7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975" y="641350"/>
            <a:ext cx="2555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6139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355"/>
        <p:cNvGrpSpPr/>
        <p:nvPr/>
      </p:nvGrpSpPr>
      <p:grpSpPr>
        <a:xfrm>
          <a:off x="0" y="0"/>
          <a:ext cx="0" cy="0"/>
          <a:chOff x="0" y="0"/>
          <a:chExt cx="0" cy="0"/>
        </a:xfrm>
      </p:grpSpPr>
      <p:pic>
        <p:nvPicPr>
          <p:cNvPr id="2" name="Google Shape;356;p72" descr="m3_Mesa de trabajo 1.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3271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dpi="0" rotWithShape="0">
          <a:blip r:embed="rId2"/>
          <a:srcRect/>
          <a:stretch>
            <a:fillRect/>
          </a:stretch>
        </a:blipFill>
        <a:effectLst/>
      </p:bgPr>
    </p:bg>
    <p:spTree>
      <p:nvGrpSpPr>
        <p:cNvPr id="1" name="Shape 357"/>
        <p:cNvGrpSpPr/>
        <p:nvPr/>
      </p:nvGrpSpPr>
      <p:grpSpPr>
        <a:xfrm>
          <a:off x="0" y="0"/>
          <a:ext cx="0" cy="0"/>
          <a:chOff x="0" y="0"/>
          <a:chExt cx="0" cy="0"/>
        </a:xfrm>
      </p:grpSpPr>
    </p:spTree>
    <p:extLst>
      <p:ext uri="{BB962C8B-B14F-4D97-AF65-F5344CB8AC3E}">
        <p14:creationId xmlns:p14="http://schemas.microsoft.com/office/powerpoint/2010/main" val="37882236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1_Comparación">
  <p:cSld name="1_Comparación">
    <p:bg>
      <p:bgPr>
        <a:blipFill dpi="0" rotWithShape="0">
          <a:blip r:embed="rId2"/>
          <a:srcRect/>
          <a:stretch>
            <a:fillRect/>
          </a:stretch>
        </a:blipFill>
        <a:effectLst/>
      </p:bgPr>
    </p:bg>
    <p:spTree>
      <p:nvGrpSpPr>
        <p:cNvPr id="1" name="Shape 358"/>
        <p:cNvGrpSpPr/>
        <p:nvPr/>
      </p:nvGrpSpPr>
      <p:grpSpPr>
        <a:xfrm>
          <a:off x="0" y="0"/>
          <a:ext cx="0" cy="0"/>
          <a:chOff x="0" y="0"/>
          <a:chExt cx="0" cy="0"/>
        </a:xfrm>
      </p:grpSpPr>
    </p:spTree>
    <p:extLst>
      <p:ext uri="{BB962C8B-B14F-4D97-AF65-F5344CB8AC3E}">
        <p14:creationId xmlns:p14="http://schemas.microsoft.com/office/powerpoint/2010/main" val="19645440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dpi="0" rotWithShape="0">
          <a:blip r:embed="rId2"/>
          <a:srcRect/>
          <a:stretch>
            <a:fillRect/>
          </a:stretch>
        </a:blipFill>
        <a:effectLst/>
      </p:bgPr>
    </p:bg>
    <p:spTree>
      <p:nvGrpSpPr>
        <p:cNvPr id="1" name="Shape 359"/>
        <p:cNvGrpSpPr/>
        <p:nvPr/>
      </p:nvGrpSpPr>
      <p:grpSpPr>
        <a:xfrm>
          <a:off x="0" y="0"/>
          <a:ext cx="0" cy="0"/>
          <a:chOff x="0" y="0"/>
          <a:chExt cx="0" cy="0"/>
        </a:xfrm>
      </p:grpSpPr>
      <p:sp>
        <p:nvSpPr>
          <p:cNvPr id="2" name="Google Shape;360;p75"/>
          <p:cNvSpPr>
            <a:spLocks noChangeArrowheads="1"/>
          </p:cNvSpPr>
          <p:nvPr/>
        </p:nvSpPr>
        <p:spPr bwMode="auto">
          <a:xfrm>
            <a:off x="4086225" y="149225"/>
            <a:ext cx="449263" cy="450850"/>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61;p75" descr="Recurso 15.pn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588" y="120650"/>
            <a:ext cx="4937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7537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6_Diseño personalizado">
  <p:cSld name="6_Diseño personalizado">
    <p:spTree>
      <p:nvGrpSpPr>
        <p:cNvPr id="1" name="Shape 362"/>
        <p:cNvGrpSpPr/>
        <p:nvPr/>
      </p:nvGrpSpPr>
      <p:grpSpPr>
        <a:xfrm>
          <a:off x="0" y="0"/>
          <a:ext cx="0" cy="0"/>
          <a:chOff x="0" y="0"/>
          <a:chExt cx="0" cy="0"/>
        </a:xfrm>
      </p:grpSpPr>
      <p:pic>
        <p:nvPicPr>
          <p:cNvPr id="2" name="Google Shape;363;p7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67" t="35239" r="388" b="54225"/>
          <a:stretch>
            <a:fillRect/>
          </a:stretch>
        </p:blipFill>
        <p:spPr bwMode="auto">
          <a:xfrm>
            <a:off x="0" y="-11113"/>
            <a:ext cx="122364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64;p7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65;p76"/>
          <p:cNvGrpSpPr>
            <a:grpSpLocks/>
          </p:cNvGrpSpPr>
          <p:nvPr/>
        </p:nvGrpSpPr>
        <p:grpSpPr bwMode="auto">
          <a:xfrm>
            <a:off x="3584575" y="152400"/>
            <a:ext cx="422275" cy="422275"/>
            <a:chOff x="4065603" y="191601"/>
            <a:chExt cx="422710" cy="422710"/>
          </a:xfrm>
        </p:grpSpPr>
        <p:sp>
          <p:nvSpPr>
            <p:cNvPr id="5" name="Google Shape;366;p76"/>
            <p:cNvSpPr>
              <a:spLocks noChangeArrowheads="1"/>
            </p:cNvSpPr>
            <p:nvPr/>
          </p:nvSpPr>
          <p:spPr bwMode="auto">
            <a:xfrm>
              <a:off x="4086262" y="213849"/>
              <a:ext cx="384571" cy="386160"/>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67;p76"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932619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7_Diseño personalizado">
  <p:cSld name="7_Diseño personalizado">
    <p:spTree>
      <p:nvGrpSpPr>
        <p:cNvPr id="1" name="Shape 368"/>
        <p:cNvGrpSpPr/>
        <p:nvPr/>
      </p:nvGrpSpPr>
      <p:grpSpPr>
        <a:xfrm>
          <a:off x="0" y="0"/>
          <a:ext cx="0" cy="0"/>
          <a:chOff x="0" y="0"/>
          <a:chExt cx="0" cy="0"/>
        </a:xfrm>
      </p:grpSpPr>
      <p:pic>
        <p:nvPicPr>
          <p:cNvPr id="2" name="Google Shape;369;p7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70;p7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71;p77"/>
          <p:cNvGrpSpPr>
            <a:grpSpLocks/>
          </p:cNvGrpSpPr>
          <p:nvPr/>
        </p:nvGrpSpPr>
        <p:grpSpPr bwMode="auto">
          <a:xfrm>
            <a:off x="2936875" y="80963"/>
            <a:ext cx="423863" cy="422275"/>
            <a:chOff x="4065603" y="191601"/>
            <a:chExt cx="422710" cy="422710"/>
          </a:xfrm>
        </p:grpSpPr>
        <p:sp>
          <p:nvSpPr>
            <p:cNvPr id="5" name="Google Shape;372;p77"/>
            <p:cNvSpPr>
              <a:spLocks noChangeArrowheads="1"/>
            </p:cNvSpPr>
            <p:nvPr/>
          </p:nvSpPr>
          <p:spPr bwMode="auto">
            <a:xfrm>
              <a:off x="4086185" y="213849"/>
              <a:ext cx="384713"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73;p77"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334805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8_Diseño personalizado">
  <p:cSld name="8_Diseño personalizado">
    <p:spTree>
      <p:nvGrpSpPr>
        <p:cNvPr id="1" name="Shape 374"/>
        <p:cNvGrpSpPr/>
        <p:nvPr/>
      </p:nvGrpSpPr>
      <p:grpSpPr>
        <a:xfrm>
          <a:off x="0" y="0"/>
          <a:ext cx="0" cy="0"/>
          <a:chOff x="0" y="0"/>
          <a:chExt cx="0" cy="0"/>
        </a:xfrm>
      </p:grpSpPr>
      <p:pic>
        <p:nvPicPr>
          <p:cNvPr id="2" name="Google Shape;375;p7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983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76;p7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77;p78"/>
          <p:cNvGrpSpPr>
            <a:grpSpLocks/>
          </p:cNvGrpSpPr>
          <p:nvPr/>
        </p:nvGrpSpPr>
        <p:grpSpPr bwMode="auto">
          <a:xfrm>
            <a:off x="2898775" y="80963"/>
            <a:ext cx="422275" cy="422275"/>
            <a:chOff x="4065603" y="191601"/>
            <a:chExt cx="422710" cy="422710"/>
          </a:xfrm>
        </p:grpSpPr>
        <p:sp>
          <p:nvSpPr>
            <p:cNvPr id="5" name="Google Shape;378;p78"/>
            <p:cNvSpPr>
              <a:spLocks noChangeArrowheads="1"/>
            </p:cNvSpPr>
            <p:nvPr/>
          </p:nvSpPr>
          <p:spPr bwMode="auto">
            <a:xfrm>
              <a:off x="4086262" y="213849"/>
              <a:ext cx="384571"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79;p78"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1346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502" t="35210" r="522" b="54289"/>
          <a:stretch/>
        </p:blipFill>
        <p:spPr>
          <a:xfrm>
            <a:off x="-1" y="-20548"/>
            <a:ext cx="12218533" cy="729465"/>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450334" y="12060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638728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9_Diseño personalizado">
  <p:cSld name="9_Diseño personalizado">
    <p:spTree>
      <p:nvGrpSpPr>
        <p:cNvPr id="1" name="Shape 380"/>
        <p:cNvGrpSpPr/>
        <p:nvPr/>
      </p:nvGrpSpPr>
      <p:grpSpPr>
        <a:xfrm>
          <a:off x="0" y="0"/>
          <a:ext cx="0" cy="0"/>
          <a:chOff x="0" y="0"/>
          <a:chExt cx="0" cy="0"/>
        </a:xfrm>
      </p:grpSpPr>
      <p:pic>
        <p:nvPicPr>
          <p:cNvPr id="2" name="Google Shape;381;p7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82;p7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83;p79"/>
          <p:cNvGrpSpPr>
            <a:grpSpLocks/>
          </p:cNvGrpSpPr>
          <p:nvPr/>
        </p:nvGrpSpPr>
        <p:grpSpPr bwMode="auto">
          <a:xfrm>
            <a:off x="2936875" y="65088"/>
            <a:ext cx="423863" cy="422275"/>
            <a:chOff x="4065603" y="191601"/>
            <a:chExt cx="422710" cy="422710"/>
          </a:xfrm>
        </p:grpSpPr>
        <p:sp>
          <p:nvSpPr>
            <p:cNvPr id="5" name="Google Shape;384;p79"/>
            <p:cNvSpPr>
              <a:spLocks noChangeArrowheads="1"/>
            </p:cNvSpPr>
            <p:nvPr/>
          </p:nvSpPr>
          <p:spPr bwMode="auto">
            <a:xfrm>
              <a:off x="4086185" y="213849"/>
              <a:ext cx="384713"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85;p79"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200719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0_Diseño personalizado">
  <p:cSld name="10_Diseño personalizado">
    <p:bg>
      <p:bgPr>
        <a:gradFill rotWithShape="0">
          <a:gsLst>
            <a:gs pos="0">
              <a:srgbClr val="FEFBF1"/>
            </a:gs>
            <a:gs pos="74001">
              <a:srgbClr val="FFE28B"/>
            </a:gs>
            <a:gs pos="83000">
              <a:srgbClr val="FFE28B"/>
            </a:gs>
            <a:gs pos="100000">
              <a:srgbClr val="FEEBB2"/>
            </a:gs>
          </a:gsLst>
          <a:lin ang="5400000"/>
        </a:gradFill>
        <a:effectLst/>
      </p:bgPr>
    </p:bg>
    <p:spTree>
      <p:nvGrpSpPr>
        <p:cNvPr id="1" name="Shape 386"/>
        <p:cNvGrpSpPr/>
        <p:nvPr/>
      </p:nvGrpSpPr>
      <p:grpSpPr>
        <a:xfrm>
          <a:off x="0" y="0"/>
          <a:ext cx="0" cy="0"/>
          <a:chOff x="0" y="0"/>
          <a:chExt cx="0" cy="0"/>
        </a:xfrm>
      </p:grpSpPr>
      <p:sp>
        <p:nvSpPr>
          <p:cNvPr id="2" name="Google Shape;387;p80"/>
          <p:cNvSpPr>
            <a:spLocks noChangeArrowheads="1"/>
          </p:cNvSpPr>
          <p:nvPr/>
        </p:nvSpPr>
        <p:spPr bwMode="auto">
          <a:xfrm>
            <a:off x="642938" y="958850"/>
            <a:ext cx="10907712" cy="5616575"/>
          </a:xfrm>
          <a:prstGeom prst="roundRect">
            <a:avLst>
              <a:gd name="adj" fmla="val 2713"/>
            </a:avLst>
          </a:prstGeom>
          <a:solidFill>
            <a:schemeClr val="bg1"/>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SzPts val="1800"/>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88;p8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89;p80"/>
          <p:cNvSpPr>
            <a:spLocks noChangeArrowheads="1"/>
          </p:cNvSpPr>
          <p:nvPr/>
        </p:nvSpPr>
        <p:spPr bwMode="auto">
          <a:xfrm>
            <a:off x="1052513" y="3810000"/>
            <a:ext cx="10074275" cy="2493963"/>
          </a:xfrm>
          <a:prstGeom prst="rect">
            <a:avLst/>
          </a:prstGeom>
          <a:noFill/>
          <a:ln>
            <a:noFill/>
          </a:ln>
        </p:spPr>
        <p:txBody>
          <a:bodyPr lIns="91425" tIns="45700" rIns="91425" bIns="45700">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Debido a los bajos valores de ozono que se presentan normalmente en el país durante gran parte del año, pero especialmente a finales y principios del mismo y a la poca nubosidad que se espera se presente en gran parte del territorio nacional desde mediados de diciembre y hasta marzo del 2020, principalmente en horas de la mañana y primeras horas de la tarde, se incrementarán los valores de radiación ultravioleta en superficie en todo el país y se recomienda: evitar la exposición directa al Sol entre las 9 de la mañana y las 4 de la tarde; usar ropa protectora cuando se está exponiendo al Sol (camisa de manga larga, sombreros de</a:t>
            </a:r>
            <a:endParaRPr lang="es-CO" altLang="es-CO" dirty="0"/>
          </a:p>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ala ancha, lentes protectores); incremente el tiempo de estadía bajo la sombra o use sombrilla; aplicar bloqueadores solares para la piel con un factor de protección 30 o mayor y por último, deben tener especial cuidado las personas de piel blanca y los niños.</a:t>
            </a:r>
            <a:endParaRPr lang="es-CO" altLang="es-CO" dirty="0"/>
          </a:p>
          <a:p>
            <a:pPr algn="just" eaLnBrk="1" fontAlgn="base" hangingPunct="1">
              <a:spcBef>
                <a:spcPct val="0"/>
              </a:spcBef>
              <a:spcAft>
                <a:spcPct val="0"/>
              </a:spcAft>
              <a:buSzPts val="600"/>
              <a:defRPr/>
            </a:pPr>
            <a:endParaRPr lang="es-CO" altLang="es-CO" sz="600" dirty="0">
              <a:latin typeface="Calibri" panose="020F0502020204030204" pitchFamily="34" charset="0"/>
              <a:cs typeface="Calibri" panose="020F0502020204030204" pitchFamily="34" charset="0"/>
              <a:sym typeface="Calibri" panose="020F0502020204030204" pitchFamily="34" charset="0"/>
            </a:endParaRPr>
          </a:p>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Lo anterior es porque el ozono absorbe la radiación ultravioleta procedente del Sol y si su cantidad disminuye durante el periodo mencionado anteriormente, aumentará la radiación ultravioleta en superficie, lo cual puede producir eritemas (quemaduras de la piel por exposición al Sol), acelera el envejecimiento de la piel, afecta el sistema inmunológico y puede producir daños oculares y cáncer de piel, el cual, según el Instituto Nacional de Cancerología, es el que presenta mayor cantidad de casos nuevos reportados en dicha entidad y es el tipo de cáncer con mayor crecimiento año tras año.</a:t>
            </a:r>
            <a:endParaRPr lang="es-CO" altLang="es-CO" dirty="0"/>
          </a:p>
          <a:p>
            <a:pPr algn="just" eaLnBrk="1" fontAlgn="base" hangingPunct="1">
              <a:spcBef>
                <a:spcPct val="0"/>
              </a:spcBef>
              <a:spcAft>
                <a:spcPct val="0"/>
              </a:spcAft>
              <a:buSzPts val="600"/>
              <a:defRPr/>
            </a:pPr>
            <a:endParaRPr lang="es-CO" altLang="es-CO" sz="600" dirty="0">
              <a:latin typeface="Calibri" panose="020F0502020204030204" pitchFamily="34" charset="0"/>
              <a:cs typeface="Calibri" panose="020F0502020204030204" pitchFamily="34" charset="0"/>
              <a:sym typeface="Calibri" panose="020F0502020204030204" pitchFamily="34" charset="0"/>
            </a:endParaRPr>
          </a:p>
          <a:p>
            <a:pPr algn="just" eaLnBrk="1" fontAlgn="base" hangingPunct="1">
              <a:spcBef>
                <a:spcPct val="0"/>
              </a:spcBef>
              <a:spcAft>
                <a:spcPct val="0"/>
              </a:spcAft>
              <a:buSzPts val="1200"/>
              <a:defRPr/>
            </a:pPr>
            <a:r>
              <a:rPr lang="es-CO" altLang="es-CO" sz="1200" dirty="0">
                <a:latin typeface="Calibri" panose="020F0502020204030204" pitchFamily="34" charset="0"/>
                <a:cs typeface="Calibri" panose="020F0502020204030204" pitchFamily="34" charset="0"/>
                <a:sym typeface="Calibri" panose="020F0502020204030204" pitchFamily="34" charset="0"/>
              </a:rPr>
              <a:t>Los valores altos y peligrosos de radiación ultravioleta se presentarán en todo el territorio nacional, pero los máximos se darán en las zonas montañosas, en particular al sur de Antioquia, </a:t>
            </a:r>
            <a:r>
              <a:rPr lang="es-CO" altLang="es-CO" sz="1200" dirty="0" err="1">
                <a:latin typeface="Calibri" panose="020F0502020204030204" pitchFamily="34" charset="0"/>
                <a:cs typeface="Calibri" panose="020F0502020204030204" pitchFamily="34" charset="0"/>
                <a:sym typeface="Calibri" panose="020F0502020204030204" pitchFamily="34" charset="0"/>
              </a:rPr>
              <a:t>santanderes</a:t>
            </a:r>
            <a:r>
              <a:rPr lang="es-CO" altLang="es-CO" sz="1200" dirty="0">
                <a:latin typeface="Calibri" panose="020F0502020204030204" pitchFamily="34" charset="0"/>
                <a:cs typeface="Calibri" panose="020F0502020204030204" pitchFamily="34" charset="0"/>
                <a:sym typeface="Calibri" panose="020F0502020204030204" pitchFamily="34" charset="0"/>
              </a:rPr>
              <a:t>, Tolima, Eje Cafetero, Boyacá, Cundinamarca, Huila, Cauca y Nariño.</a:t>
            </a:r>
            <a:endParaRPr lang="es-CO" altLang="es-CO" dirty="0"/>
          </a:p>
        </p:txBody>
      </p:sp>
      <p:sp>
        <p:nvSpPr>
          <p:cNvPr id="5" name="Google Shape;390;p80"/>
          <p:cNvSpPr/>
          <p:nvPr/>
        </p:nvSpPr>
        <p:spPr>
          <a:xfrm>
            <a:off x="-12357" y="3855"/>
            <a:ext cx="12204357" cy="715280"/>
          </a:xfrm>
          <a:prstGeom prst="rect">
            <a:avLst/>
          </a:prstGeom>
          <a:gradFill>
            <a:gsLst>
              <a:gs pos="0">
                <a:srgbClr val="EA6A14"/>
              </a:gs>
              <a:gs pos="23000">
                <a:srgbClr val="EA6A14"/>
              </a:gs>
              <a:gs pos="69000">
                <a:srgbClr val="C55A11"/>
              </a:gs>
              <a:gs pos="97000">
                <a:srgbClr val="B85410"/>
              </a:gs>
              <a:gs pos="100000">
                <a:srgbClr val="B85410"/>
              </a:gs>
            </a:gsLst>
            <a:path path="circle">
              <a:fillToRect l="50000" t="50000" r="50000" b="50000"/>
            </a:path>
            <a:tileRect/>
          </a:gradFill>
          <a:ln>
            <a:noFill/>
          </a:ln>
        </p:spPr>
        <p:txBody>
          <a:bodyPr spcFirstLastPara="1" lIns="91425" tIns="45700" rIns="91425" bIns="45700" anchor="ctr"/>
          <a:lstStyle/>
          <a:p>
            <a:pPr algn="ctr">
              <a:buClr>
                <a:srgbClr val="000000"/>
              </a:buClr>
              <a:buSzPts val="2600"/>
              <a:buFont typeface="Arial"/>
              <a:buNone/>
              <a:defRPr/>
            </a:pPr>
            <a:r>
              <a:rPr lang="es-CO" sz="2600" b="1" kern="0">
                <a:solidFill>
                  <a:srgbClr val="FFFFFF"/>
                </a:solidFill>
                <a:latin typeface="Calibri"/>
                <a:ea typeface="Calibri"/>
                <a:cs typeface="Calibri"/>
                <a:sym typeface="Calibri"/>
              </a:rPr>
              <a:t>Altos valores de radiación ultravioleta</a:t>
            </a:r>
            <a:endParaRPr sz="1400" kern="0">
              <a:solidFill>
                <a:srgbClr val="000000"/>
              </a:solidFill>
              <a:ea typeface="Arial"/>
              <a:cs typeface="Arial"/>
              <a:sym typeface="Arial"/>
            </a:endParaRPr>
          </a:p>
          <a:p>
            <a:pPr algn="ctr">
              <a:buClr>
                <a:srgbClr val="000000"/>
              </a:buClr>
              <a:buSzPts val="1600"/>
              <a:buFont typeface="Arial"/>
              <a:buNone/>
              <a:defRPr/>
            </a:pPr>
            <a:r>
              <a:rPr lang="es-CO" sz="1600" b="1" kern="0">
                <a:solidFill>
                  <a:srgbClr val="FFFFFF"/>
                </a:solidFill>
                <a:latin typeface="Calibri"/>
                <a:ea typeface="Calibri"/>
                <a:cs typeface="Calibri"/>
                <a:sym typeface="Calibri"/>
              </a:rPr>
              <a:t>(Diciembre de 2019 - Marzo de 2020)</a:t>
            </a:r>
            <a:endParaRPr sz="1600" b="1" kern="0">
              <a:solidFill>
                <a:srgbClr val="FFFFFF"/>
              </a:solidFill>
              <a:latin typeface="Calibri"/>
              <a:ea typeface="Calibri"/>
              <a:cs typeface="Calibri"/>
              <a:sym typeface="Calibri"/>
            </a:endParaRPr>
          </a:p>
        </p:txBody>
      </p:sp>
      <p:pic>
        <p:nvPicPr>
          <p:cNvPr id="6" name="Google Shape;391;p8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7938" y="93663"/>
            <a:ext cx="5397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92;p80" descr="No photo description available."/>
          <p:cNvPicPr preferRelativeResize="0"/>
          <p:nvPr/>
        </p:nvPicPr>
        <p:blipFill rotWithShape="1">
          <a:blip r:embed="rId4">
            <a:alphaModFix/>
          </a:blip>
          <a:srcRect/>
          <a:stretch/>
        </p:blipFill>
        <p:spPr>
          <a:xfrm>
            <a:off x="3424245" y="1055630"/>
            <a:ext cx="5331150" cy="2545624"/>
          </a:xfrm>
          <a:prstGeom prst="roundRect">
            <a:avLst>
              <a:gd name="adj" fmla="val 8594"/>
            </a:avLst>
          </a:prstGeom>
          <a:solidFill>
            <a:srgbClr val="ECECEC"/>
          </a:solidFill>
          <a:ln>
            <a:noFill/>
          </a:ln>
        </p:spPr>
      </p:pic>
      <p:sp>
        <p:nvSpPr>
          <p:cNvPr id="8" name="Google Shape;393;p80"/>
          <p:cNvSpPr txBox="1">
            <a:spLocks noChangeArrowheads="1"/>
          </p:cNvSpPr>
          <p:nvPr/>
        </p:nvSpPr>
        <p:spPr bwMode="auto">
          <a:xfrm>
            <a:off x="3424238" y="3589338"/>
            <a:ext cx="5330825" cy="215900"/>
          </a:xfrm>
          <a:prstGeom prst="rect">
            <a:avLst/>
          </a:prstGeom>
          <a:noFill/>
          <a:ln>
            <a:noFill/>
          </a:ln>
        </p:spPr>
        <p:txBody>
          <a:bodyPr lIns="91425" tIns="45700" rIns="91425" bIns="45700">
            <a:spAutoFit/>
          </a:bodyP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SzPts val="800"/>
              <a:defRPr/>
            </a:pPr>
            <a:r>
              <a:rPr lang="es-CO" altLang="es-CO" sz="800" u="sng">
                <a:latin typeface="Calibri" panose="020F0502020204030204" pitchFamily="34" charset="0"/>
                <a:cs typeface="Calibri" panose="020F0502020204030204" pitchFamily="34" charset="0"/>
                <a:sym typeface="Calibri" panose="020F0502020204030204" pitchFamily="34" charset="0"/>
                <a:hlinkClick r:id="rId5"/>
              </a:rPr>
              <a:t>Fuente: https://www.facebook.com/SunlightMedia/photos/a.418646038151549/2055342184481918/?type=1&amp;theater</a:t>
            </a:r>
            <a:endParaRPr lang="es-CO" altLang="es-CO" sz="80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771559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5_Diseño personalizado">
  <p:cSld name="15_Diseño personalizado">
    <p:spTree>
      <p:nvGrpSpPr>
        <p:cNvPr id="1" name="Shape 394"/>
        <p:cNvGrpSpPr/>
        <p:nvPr/>
      </p:nvGrpSpPr>
      <p:grpSpPr>
        <a:xfrm>
          <a:off x="0" y="0"/>
          <a:ext cx="0" cy="0"/>
          <a:chOff x="0" y="0"/>
          <a:chExt cx="0" cy="0"/>
        </a:xfrm>
      </p:grpSpPr>
      <p:pic>
        <p:nvPicPr>
          <p:cNvPr id="2" name="Google Shape;395;p8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96;p8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397;p81"/>
          <p:cNvGrpSpPr>
            <a:grpSpLocks/>
          </p:cNvGrpSpPr>
          <p:nvPr/>
        </p:nvGrpSpPr>
        <p:grpSpPr bwMode="auto">
          <a:xfrm>
            <a:off x="2936875" y="65088"/>
            <a:ext cx="423863" cy="422275"/>
            <a:chOff x="4065603" y="191601"/>
            <a:chExt cx="422710" cy="422710"/>
          </a:xfrm>
        </p:grpSpPr>
        <p:sp>
          <p:nvSpPr>
            <p:cNvPr id="5" name="Google Shape;398;p81"/>
            <p:cNvSpPr>
              <a:spLocks noChangeArrowheads="1"/>
            </p:cNvSpPr>
            <p:nvPr/>
          </p:nvSpPr>
          <p:spPr bwMode="auto">
            <a:xfrm>
              <a:off x="4086185" y="213849"/>
              <a:ext cx="384713"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399;p81"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29356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1_Diseño personalizado">
  <p:cSld name="11_Diseño personalizado">
    <p:spTree>
      <p:nvGrpSpPr>
        <p:cNvPr id="1" name="Shape 400"/>
        <p:cNvGrpSpPr/>
        <p:nvPr/>
      </p:nvGrpSpPr>
      <p:grpSpPr>
        <a:xfrm>
          <a:off x="0" y="0"/>
          <a:ext cx="0" cy="0"/>
          <a:chOff x="0" y="0"/>
          <a:chExt cx="0" cy="0"/>
        </a:xfrm>
      </p:grpSpPr>
      <p:pic>
        <p:nvPicPr>
          <p:cNvPr id="2" name="Google Shape;401;p8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97" t="35641" r="430" b="54111"/>
          <a:stretch>
            <a:fillRect/>
          </a:stretch>
        </p:blipFill>
        <p:spPr bwMode="auto">
          <a:xfrm>
            <a:off x="0" y="0"/>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402;p8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403;p82"/>
          <p:cNvGrpSpPr>
            <a:grpSpLocks/>
          </p:cNvGrpSpPr>
          <p:nvPr/>
        </p:nvGrpSpPr>
        <p:grpSpPr bwMode="auto">
          <a:xfrm>
            <a:off x="3671888" y="136525"/>
            <a:ext cx="422275" cy="422275"/>
            <a:chOff x="4065603" y="191601"/>
            <a:chExt cx="422710" cy="422710"/>
          </a:xfrm>
        </p:grpSpPr>
        <p:sp>
          <p:nvSpPr>
            <p:cNvPr id="5" name="Google Shape;404;p82"/>
            <p:cNvSpPr>
              <a:spLocks noChangeArrowheads="1"/>
            </p:cNvSpPr>
            <p:nvPr/>
          </p:nvSpPr>
          <p:spPr bwMode="auto">
            <a:xfrm>
              <a:off x="4086261" y="213849"/>
              <a:ext cx="384571" cy="386160"/>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405;p82"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13778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2_Diseño personalizado">
  <p:cSld name="12_Diseño personalizado">
    <p:spTree>
      <p:nvGrpSpPr>
        <p:cNvPr id="1" name="Shape 406"/>
        <p:cNvGrpSpPr/>
        <p:nvPr/>
      </p:nvGrpSpPr>
      <p:grpSpPr>
        <a:xfrm>
          <a:off x="0" y="0"/>
          <a:ext cx="0" cy="0"/>
          <a:chOff x="0" y="0"/>
          <a:chExt cx="0" cy="0"/>
        </a:xfrm>
      </p:grpSpPr>
      <p:pic>
        <p:nvPicPr>
          <p:cNvPr id="2" name="Google Shape;407;p8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97" t="35487" r="340" b="54219"/>
          <a:stretch>
            <a:fillRect/>
          </a:stretch>
        </p:blipFill>
        <p:spPr bwMode="auto">
          <a:xfrm>
            <a:off x="0" y="0"/>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408;p8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409;p83"/>
          <p:cNvGrpSpPr>
            <a:grpSpLocks/>
          </p:cNvGrpSpPr>
          <p:nvPr/>
        </p:nvGrpSpPr>
        <p:grpSpPr bwMode="auto">
          <a:xfrm>
            <a:off x="3584575" y="128588"/>
            <a:ext cx="422275" cy="422275"/>
            <a:chOff x="4065603" y="191601"/>
            <a:chExt cx="422710" cy="422710"/>
          </a:xfrm>
        </p:grpSpPr>
        <p:sp>
          <p:nvSpPr>
            <p:cNvPr id="5" name="Google Shape;410;p83"/>
            <p:cNvSpPr>
              <a:spLocks noChangeArrowheads="1"/>
            </p:cNvSpPr>
            <p:nvPr/>
          </p:nvSpPr>
          <p:spPr bwMode="auto">
            <a:xfrm>
              <a:off x="4086262" y="213849"/>
              <a:ext cx="384571" cy="386159"/>
            </a:xfrm>
            <a:prstGeom prst="ellipse">
              <a:avLst/>
            </a:prstGeom>
            <a:solidFill>
              <a:srgbClr val="1C3C87"/>
            </a:solidFill>
            <a:ln>
              <a:noFill/>
            </a:ln>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411;p83"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89214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blipFill dpi="0" rotWithShape="0">
          <a:blip r:embed="rId2"/>
          <a:srcRect/>
          <a:stretch>
            <a:fillRect/>
          </a:stretch>
        </a:blipFill>
        <a:effectLst/>
      </p:bgPr>
    </p:bg>
    <p:spTree>
      <p:nvGrpSpPr>
        <p:cNvPr id="1" name="Shape 418"/>
        <p:cNvGrpSpPr/>
        <p:nvPr/>
      </p:nvGrpSpPr>
      <p:grpSpPr>
        <a:xfrm>
          <a:off x="0" y="0"/>
          <a:ext cx="0" cy="0"/>
          <a:chOff x="0" y="0"/>
          <a:chExt cx="0" cy="0"/>
        </a:xfrm>
      </p:grpSpPr>
    </p:spTree>
    <p:extLst>
      <p:ext uri="{BB962C8B-B14F-4D97-AF65-F5344CB8AC3E}">
        <p14:creationId xmlns:p14="http://schemas.microsoft.com/office/powerpoint/2010/main" val="31584560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
        <p:nvSpPr>
          <p:cNvPr id="24" name="Google Shape;24;p61"/>
          <p:cNvSpPr txBox="1">
            <a:spLocks noGrp="1"/>
          </p:cNvSpPr>
          <p:nvPr>
            <p:ph type="ctrTitle"/>
          </p:nvPr>
        </p:nvSpPr>
        <p:spPr>
          <a:xfrm>
            <a:off x="914400" y="2125980"/>
            <a:ext cx="10363200" cy="1440179"/>
          </a:xfrm>
          <a:prstGeom prst="rect">
            <a:avLst/>
          </a:prstGeom>
          <a:noFill/>
          <a:ln>
            <a:noFill/>
          </a:ln>
        </p:spPr>
        <p:txBody>
          <a:bodyPr spcFirstLastPara="1"/>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61"/>
          <p:cNvSpPr txBox="1">
            <a:spLocks noGrp="1"/>
          </p:cNvSpPr>
          <p:nvPr>
            <p:ph type="subTitle" idx="1"/>
          </p:nvPr>
        </p:nvSpPr>
        <p:spPr>
          <a:xfrm>
            <a:off x="1828800" y="3840480"/>
            <a:ext cx="8534399" cy="1714500"/>
          </a:xfrm>
          <a:prstGeom prst="rect">
            <a:avLst/>
          </a:prstGeom>
          <a:noFill/>
          <a:ln>
            <a:noFill/>
          </a:ln>
        </p:spPr>
        <p:txBody>
          <a:bodyPr spcFirstLastPara="1"/>
          <a:lstStyle>
            <a:lvl1pPr lvl="0" algn="l">
              <a:lnSpc>
                <a:spcPct val="100000"/>
              </a:lnSpc>
              <a:spcBef>
                <a:spcPts val="360"/>
              </a:spcBef>
              <a:spcAft>
                <a:spcPts val="0"/>
              </a:spcAft>
              <a:buSzPts val="1400"/>
              <a:buNone/>
              <a:defRPr/>
            </a:lvl1pPr>
            <a:lvl2pPr lvl="1" algn="l">
              <a:lnSpc>
                <a:spcPct val="100000"/>
              </a:lnSpc>
              <a:spcBef>
                <a:spcPts val="360"/>
              </a:spcBef>
              <a:spcAft>
                <a:spcPts val="0"/>
              </a:spcAft>
              <a:buSzPts val="1400"/>
              <a:buNone/>
              <a:defRPr/>
            </a:lvl2pPr>
            <a:lvl3pPr lvl="2" algn="l">
              <a:lnSpc>
                <a:spcPct val="100000"/>
              </a:lnSpc>
              <a:spcBef>
                <a:spcPts val="360"/>
              </a:spcBef>
              <a:spcAft>
                <a:spcPts val="0"/>
              </a:spcAft>
              <a:buSzPts val="1400"/>
              <a:buNone/>
              <a:defRPr/>
            </a:lvl3pPr>
            <a:lvl4pPr lvl="3" algn="l">
              <a:lnSpc>
                <a:spcPct val="100000"/>
              </a:lnSpc>
              <a:spcBef>
                <a:spcPts val="360"/>
              </a:spcBef>
              <a:spcAft>
                <a:spcPts val="0"/>
              </a:spcAft>
              <a:buSzPts val="1400"/>
              <a:buNone/>
              <a:defRPr/>
            </a:lvl4pPr>
            <a:lvl5pPr lvl="4" algn="l">
              <a:lnSpc>
                <a:spcPct val="100000"/>
              </a:lnSpc>
              <a:spcBef>
                <a:spcPts val="36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8;p36"/>
          <p:cNvSpPr txBox="1">
            <a:spLocks noGrp="1"/>
          </p:cNvSpPr>
          <p:nvPr>
            <p:ph type="ftr" idx="12"/>
          </p:nvPr>
        </p:nvSpPr>
        <p:spPr>
          <a:ln/>
        </p:spPr>
        <p:txBody>
          <a:bodyPr/>
          <a:lstStyle>
            <a:lvl1pPr>
              <a:defRPr/>
            </a:lvl1pPr>
          </a:lstStyle>
          <a:p>
            <a:pPr>
              <a:defRPr/>
            </a:pPr>
            <a:endParaRPr lang="es-CO" altLang="es-CO"/>
          </a:p>
        </p:txBody>
      </p:sp>
      <p:sp>
        <p:nvSpPr>
          <p:cNvPr id="5" name="Google Shape;9;p36"/>
          <p:cNvSpPr txBox="1">
            <a:spLocks noGrp="1"/>
          </p:cNvSpPr>
          <p:nvPr>
            <p:ph type="dt" idx="13"/>
          </p:nvPr>
        </p:nvSpPr>
        <p:spPr>
          <a:ln/>
        </p:spPr>
        <p:txBody>
          <a:bodyPr/>
          <a:lstStyle>
            <a:lvl1pPr>
              <a:defRPr/>
            </a:lvl1pPr>
          </a:lstStyle>
          <a:p>
            <a:pPr>
              <a:defRPr/>
            </a:pPr>
            <a:endParaRPr lang="es-CO" altLang="es-CO"/>
          </a:p>
        </p:txBody>
      </p:sp>
      <p:sp>
        <p:nvSpPr>
          <p:cNvPr id="6" name="Google Shape;10;p36"/>
          <p:cNvSpPr txBox="1">
            <a:spLocks noGrp="1"/>
          </p:cNvSpPr>
          <p:nvPr>
            <p:ph type="sldNum" idx="14"/>
          </p:nvPr>
        </p:nvSpPr>
        <p:spPr>
          <a:ln/>
        </p:spPr>
        <p:txBody>
          <a:bodyPr/>
          <a:lstStyle>
            <a:lvl1pPr>
              <a:defRPr/>
            </a:lvl1pPr>
          </a:lstStyle>
          <a:p>
            <a:pPr>
              <a:defRPr/>
            </a:pPr>
            <a:fld id="{314041D2-326E-4B01-BDE7-5619368ADFBE}" type="slidenum">
              <a:rPr lang="es-CO" altLang="es-CO"/>
              <a:pPr>
                <a:defRPr/>
              </a:pPr>
              <a:t>‹Nº›</a:t>
            </a:fld>
            <a:endParaRPr lang="es-CO" altLang="es-CO"/>
          </a:p>
        </p:txBody>
      </p:sp>
    </p:spTree>
    <p:extLst>
      <p:ext uri="{BB962C8B-B14F-4D97-AF65-F5344CB8AC3E}">
        <p14:creationId xmlns:p14="http://schemas.microsoft.com/office/powerpoint/2010/main" val="12564846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4" name="Google Shape;30;p62"/>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fontAlgn="base" hangingPunct="1">
              <a:spcBef>
                <a:spcPct val="0"/>
              </a:spcBef>
              <a:spcAft>
                <a:spcPct val="0"/>
              </a:spcAft>
              <a:buSzPts val="1800"/>
              <a:defRPr/>
            </a:pPr>
            <a:endParaRPr lang="es-CO" altLang="es-CO" sz="1800">
              <a:latin typeface="Calibri" panose="020F0502020204030204" pitchFamily="34" charset="0"/>
              <a:cs typeface="Calibri" panose="020F0502020204030204" pitchFamily="34" charset="0"/>
              <a:sym typeface="Calibri" panose="020F0502020204030204" pitchFamily="34" charset="0"/>
            </a:endParaRPr>
          </a:p>
        </p:txBody>
      </p:sp>
      <p:sp>
        <p:nvSpPr>
          <p:cNvPr id="31" name="Google Shape;31;p62"/>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773113" y="1193800"/>
            <a:ext cx="10645775" cy="2871788"/>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b="0" i="0">
                <a:solidFill>
                  <a:schemeClr val="dk1"/>
                </a:solidFill>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 name="Google Shape;33;p62"/>
          <p:cNvSpPr txBox="1">
            <a:spLocks noGrp="1"/>
          </p:cNvSpPr>
          <p:nvPr>
            <p:ph type="ftr" idx="10"/>
          </p:nvPr>
        </p:nvSpPr>
        <p:spPr/>
        <p:txBody>
          <a:bodyPr/>
          <a:lstStyle>
            <a:lvl1pPr>
              <a:defRPr/>
            </a:lvl1pPr>
          </a:lstStyle>
          <a:p>
            <a:pPr>
              <a:defRPr/>
            </a:pPr>
            <a:endParaRPr lang="es-CO" altLang="es-CO"/>
          </a:p>
        </p:txBody>
      </p:sp>
      <p:sp>
        <p:nvSpPr>
          <p:cNvPr id="6" name="Google Shape;34;p62"/>
          <p:cNvSpPr txBox="1">
            <a:spLocks noGrp="1"/>
          </p:cNvSpPr>
          <p:nvPr>
            <p:ph type="dt" idx="11"/>
          </p:nvPr>
        </p:nvSpPr>
        <p:spPr/>
        <p:txBody>
          <a:bodyPr/>
          <a:lstStyle>
            <a:lvl1pPr>
              <a:defRPr/>
            </a:lvl1pPr>
          </a:lstStyle>
          <a:p>
            <a:pPr>
              <a:defRPr/>
            </a:pPr>
            <a:endParaRPr lang="es-CO" altLang="es-CO"/>
          </a:p>
        </p:txBody>
      </p:sp>
      <p:sp>
        <p:nvSpPr>
          <p:cNvPr id="7" name="Google Shape;35;p62"/>
          <p:cNvSpPr txBox="1">
            <a:spLocks noGrp="1"/>
          </p:cNvSpPr>
          <p:nvPr>
            <p:ph type="sldNum" idx="12"/>
          </p:nvPr>
        </p:nvSpPr>
        <p:spPr/>
        <p:txBody>
          <a:bodyPr/>
          <a:lstStyle>
            <a:lvl1pPr>
              <a:defRPr/>
            </a:lvl1pPr>
          </a:lstStyle>
          <a:p>
            <a:pPr>
              <a:defRPr/>
            </a:pPr>
            <a:fld id="{C40B45EA-E19C-49C9-91DD-E72F1F02BBC8}" type="slidenum">
              <a:rPr lang="es-CO" altLang="es-CO"/>
              <a:pPr>
                <a:defRPr/>
              </a:pPr>
              <a:t>‹Nº›</a:t>
            </a:fld>
            <a:endParaRPr lang="es-CO" altLang="es-CO"/>
          </a:p>
        </p:txBody>
      </p:sp>
    </p:spTree>
    <p:extLst>
      <p:ext uri="{BB962C8B-B14F-4D97-AF65-F5344CB8AC3E}">
        <p14:creationId xmlns:p14="http://schemas.microsoft.com/office/powerpoint/2010/main" val="9703344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63"/>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 name="Google Shape;8;p36"/>
          <p:cNvSpPr txBox="1">
            <a:spLocks noGrp="1"/>
          </p:cNvSpPr>
          <p:nvPr>
            <p:ph type="ftr" idx="12"/>
          </p:nvPr>
        </p:nvSpPr>
        <p:spPr>
          <a:ln/>
        </p:spPr>
        <p:txBody>
          <a:bodyPr/>
          <a:lstStyle>
            <a:lvl1pPr>
              <a:defRPr/>
            </a:lvl1pPr>
          </a:lstStyle>
          <a:p>
            <a:pPr>
              <a:defRPr/>
            </a:pPr>
            <a:endParaRPr lang="es-CO" altLang="es-CO"/>
          </a:p>
        </p:txBody>
      </p:sp>
      <p:sp>
        <p:nvSpPr>
          <p:cNvPr id="4" name="Google Shape;9;p36"/>
          <p:cNvSpPr txBox="1">
            <a:spLocks noGrp="1"/>
          </p:cNvSpPr>
          <p:nvPr>
            <p:ph type="dt" idx="13"/>
          </p:nvPr>
        </p:nvSpPr>
        <p:spPr>
          <a:ln/>
        </p:spPr>
        <p:txBody>
          <a:bodyPr/>
          <a:lstStyle>
            <a:lvl1pPr>
              <a:defRPr/>
            </a:lvl1pPr>
          </a:lstStyle>
          <a:p>
            <a:pPr>
              <a:defRPr/>
            </a:pPr>
            <a:endParaRPr lang="es-CO" altLang="es-CO"/>
          </a:p>
        </p:txBody>
      </p:sp>
      <p:sp>
        <p:nvSpPr>
          <p:cNvPr id="5" name="Google Shape;10;p36"/>
          <p:cNvSpPr txBox="1">
            <a:spLocks noGrp="1"/>
          </p:cNvSpPr>
          <p:nvPr>
            <p:ph type="sldNum" idx="14"/>
          </p:nvPr>
        </p:nvSpPr>
        <p:spPr>
          <a:ln/>
        </p:spPr>
        <p:txBody>
          <a:bodyPr/>
          <a:lstStyle>
            <a:lvl1pPr>
              <a:defRPr/>
            </a:lvl1pPr>
          </a:lstStyle>
          <a:p>
            <a:pPr>
              <a:defRPr/>
            </a:pPr>
            <a:fld id="{C9B71AC7-FED0-404D-BDAC-83C86195FC8E}" type="slidenum">
              <a:rPr lang="es-CO" altLang="es-CO"/>
              <a:pPr>
                <a:defRPr/>
              </a:pPr>
              <a:t>‹Nº›</a:t>
            </a:fld>
            <a:endParaRPr lang="es-CO" altLang="es-CO"/>
          </a:p>
        </p:txBody>
      </p:sp>
    </p:spTree>
    <p:extLst>
      <p:ext uri="{BB962C8B-B14F-4D97-AF65-F5344CB8AC3E}">
        <p14:creationId xmlns:p14="http://schemas.microsoft.com/office/powerpoint/2010/main" val="7731759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dpi="0" rotWithShape="0">
          <a:blip r:embed="rId2"/>
          <a:srcRect/>
          <a:stretch>
            <a:fillRect/>
          </a:stretch>
        </a:blipFill>
        <a:effectLst/>
      </p:bgPr>
    </p:bg>
    <p:spTree>
      <p:nvGrpSpPr>
        <p:cNvPr id="1" name="Shape 52"/>
        <p:cNvGrpSpPr/>
        <p:nvPr/>
      </p:nvGrpSpPr>
      <p:grpSpPr>
        <a:xfrm>
          <a:off x="0" y="0"/>
          <a:ext cx="0" cy="0"/>
          <a:chOff x="0" y="0"/>
          <a:chExt cx="0" cy="0"/>
        </a:xfrm>
      </p:grpSpPr>
      <p:sp>
        <p:nvSpPr>
          <p:cNvPr id="2" name="Google Shape;53;p52"/>
          <p:cNvSpPr>
            <a:spLocks noChangeArrowheads="1"/>
          </p:cNvSpPr>
          <p:nvPr/>
        </p:nvSpPr>
        <p:spPr bwMode="auto">
          <a:xfrm>
            <a:off x="4086225" y="149225"/>
            <a:ext cx="449263" cy="450850"/>
          </a:xfrm>
          <a:prstGeom prst="ellipse">
            <a:avLst/>
          </a:prstGeom>
          <a:solidFill>
            <a:srgbClr val="1C3C87"/>
          </a:solidFill>
          <a:ln>
            <a:noFill/>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54;p52" descr="Recurso 15.pn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588" y="120650"/>
            <a:ext cx="4937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04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9106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11_Diseño personalizado">
  <p:cSld name="11_Diseño personalizado">
    <p:spTree>
      <p:nvGrpSpPr>
        <p:cNvPr id="1" name="Shape 55"/>
        <p:cNvGrpSpPr/>
        <p:nvPr/>
      </p:nvGrpSpPr>
      <p:grpSpPr>
        <a:xfrm>
          <a:off x="0" y="0"/>
          <a:ext cx="0" cy="0"/>
          <a:chOff x="0" y="0"/>
          <a:chExt cx="0" cy="0"/>
        </a:xfrm>
      </p:grpSpPr>
      <p:pic>
        <p:nvPicPr>
          <p:cNvPr id="2" name="Google Shape;56;p5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97" t="35641" r="430" b="54111"/>
          <a:stretch>
            <a:fillRect/>
          </a:stretch>
        </p:blipFill>
        <p:spPr bwMode="auto">
          <a:xfrm>
            <a:off x="0" y="0"/>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57;p5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58;p53"/>
          <p:cNvGrpSpPr>
            <a:grpSpLocks/>
          </p:cNvGrpSpPr>
          <p:nvPr/>
        </p:nvGrpSpPr>
        <p:grpSpPr bwMode="auto">
          <a:xfrm>
            <a:off x="3671888" y="136525"/>
            <a:ext cx="422275" cy="422275"/>
            <a:chOff x="4065603" y="191601"/>
            <a:chExt cx="422710" cy="422710"/>
          </a:xfrm>
        </p:grpSpPr>
        <p:sp>
          <p:nvSpPr>
            <p:cNvPr id="5" name="Google Shape;59;p53"/>
            <p:cNvSpPr>
              <a:spLocks noChangeArrowheads="1"/>
            </p:cNvSpPr>
            <p:nvPr/>
          </p:nvSpPr>
          <p:spPr bwMode="auto">
            <a:xfrm>
              <a:off x="4086261" y="213849"/>
              <a:ext cx="384571" cy="386160"/>
            </a:xfrm>
            <a:prstGeom prst="ellipse">
              <a:avLst/>
            </a:prstGeom>
            <a:solidFill>
              <a:srgbClr val="1C3C87"/>
            </a:solidFill>
            <a:ln>
              <a:noFill/>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60;p53"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0031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15_Diseño personalizado">
  <p:cSld name="15_Diseño personalizado">
    <p:spTree>
      <p:nvGrpSpPr>
        <p:cNvPr id="1" name="Shape 79"/>
        <p:cNvGrpSpPr/>
        <p:nvPr/>
      </p:nvGrpSpPr>
      <p:grpSpPr>
        <a:xfrm>
          <a:off x="0" y="0"/>
          <a:ext cx="0" cy="0"/>
          <a:chOff x="0" y="0"/>
          <a:chExt cx="0" cy="0"/>
        </a:xfrm>
      </p:grpSpPr>
      <p:pic>
        <p:nvPicPr>
          <p:cNvPr id="2" name="Google Shape;80;p5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5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oogle Shape;82;p57"/>
          <p:cNvGrpSpPr>
            <a:grpSpLocks/>
          </p:cNvGrpSpPr>
          <p:nvPr/>
        </p:nvGrpSpPr>
        <p:grpSpPr bwMode="auto">
          <a:xfrm>
            <a:off x="2936875" y="65088"/>
            <a:ext cx="423863" cy="422275"/>
            <a:chOff x="4065603" y="191601"/>
            <a:chExt cx="422710" cy="422710"/>
          </a:xfrm>
        </p:grpSpPr>
        <p:sp>
          <p:nvSpPr>
            <p:cNvPr id="5" name="Google Shape;83;p57"/>
            <p:cNvSpPr>
              <a:spLocks noChangeArrowheads="1"/>
            </p:cNvSpPr>
            <p:nvPr/>
          </p:nvSpPr>
          <p:spPr bwMode="auto">
            <a:xfrm>
              <a:off x="4086185" y="213849"/>
              <a:ext cx="384713" cy="386159"/>
            </a:xfrm>
            <a:prstGeom prst="ellipse">
              <a:avLst/>
            </a:prstGeom>
            <a:solidFill>
              <a:srgbClr val="1C3C87"/>
            </a:solidFill>
            <a:ln>
              <a:noFill/>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base" hangingPunct="1">
                <a:spcBef>
                  <a:spcPct val="0"/>
                </a:spcBef>
                <a:spcAft>
                  <a:spcPct val="0"/>
                </a:spcAft>
                <a:buClr>
                  <a:srgbClr val="FFFFFF"/>
                </a:buClr>
                <a:buSzPts val="1800"/>
                <a:buFont typeface="Calibri" panose="020F0502020204030204" pitchFamily="34" charset="0"/>
                <a:buNone/>
                <a:defRPr/>
              </a:pPr>
              <a:endParaRPr lang="es-CO" altLang="es-CO"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6" name="Google Shape;84;p57" descr="Recurso 1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641935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9_Diseño personalizado">
    <p:spTree>
      <p:nvGrpSpPr>
        <p:cNvPr id="1" name=""/>
        <p:cNvGrpSpPr/>
        <p:nvPr/>
      </p:nvGrpSpPr>
      <p:grpSpPr>
        <a:xfrm>
          <a:off x="0" y="0"/>
          <a:ext cx="0" cy="0"/>
          <a:chOff x="0" y="0"/>
          <a:chExt cx="0" cy="0"/>
        </a:xfrm>
      </p:grpSpPr>
      <p:pic>
        <p:nvPicPr>
          <p:cNvPr id="2" name="Imagen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Agrupar 3"/>
          <p:cNvGrpSpPr>
            <a:grpSpLocks/>
          </p:cNvGrpSpPr>
          <p:nvPr userDrawn="1"/>
        </p:nvGrpSpPr>
        <p:grpSpPr bwMode="auto">
          <a:xfrm>
            <a:off x="2936875" y="65088"/>
            <a:ext cx="423863" cy="422275"/>
            <a:chOff x="4065603" y="191601"/>
            <a:chExt cx="422710" cy="422710"/>
          </a:xfrm>
        </p:grpSpPr>
        <p:sp>
          <p:nvSpPr>
            <p:cNvPr id="5" name="Elipse 4"/>
            <p:cNvSpPr/>
            <p:nvPr userDrawn="1"/>
          </p:nvSpPr>
          <p:spPr>
            <a:xfrm>
              <a:off x="4086185" y="213849"/>
              <a:ext cx="384713" cy="386159"/>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latin typeface="Calibri"/>
                <a:sym typeface="Arial" panose="020B0604020202020204" pitchFamily="34" charset="0"/>
              </a:endParaRPr>
            </a:p>
          </p:txBody>
        </p:sp>
        <p:pic>
          <p:nvPicPr>
            <p:cNvPr id="6" name="Imagen 10" descr="Recurso 15.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062988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2_Diseño personalizado">
    <p:spTree>
      <p:nvGrpSpPr>
        <p:cNvPr id="1" name=""/>
        <p:cNvGrpSpPr/>
        <p:nvPr/>
      </p:nvGrpSpPr>
      <p:grpSpPr>
        <a:xfrm>
          <a:off x="0" y="0"/>
          <a:ext cx="0" cy="0"/>
          <a:chOff x="0" y="0"/>
          <a:chExt cx="0" cy="0"/>
        </a:xfrm>
      </p:grpSpPr>
      <p:pic>
        <p:nvPicPr>
          <p:cNvPr id="2" name="Imagen 5"/>
          <p:cNvPicPr>
            <a:picLocks noChangeAspect="1"/>
          </p:cNvPicPr>
          <p:nvPr userDrawn="1"/>
        </p:nvPicPr>
        <p:blipFill>
          <a:blip r:embed="rId2">
            <a:extLst>
              <a:ext uri="{28A0092B-C50C-407E-A947-70E740481C1C}">
                <a14:useLocalDpi xmlns:a14="http://schemas.microsoft.com/office/drawing/2010/main" val="0"/>
              </a:ext>
            </a:extLst>
          </a:blip>
          <a:srcRect l="499" t="35487" r="345" b="54219"/>
          <a:stretch>
            <a:fillRect/>
          </a:stretch>
        </p:blipFill>
        <p:spPr bwMode="auto">
          <a:xfrm>
            <a:off x="0" y="0"/>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 y="6815138"/>
            <a:ext cx="12239625"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Agrupar 3"/>
          <p:cNvGrpSpPr>
            <a:grpSpLocks/>
          </p:cNvGrpSpPr>
          <p:nvPr userDrawn="1"/>
        </p:nvGrpSpPr>
        <p:grpSpPr bwMode="auto">
          <a:xfrm>
            <a:off x="3584575" y="128588"/>
            <a:ext cx="422275" cy="422275"/>
            <a:chOff x="4065603" y="191601"/>
            <a:chExt cx="422710" cy="422710"/>
          </a:xfrm>
        </p:grpSpPr>
        <p:sp>
          <p:nvSpPr>
            <p:cNvPr id="5" name="Elipse 4"/>
            <p:cNvSpPr/>
            <p:nvPr userDrawn="1"/>
          </p:nvSpPr>
          <p:spPr>
            <a:xfrm>
              <a:off x="4086262" y="213849"/>
              <a:ext cx="384571" cy="386159"/>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latin typeface="Calibri"/>
                <a:sym typeface="Arial"/>
              </a:endParaRPr>
            </a:p>
          </p:txBody>
        </p:sp>
        <p:pic>
          <p:nvPicPr>
            <p:cNvPr id="6"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65603" y="191601"/>
              <a:ext cx="422710" cy="4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99953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Rectangle 6"/>
          <p:cNvSpPr/>
          <p:nvPr userDrawn="1"/>
        </p:nvSpPr>
        <p:spPr>
          <a:xfrm>
            <a:off x="11353800" y="1250950"/>
            <a:ext cx="838200" cy="5607050"/>
          </a:xfrm>
          <a:prstGeom prst="rect">
            <a:avLst/>
          </a:prstGeom>
          <a:solidFill>
            <a:srgbClr val="9BD8F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sym typeface="Arial" panose="020B0604020202020204" pitchFamily="34" charset="0"/>
            </a:endParaRPr>
          </a:p>
        </p:txBody>
      </p:sp>
      <p:sp>
        <p:nvSpPr>
          <p:cNvPr id="3" name="Rectangle 7"/>
          <p:cNvSpPr/>
          <p:nvPr userDrawn="1"/>
        </p:nvSpPr>
        <p:spPr>
          <a:xfrm>
            <a:off x="8374063" y="1250950"/>
            <a:ext cx="2990850" cy="2212975"/>
          </a:xfrm>
          <a:prstGeom prst="rect">
            <a:avLst/>
          </a:prstGeom>
          <a:solidFill>
            <a:srgbClr val="AFF1F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sym typeface="Arial" panose="020B0604020202020204" pitchFamily="34" charset="0"/>
            </a:endParaRPr>
          </a:p>
        </p:txBody>
      </p:sp>
      <p:sp>
        <p:nvSpPr>
          <p:cNvPr id="4" name="Rectangle 8"/>
          <p:cNvSpPr/>
          <p:nvPr userDrawn="1"/>
        </p:nvSpPr>
        <p:spPr>
          <a:xfrm>
            <a:off x="0" y="1250950"/>
            <a:ext cx="8466138" cy="2212975"/>
          </a:xfrm>
          <a:prstGeom prst="rect">
            <a:avLst/>
          </a:prstGeom>
          <a:solidFill>
            <a:srgbClr val="D6F8F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sym typeface="Arial" panose="020B0604020202020204" pitchFamily="34" charset="0"/>
            </a:endParaRPr>
          </a:p>
        </p:txBody>
      </p:sp>
      <p:pic>
        <p:nvPicPr>
          <p:cNvPr id="5" name="Picture 9" descr="Recurso 9.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01925" y="219075"/>
            <a:ext cx="40163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888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Recurso 38.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95075" y="1439863"/>
            <a:ext cx="9017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0946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771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09CE4EC-124E-4A40-9985-A2F975A398A5}" type="datetimeFigureOut">
              <a:rPr lang="es-CO" smtClean="0"/>
              <a:pPr/>
              <a:t>30/06/2022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E2FA5CC1-1BFA-4146-893A-695949666B54}" type="slidenum">
              <a:rPr lang="es-CO" smtClean="0"/>
              <a:pPr/>
              <a:t>‹Nº›</a:t>
            </a:fld>
            <a:endParaRPr lang="es-CO"/>
          </a:p>
        </p:txBody>
      </p:sp>
    </p:spTree>
    <p:extLst>
      <p:ext uri="{BB962C8B-B14F-4D97-AF65-F5344CB8AC3E}">
        <p14:creationId xmlns:p14="http://schemas.microsoft.com/office/powerpoint/2010/main" val="2377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64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xmlns=""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xmlns=""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algn="ctr"/>
            <a:r>
              <a:rPr lang="es-ES" dirty="0">
                <a:ln w="0"/>
                <a:solidFill>
                  <a:prstClr val="black"/>
                </a:solidFill>
                <a:effectLst>
                  <a:outerShdw blurRad="38100" dist="19050" dir="2700000" algn="tl" rotWithShape="0">
                    <a:prstClr val="black">
                      <a:alpha val="40000"/>
                    </a:prstClr>
                  </a:outerShdw>
                </a:effectLst>
              </a:rPr>
              <a:t>PEGAR EN FORMATO .JPG</a:t>
            </a:r>
          </a:p>
        </p:txBody>
      </p:sp>
    </p:spTree>
    <p:extLst>
      <p:ext uri="{BB962C8B-B14F-4D97-AF65-F5344CB8AC3E}">
        <p14:creationId xmlns:p14="http://schemas.microsoft.com/office/powerpoint/2010/main" val="1462097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mp; 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49" y="0"/>
            <a:ext cx="11809312" cy="548680"/>
          </a:xfrm>
          <a:prstGeom prst="rect">
            <a:avLst/>
          </a:prstGeom>
        </p:spPr>
        <p:txBody>
          <a:bodyPr anchor="ctr" anchorCtr="0"/>
          <a:lstStyle>
            <a:lvl1pPr>
              <a:spcBef>
                <a:spcPts val="267"/>
              </a:spcBef>
              <a:spcAft>
                <a:spcPts val="267"/>
              </a:spcAft>
              <a:defRPr sz="3733">
                <a:solidFill>
                  <a:srgbClr val="FFFFFF"/>
                </a:solidFill>
                <a:latin typeface="Calibri" pitchFamily="34" charset="0"/>
                <a:cs typeface="Calibri" pitchFamily="34" charset="0"/>
              </a:defRPr>
            </a:lvl1pPr>
          </a:lstStyle>
          <a:p>
            <a:r>
              <a:rPr lang="en-US" dirty="0"/>
              <a:t>Click to Edit Bulleted Slide Title Style</a:t>
            </a:r>
            <a:endParaRPr lang="en-NZ" dirty="0"/>
          </a:p>
        </p:txBody>
      </p:sp>
      <p:sp>
        <p:nvSpPr>
          <p:cNvPr id="3" name="Content Placeholder 2"/>
          <p:cNvSpPr>
            <a:spLocks noGrp="1"/>
          </p:cNvSpPr>
          <p:nvPr>
            <p:ph idx="1" hasCustomPrompt="1"/>
          </p:nvPr>
        </p:nvSpPr>
        <p:spPr>
          <a:xfrm>
            <a:off x="248451" y="667870"/>
            <a:ext cx="11800211" cy="5545439"/>
          </a:xfrm>
          <a:prstGeom prst="rect">
            <a:avLst/>
          </a:prstGeom>
        </p:spPr>
        <p:txBody>
          <a:bodyPr/>
          <a:lstStyle>
            <a:lvl1pPr>
              <a:spcBef>
                <a:spcPts val="2400"/>
              </a:spcBef>
              <a:buClr>
                <a:srgbClr val="00416A"/>
              </a:buClr>
              <a:defRPr sz="2400">
                <a:solidFill>
                  <a:srgbClr val="022A3A"/>
                </a:solidFill>
                <a:latin typeface="Calibri" pitchFamily="34" charset="0"/>
                <a:cs typeface="Calibri" pitchFamily="34" charset="0"/>
              </a:defRPr>
            </a:lvl1pPr>
            <a:lvl2pPr>
              <a:buClr>
                <a:srgbClr val="00416A"/>
              </a:buClr>
              <a:defRPr sz="2133">
                <a:solidFill>
                  <a:srgbClr val="00416A"/>
                </a:solidFill>
                <a:latin typeface="Calibri" pitchFamily="34" charset="0"/>
                <a:cs typeface="Calibri" pitchFamily="34" charset="0"/>
              </a:defRPr>
            </a:lvl2pPr>
            <a:lvl3pPr>
              <a:buClr>
                <a:srgbClr val="00416A"/>
              </a:buClr>
              <a:defRPr sz="1867">
                <a:solidFill>
                  <a:srgbClr val="006098"/>
                </a:solidFill>
                <a:latin typeface="Calibri" pitchFamily="34" charset="0"/>
                <a:cs typeface="Calibri" pitchFamily="34" charset="0"/>
              </a:defRPr>
            </a:lvl3pPr>
            <a:lvl4pPr>
              <a:buClr>
                <a:srgbClr val="00416A"/>
              </a:buClr>
              <a:defRPr sz="1600">
                <a:solidFill>
                  <a:srgbClr val="4B4F54"/>
                </a:solidFill>
                <a:latin typeface="Calibri" pitchFamily="34" charset="0"/>
                <a:cs typeface="Calibri" pitchFamily="34" charset="0"/>
              </a:defRPr>
            </a:lvl4pPr>
            <a:lvl5pPr>
              <a:buClr>
                <a:srgbClr val="00416A"/>
              </a:buClr>
              <a:defRPr sz="1600">
                <a:solidFill>
                  <a:srgbClr val="4B4F54"/>
                </a:solidFill>
                <a:latin typeface="Calibri" pitchFamily="34" charset="0"/>
                <a:cs typeface="Calibri" pitchFamily="34" charset="0"/>
              </a:defRPr>
            </a:lvl5pPr>
          </a:lstStyle>
          <a:p>
            <a:pPr lvl="0"/>
            <a:r>
              <a:rPr lang="en-US" dirty="0"/>
              <a:t>Click to Edit Bulleted Slide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701295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NZ" sz="3733" b="1" dirty="0">
                <a:solidFill>
                  <a:srgbClr val="FFFFFF"/>
                </a:solidFill>
                <a:latin typeface="Calibri" pitchFamily="34" charset="0"/>
                <a:ea typeface="+mj-ea"/>
                <a:cs typeface="Calibri" pitchFamily="34" charset="0"/>
              </a:defRPr>
            </a:lvl1pPr>
          </a:lstStyle>
          <a:p>
            <a:r>
              <a:rPr lang="en-US" dirty="0"/>
              <a:t>Click to Edit 2-Column Bulleted Slide Title Style</a:t>
            </a:r>
            <a:endParaRPr lang="en-NZ" dirty="0"/>
          </a:p>
        </p:txBody>
      </p:sp>
      <p:sp>
        <p:nvSpPr>
          <p:cNvPr id="3" name="Content Placeholder 2"/>
          <p:cNvSpPr>
            <a:spLocks noGrp="1"/>
          </p:cNvSpPr>
          <p:nvPr>
            <p:ph sz="half" idx="1" hasCustomPrompt="1"/>
          </p:nvPr>
        </p:nvSpPr>
        <p:spPr>
          <a:xfrm>
            <a:off x="239349" y="740701"/>
            <a:ext cx="5472608" cy="5568619"/>
          </a:xfrm>
          <a:prstGeom prst="rect">
            <a:avLst/>
          </a:prstGeom>
        </p:spPr>
        <p:txBody>
          <a:bodyPr/>
          <a:lstStyle>
            <a:lvl1pPr>
              <a:buClr>
                <a:srgbClr val="00416A"/>
              </a:buClr>
              <a:defRPr lang="en-US" sz="2400" dirty="0" smtClean="0">
                <a:solidFill>
                  <a:srgbClr val="022A3A"/>
                </a:solidFill>
                <a:latin typeface="Calibri" pitchFamily="34" charset="0"/>
                <a:ea typeface="+mn-ea"/>
                <a:cs typeface="Calibri" pitchFamily="34" charset="0"/>
              </a:defRPr>
            </a:lvl1pPr>
            <a:lvl2pPr>
              <a:buClr>
                <a:srgbClr val="00416A"/>
              </a:buClr>
              <a:defRPr sz="2133">
                <a:solidFill>
                  <a:srgbClr val="00416A"/>
                </a:solidFill>
                <a:latin typeface="Calibri" pitchFamily="34" charset="0"/>
                <a:cs typeface="Calibri" pitchFamily="34" charset="0"/>
              </a:defRPr>
            </a:lvl2pPr>
            <a:lvl3pPr>
              <a:buClr>
                <a:srgbClr val="00416A"/>
              </a:buClr>
              <a:defRPr sz="1867">
                <a:solidFill>
                  <a:srgbClr val="006098"/>
                </a:solidFill>
                <a:latin typeface="Calibri" pitchFamily="34" charset="0"/>
                <a:cs typeface="Calibri" pitchFamily="34" charset="0"/>
              </a:defRPr>
            </a:lvl3pPr>
            <a:lvl4pPr>
              <a:buClr>
                <a:srgbClr val="00416A"/>
              </a:buClr>
              <a:defRPr sz="1600">
                <a:solidFill>
                  <a:srgbClr val="4B4F54"/>
                </a:solidFill>
                <a:latin typeface="Calibri" pitchFamily="34" charset="0"/>
                <a:cs typeface="Calibri" pitchFamily="34" charset="0"/>
              </a:defRPr>
            </a:lvl4pPr>
            <a:lvl5pPr>
              <a:buClr>
                <a:srgbClr val="00416A"/>
              </a:buClr>
              <a:defRPr sz="1600">
                <a:solidFill>
                  <a:srgbClr val="4B4F54"/>
                </a:solidFill>
                <a:latin typeface="Calibri" pitchFamily="34" charset="0"/>
                <a:cs typeface="Calibri" pitchFamily="34" charset="0"/>
              </a:defRPr>
            </a:lvl5pPr>
            <a:lvl6pPr>
              <a:defRPr sz="2400"/>
            </a:lvl6pPr>
            <a:lvl7pPr>
              <a:defRPr sz="2400"/>
            </a:lvl7pPr>
            <a:lvl8pPr>
              <a:defRPr sz="2400"/>
            </a:lvl8pPr>
            <a:lvl9pPr>
              <a:defRPr sz="2400"/>
            </a:lvl9pPr>
          </a:lstStyle>
          <a:p>
            <a:pPr lvl="0"/>
            <a:r>
              <a:rPr lang="en-US" dirty="0"/>
              <a:t>Click to edit 2-Column Bullet Slide Text Style</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p:cNvSpPr>
            <a:spLocks noGrp="1"/>
          </p:cNvSpPr>
          <p:nvPr>
            <p:ph sz="half" idx="2" hasCustomPrompt="1"/>
          </p:nvPr>
        </p:nvSpPr>
        <p:spPr>
          <a:xfrm>
            <a:off x="5903979" y="740701"/>
            <a:ext cx="6048672" cy="5568619"/>
          </a:xfrm>
          <a:prstGeom prst="rect">
            <a:avLst/>
          </a:prstGeom>
        </p:spPr>
        <p:txBody>
          <a:bodyPr/>
          <a:lstStyle>
            <a:lvl1pPr>
              <a:buClr>
                <a:srgbClr val="00416A"/>
              </a:buClr>
              <a:defRPr lang="en-US" sz="2400" dirty="0" smtClean="0">
                <a:solidFill>
                  <a:srgbClr val="022A3A"/>
                </a:solidFill>
                <a:latin typeface="Calibri" pitchFamily="34" charset="0"/>
                <a:ea typeface="+mn-ea"/>
                <a:cs typeface="Calibri" pitchFamily="34" charset="0"/>
              </a:defRPr>
            </a:lvl1pPr>
            <a:lvl2pPr marL="990575" indent="-380990">
              <a:buClr>
                <a:srgbClr val="00416A"/>
              </a:buClr>
              <a:defRPr lang="en-US" sz="2133" dirty="0" smtClean="0">
                <a:solidFill>
                  <a:srgbClr val="00416A"/>
                </a:solidFill>
                <a:latin typeface="Calibri" pitchFamily="34" charset="0"/>
                <a:cs typeface="Calibri" pitchFamily="34" charset="0"/>
              </a:defRPr>
            </a:lvl2pPr>
            <a:lvl3pPr marL="1523962" indent="-304792">
              <a:buClr>
                <a:srgbClr val="00416A"/>
              </a:buClr>
              <a:defRPr lang="en-US" sz="1867" dirty="0" smtClean="0">
                <a:solidFill>
                  <a:srgbClr val="006098"/>
                </a:solidFill>
                <a:latin typeface="Calibri" pitchFamily="34" charset="0"/>
                <a:cs typeface="Calibri" pitchFamily="34" charset="0"/>
              </a:defRPr>
            </a:lvl3pPr>
            <a:lvl4pPr marL="2133547" indent="-304792">
              <a:buClr>
                <a:srgbClr val="00416A"/>
              </a:buClr>
              <a:defRPr lang="en-US" sz="1600" dirty="0" smtClean="0">
                <a:solidFill>
                  <a:srgbClr val="4B4F54"/>
                </a:solidFill>
                <a:latin typeface="Calibri" pitchFamily="34" charset="0"/>
                <a:cs typeface="Calibri" pitchFamily="34" charset="0"/>
              </a:defRPr>
            </a:lvl4pPr>
            <a:lvl5pPr marL="2743131" indent="-304792">
              <a:buClr>
                <a:srgbClr val="00416A"/>
              </a:buClr>
              <a:defRPr lang="en-NZ" sz="1600" dirty="0">
                <a:solidFill>
                  <a:srgbClr val="4B4F54"/>
                </a:solidFill>
                <a:latin typeface="Calibri" pitchFamily="34" charset="0"/>
                <a:cs typeface="Calibri" pitchFamily="34" charset="0"/>
              </a:defRPr>
            </a:lvl5pPr>
            <a:lvl6pPr>
              <a:defRPr sz="2400"/>
            </a:lvl6pPr>
            <a:lvl7pPr>
              <a:defRPr sz="2400"/>
            </a:lvl7pPr>
            <a:lvl8pPr>
              <a:defRPr sz="2400"/>
            </a:lvl8pPr>
            <a:lvl9pPr>
              <a:defRPr sz="2400"/>
            </a:lvl9pPr>
          </a:lstStyle>
          <a:p>
            <a:pPr marL="457189" lvl="0" indent="-457189" algn="l" rtl="0" eaLnBrk="1" fontAlgn="base" hangingPunct="1">
              <a:spcBef>
                <a:spcPct val="20000"/>
              </a:spcBef>
              <a:spcAft>
                <a:spcPct val="0"/>
              </a:spcAft>
              <a:buClr>
                <a:schemeClr val="accent5">
                  <a:lumMod val="25000"/>
                </a:schemeClr>
              </a:buClr>
              <a:buChar char="•"/>
            </a:pPr>
            <a:r>
              <a:rPr lang="en-US" dirty="0"/>
              <a:t>Click to edit 2-Column Bullet Slide Text Style</a:t>
            </a:r>
          </a:p>
          <a:p>
            <a:pPr marL="990575" lvl="1" indent="-380990" algn="l" rtl="0" eaLnBrk="1" fontAlgn="base" hangingPunct="1">
              <a:spcBef>
                <a:spcPct val="20000"/>
              </a:spcBef>
              <a:spcAft>
                <a:spcPct val="0"/>
              </a:spcAft>
              <a:buClr>
                <a:srgbClr val="00416A"/>
              </a:buClr>
              <a:buFont typeface="Arial" pitchFamily="34" charset="0"/>
              <a:buChar char="‒"/>
            </a:pPr>
            <a:r>
              <a:rPr lang="en-US" dirty="0"/>
              <a:t>Second level</a:t>
            </a:r>
          </a:p>
          <a:p>
            <a:pPr marL="1523962" lvl="2" indent="-304792" algn="l" rtl="0" eaLnBrk="1" fontAlgn="base" hangingPunct="1">
              <a:spcBef>
                <a:spcPct val="20000"/>
              </a:spcBef>
              <a:spcAft>
                <a:spcPct val="0"/>
              </a:spcAft>
              <a:buClr>
                <a:srgbClr val="00416A"/>
              </a:buClr>
              <a:buChar char="•"/>
            </a:pPr>
            <a:r>
              <a:rPr lang="en-US" dirty="0"/>
              <a:t>Third level</a:t>
            </a:r>
          </a:p>
          <a:p>
            <a:pPr marL="2133547" lvl="3" indent="-304792" algn="l" rtl="0" eaLnBrk="1" fontAlgn="base" hangingPunct="1">
              <a:spcBef>
                <a:spcPct val="20000"/>
              </a:spcBef>
              <a:spcAft>
                <a:spcPct val="0"/>
              </a:spcAft>
              <a:buClr>
                <a:srgbClr val="00416A"/>
              </a:buClr>
              <a:buFont typeface="Arial" pitchFamily="34" charset="0"/>
              <a:buChar char="‒"/>
            </a:pPr>
            <a:r>
              <a:rPr lang="en-US" dirty="0"/>
              <a:t>Fourth level</a:t>
            </a:r>
          </a:p>
          <a:p>
            <a:pPr marL="2743131" lvl="4" indent="-304792" algn="l" rtl="0" eaLnBrk="1" fontAlgn="base" hangingPunct="1">
              <a:spcBef>
                <a:spcPct val="20000"/>
              </a:spcBef>
              <a:spcAft>
                <a:spcPct val="0"/>
              </a:spcAft>
              <a:buClr>
                <a:srgbClr val="00416A"/>
              </a:buClr>
              <a:buFont typeface="Arial" pitchFamily="34" charset="0"/>
              <a:buChar char="»"/>
            </a:pPr>
            <a:r>
              <a:rPr lang="en-US" dirty="0"/>
              <a:t>Fifth level</a:t>
            </a:r>
            <a:endParaRPr lang="en-NZ" dirty="0"/>
          </a:p>
        </p:txBody>
      </p:sp>
    </p:spTree>
    <p:extLst>
      <p:ext uri="{BB962C8B-B14F-4D97-AF65-F5344CB8AC3E}">
        <p14:creationId xmlns:p14="http://schemas.microsoft.com/office/powerpoint/2010/main" val="852774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 Headed &amp; Bulleted">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9350" y="644691"/>
            <a:ext cx="5664629" cy="576064"/>
          </a:xfrm>
          <a:prstGeom prst="rect">
            <a:avLst/>
          </a:prstGeom>
        </p:spPr>
        <p:txBody>
          <a:bodyPr anchor="b"/>
          <a:lstStyle>
            <a:lvl1pPr marL="0" indent="0">
              <a:buNone/>
              <a:defRPr sz="2667" b="1">
                <a:solidFill>
                  <a:srgbClr val="111820"/>
                </a:solidFill>
                <a:latin typeface="Calibri" pitchFamily="34" charset="0"/>
                <a:cs typeface="Calibri"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Column </a:t>
            </a:r>
            <a:r>
              <a:rPr lang="en-US" dirty="0" err="1"/>
              <a:t>Hdr</a:t>
            </a:r>
            <a:endParaRPr lang="en-US" dirty="0"/>
          </a:p>
        </p:txBody>
      </p:sp>
      <p:sp>
        <p:nvSpPr>
          <p:cNvPr id="4" name="Content Placeholder 3"/>
          <p:cNvSpPr>
            <a:spLocks noGrp="1"/>
          </p:cNvSpPr>
          <p:nvPr>
            <p:ph sz="half" idx="2" hasCustomPrompt="1"/>
          </p:nvPr>
        </p:nvSpPr>
        <p:spPr>
          <a:xfrm>
            <a:off x="239350" y="1412776"/>
            <a:ext cx="5664629" cy="4896544"/>
          </a:xfrm>
          <a:prstGeom prst="rect">
            <a:avLst/>
          </a:prstGeom>
        </p:spPr>
        <p:txBody>
          <a:bodyPr/>
          <a:lstStyle>
            <a:lvl1pPr>
              <a:buClr>
                <a:schemeClr val="accent5">
                  <a:lumMod val="25000"/>
                </a:schemeClr>
              </a:buClr>
              <a:defRPr sz="2400">
                <a:solidFill>
                  <a:srgbClr val="022A3A"/>
                </a:solidFill>
                <a:latin typeface="Calibri" pitchFamily="34" charset="0"/>
                <a:cs typeface="Calibri" pitchFamily="34" charset="0"/>
              </a:defRPr>
            </a:lvl1pPr>
            <a:lvl2pPr>
              <a:buClr>
                <a:schemeClr val="accent5">
                  <a:lumMod val="25000"/>
                </a:schemeClr>
              </a:buClr>
              <a:defRPr sz="2133">
                <a:solidFill>
                  <a:srgbClr val="00416A"/>
                </a:solidFill>
                <a:latin typeface="Calibri" pitchFamily="34" charset="0"/>
                <a:cs typeface="Calibri" pitchFamily="34" charset="0"/>
              </a:defRPr>
            </a:lvl2pPr>
            <a:lvl3pPr>
              <a:buClr>
                <a:schemeClr val="accent5">
                  <a:lumMod val="25000"/>
                </a:schemeClr>
              </a:buClr>
              <a:defRPr sz="1867">
                <a:solidFill>
                  <a:srgbClr val="006098"/>
                </a:solidFill>
                <a:latin typeface="Calibri" pitchFamily="34" charset="0"/>
                <a:cs typeface="Calibri" pitchFamily="34" charset="0"/>
              </a:defRPr>
            </a:lvl3pPr>
            <a:lvl4pPr>
              <a:buClr>
                <a:schemeClr val="accent5">
                  <a:lumMod val="25000"/>
                </a:schemeClr>
              </a:buClr>
              <a:defRPr sz="1600">
                <a:solidFill>
                  <a:srgbClr val="4B4F54"/>
                </a:solidFill>
                <a:latin typeface="Calibri" pitchFamily="34" charset="0"/>
                <a:cs typeface="Calibri" pitchFamily="34" charset="0"/>
              </a:defRPr>
            </a:lvl4pPr>
            <a:lvl5pPr>
              <a:buClr>
                <a:schemeClr val="accent5">
                  <a:lumMod val="25000"/>
                </a:schemeClr>
              </a:buClr>
              <a:defRPr sz="1600">
                <a:solidFill>
                  <a:srgbClr val="4B4F54"/>
                </a:solidFill>
                <a:latin typeface="Calibri" pitchFamily="34" charset="0"/>
                <a:cs typeface="Calibri" pitchFamily="34" charset="0"/>
              </a:defRPr>
            </a:lvl5pPr>
            <a:lvl6pPr>
              <a:defRPr sz="2133"/>
            </a:lvl6pPr>
            <a:lvl7pPr>
              <a:defRPr sz="2133"/>
            </a:lvl7pPr>
            <a:lvl8pPr>
              <a:defRPr sz="2133"/>
            </a:lvl8pPr>
            <a:lvl9pPr>
              <a:defRPr sz="2133"/>
            </a:lvl9pPr>
          </a:lstStyle>
          <a:p>
            <a:pPr lvl="0"/>
            <a:r>
              <a:rPr lang="en-US" dirty="0"/>
              <a:t>Click to edit 2-Column Bullet Slide Text Style</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5" name="Text Placeholder 4"/>
          <p:cNvSpPr>
            <a:spLocks noGrp="1"/>
          </p:cNvSpPr>
          <p:nvPr>
            <p:ph type="body" sz="quarter" idx="3" hasCustomPrompt="1"/>
          </p:nvPr>
        </p:nvSpPr>
        <p:spPr>
          <a:xfrm>
            <a:off x="6288022" y="644691"/>
            <a:ext cx="5740052" cy="576064"/>
          </a:xfrm>
          <a:prstGeom prst="rect">
            <a:avLst/>
          </a:prstGeom>
        </p:spPr>
        <p:txBody>
          <a:bodyPr anchor="b"/>
          <a:lstStyle>
            <a:lvl1pPr marL="0" indent="0">
              <a:buNone/>
              <a:defRPr sz="2667" b="1">
                <a:solidFill>
                  <a:srgbClr val="111820"/>
                </a:solidFill>
                <a:latin typeface="Calibri" pitchFamily="34" charset="0"/>
                <a:cs typeface="Calibri"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Column </a:t>
            </a:r>
            <a:r>
              <a:rPr lang="en-US" dirty="0" err="1"/>
              <a:t>Hdr</a:t>
            </a:r>
            <a:endParaRPr lang="en-US" dirty="0"/>
          </a:p>
        </p:txBody>
      </p:sp>
      <p:sp>
        <p:nvSpPr>
          <p:cNvPr id="6" name="Content Placeholder 5"/>
          <p:cNvSpPr>
            <a:spLocks noGrp="1"/>
          </p:cNvSpPr>
          <p:nvPr>
            <p:ph sz="quarter" idx="4" hasCustomPrompt="1"/>
          </p:nvPr>
        </p:nvSpPr>
        <p:spPr>
          <a:xfrm>
            <a:off x="6288021" y="1412776"/>
            <a:ext cx="5760640" cy="4896544"/>
          </a:xfrm>
          <a:prstGeom prst="rect">
            <a:avLst/>
          </a:prstGeom>
        </p:spPr>
        <p:txBody>
          <a:bodyPr/>
          <a:lstStyle>
            <a:lvl1pPr>
              <a:buClr>
                <a:schemeClr val="accent5">
                  <a:lumMod val="25000"/>
                </a:schemeClr>
              </a:buClr>
              <a:defRPr sz="2400">
                <a:solidFill>
                  <a:srgbClr val="022A3A"/>
                </a:solidFill>
                <a:latin typeface="Calibri" pitchFamily="34" charset="0"/>
                <a:cs typeface="Calibri" pitchFamily="34" charset="0"/>
              </a:defRPr>
            </a:lvl1pPr>
            <a:lvl2pPr>
              <a:buClr>
                <a:schemeClr val="accent5">
                  <a:lumMod val="25000"/>
                </a:schemeClr>
              </a:buClr>
              <a:defRPr sz="2133">
                <a:solidFill>
                  <a:srgbClr val="00416A"/>
                </a:solidFill>
                <a:latin typeface="Calibri" pitchFamily="34" charset="0"/>
                <a:cs typeface="Calibri" pitchFamily="34" charset="0"/>
              </a:defRPr>
            </a:lvl2pPr>
            <a:lvl3pPr>
              <a:buClr>
                <a:schemeClr val="accent5">
                  <a:lumMod val="25000"/>
                </a:schemeClr>
              </a:buClr>
              <a:defRPr sz="1867">
                <a:solidFill>
                  <a:srgbClr val="006098"/>
                </a:solidFill>
                <a:latin typeface="Calibri" pitchFamily="34" charset="0"/>
                <a:cs typeface="Calibri" pitchFamily="34" charset="0"/>
              </a:defRPr>
            </a:lvl3pPr>
            <a:lvl4pPr>
              <a:buClr>
                <a:schemeClr val="accent5">
                  <a:lumMod val="25000"/>
                </a:schemeClr>
              </a:buClr>
              <a:defRPr sz="1600">
                <a:solidFill>
                  <a:srgbClr val="4B4F54"/>
                </a:solidFill>
                <a:latin typeface="Calibri" pitchFamily="34" charset="0"/>
                <a:cs typeface="Calibri" pitchFamily="34" charset="0"/>
              </a:defRPr>
            </a:lvl4pPr>
            <a:lvl5pPr>
              <a:buClr>
                <a:schemeClr val="accent5">
                  <a:lumMod val="25000"/>
                </a:schemeClr>
              </a:buClr>
              <a:defRPr sz="1600">
                <a:solidFill>
                  <a:srgbClr val="4B4F54"/>
                </a:solidFill>
                <a:latin typeface="Calibri" pitchFamily="34" charset="0"/>
                <a:cs typeface="Calibri" pitchFamily="34" charset="0"/>
              </a:defRPr>
            </a:lvl5pPr>
            <a:lvl6pPr>
              <a:defRPr sz="2133"/>
            </a:lvl6pPr>
            <a:lvl7pPr>
              <a:defRPr sz="2133"/>
            </a:lvl7pPr>
            <a:lvl8pPr>
              <a:defRPr sz="2133"/>
            </a:lvl8pPr>
            <a:lvl9pPr>
              <a:defRPr sz="2133"/>
            </a:lvl9pPr>
          </a:lstStyle>
          <a:p>
            <a:pPr lvl="0"/>
            <a:r>
              <a:rPr lang="en-US" dirty="0"/>
              <a:t>Click to edit 2-Column Bullet Slide Text Style</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9" name="Title 1"/>
          <p:cNvSpPr>
            <a:spLocks noGrp="1"/>
          </p:cNvSpPr>
          <p:nvPr>
            <p:ph type="title" hasCustomPrompt="1"/>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NZ" sz="3733" b="1" dirty="0">
                <a:solidFill>
                  <a:srgbClr val="FFFFFF"/>
                </a:solidFill>
                <a:latin typeface="Calibri" pitchFamily="34" charset="0"/>
                <a:ea typeface="+mj-ea"/>
                <a:cs typeface="Calibri" pitchFamily="34" charset="0"/>
              </a:defRPr>
            </a:lvl1pPr>
          </a:lstStyle>
          <a:p>
            <a:r>
              <a:rPr lang="en-US" dirty="0"/>
              <a:t>Click to Edit 2-Column Headed Slide Title Style</a:t>
            </a:r>
            <a:endParaRPr lang="en-NZ" dirty="0"/>
          </a:p>
        </p:txBody>
      </p:sp>
    </p:spTree>
    <p:extLst>
      <p:ext uri="{BB962C8B-B14F-4D97-AF65-F5344CB8AC3E}">
        <p14:creationId xmlns:p14="http://schemas.microsoft.com/office/powerpoint/2010/main" val="1428882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ZA" sz="3733" b="1" dirty="0">
                <a:solidFill>
                  <a:srgbClr val="FFFFFF"/>
                </a:solidFill>
                <a:latin typeface="Calibri" pitchFamily="34" charset="0"/>
                <a:ea typeface="+mj-ea"/>
                <a:cs typeface="Calibri"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93234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9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no_T">
    <p:spTree>
      <p:nvGrpSpPr>
        <p:cNvPr id="1" name=""/>
        <p:cNvGrpSpPr/>
        <p:nvPr/>
      </p:nvGrpSpPr>
      <p:grpSpPr>
        <a:xfrm>
          <a:off x="0" y="0"/>
          <a:ext cx="0" cy="0"/>
          <a:chOff x="0" y="0"/>
          <a:chExt cx="0" cy="0"/>
        </a:xfrm>
      </p:grpSpPr>
      <p:sp>
        <p:nvSpPr>
          <p:cNvPr id="2" name="Title 1"/>
          <p:cNvSpPr>
            <a:spLocks noGrp="1"/>
          </p:cNvSpPr>
          <p:nvPr>
            <p:ph type="title"/>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ZA" sz="3733" b="1" dirty="0">
                <a:solidFill>
                  <a:srgbClr val="FFFFFF"/>
                </a:solidFill>
                <a:latin typeface="Calibri" pitchFamily="34" charset="0"/>
                <a:ea typeface="+mj-ea"/>
                <a:cs typeface="Calibri" pitchFamily="34" charset="0"/>
              </a:defRPr>
            </a:lvl1pPr>
          </a:lstStyle>
          <a:p>
            <a:r>
              <a:rPr lang="en-US" dirty="0"/>
              <a:t>Click to edit Master title style</a:t>
            </a:r>
            <a:endParaRPr lang="en-ZA" dirty="0"/>
          </a:p>
        </p:txBody>
      </p:sp>
      <p:sp>
        <p:nvSpPr>
          <p:cNvPr id="3" name="Rectangle 3"/>
          <p:cNvSpPr>
            <a:spLocks noGrp="1" noChangeArrowheads="1"/>
          </p:cNvSpPr>
          <p:nvPr>
            <p:ph type="subTitle" idx="1" hasCustomPrompt="1"/>
          </p:nvPr>
        </p:nvSpPr>
        <p:spPr>
          <a:xfrm>
            <a:off x="335360" y="2468893"/>
            <a:ext cx="2880320" cy="1219200"/>
          </a:xfrm>
          <a:prstGeom prst="rect">
            <a:avLst/>
          </a:prstGeom>
        </p:spPr>
        <p:txBody>
          <a:bodyPr/>
          <a:lstStyle>
            <a:lvl1pPr marL="0" indent="0" algn="ctr">
              <a:buFontTx/>
              <a:buNone/>
              <a:defRPr sz="2267" b="0">
                <a:solidFill>
                  <a:schemeClr val="tx1"/>
                </a:solidFill>
                <a:effectLst/>
                <a:latin typeface="Arial Narrow" panose="020B0606020202030204" pitchFamily="34" charset="0"/>
              </a:defRPr>
            </a:lvl1pPr>
          </a:lstStyle>
          <a:p>
            <a:r>
              <a:rPr lang="en-US" dirty="0"/>
              <a:t>Click to Edit Subtitle Style</a:t>
            </a:r>
          </a:p>
        </p:txBody>
      </p:sp>
      <p:sp>
        <p:nvSpPr>
          <p:cNvPr id="4" name="Date Placeholder 3"/>
          <p:cNvSpPr>
            <a:spLocks noGrp="1"/>
          </p:cNvSpPr>
          <p:nvPr>
            <p:ph type="dt" sz="half" idx="10"/>
          </p:nvPr>
        </p:nvSpPr>
        <p:spPr>
          <a:xfrm>
            <a:off x="8976320" y="4389108"/>
            <a:ext cx="2887385" cy="486833"/>
          </a:xfrm>
          <a:prstGeom prst="rect">
            <a:avLst/>
          </a:prstGeom>
        </p:spPr>
        <p:txBody>
          <a:bodyPr/>
          <a:lstStyle>
            <a:lvl1pPr algn="ctr">
              <a:defRPr lang="en-US" sz="2000" b="0" smtClean="0">
                <a:solidFill>
                  <a:schemeClr val="tx1"/>
                </a:solidFill>
                <a:latin typeface="Arial Narrow" panose="020B0606020202030204" pitchFamily="34" charset="0"/>
                <a:ea typeface="+mn-ea"/>
                <a:cs typeface="+mn-cs"/>
              </a:defRPr>
            </a:lvl1pPr>
          </a:lstStyle>
          <a:p>
            <a:pPr defTabSz="1219170" eaLnBrk="0" fontAlgn="base" hangingPunct="0">
              <a:spcBef>
                <a:spcPct val="0"/>
              </a:spcBef>
              <a:spcAft>
                <a:spcPct val="0"/>
              </a:spcAft>
            </a:pPr>
            <a:fld id="{79EA90B3-B6F0-4482-B453-03FAC75A86FD}" type="datetime1">
              <a:rPr lang="es-ES" smtClean="0">
                <a:solidFill>
                  <a:srgbClr val="022A3A"/>
                </a:solidFill>
              </a:rPr>
              <a:pPr defTabSz="1219170" eaLnBrk="0" fontAlgn="base" hangingPunct="0">
                <a:spcBef>
                  <a:spcPct val="0"/>
                </a:spcBef>
                <a:spcAft>
                  <a:spcPct val="0"/>
                </a:spcAft>
              </a:pPr>
              <a:t>30/06/2022</a:t>
            </a:fld>
            <a:endParaRPr lang="es-ES" dirty="0">
              <a:solidFill>
                <a:srgbClr val="022A3A"/>
              </a:solidFill>
            </a:endParaRPr>
          </a:p>
        </p:txBody>
      </p:sp>
    </p:spTree>
    <p:extLst>
      <p:ext uri="{BB962C8B-B14F-4D97-AF65-F5344CB8AC3E}">
        <p14:creationId xmlns:p14="http://schemas.microsoft.com/office/powerpoint/2010/main" val="3011403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8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29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176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648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541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94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449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695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latin typeface="Arial Narrow" panose="020B0606020202030204" pitchFamily="34" charset="0"/>
                <a:cs typeface="Arial" panose="020B0604020202020204" pitchFamily="34" charset="0"/>
              </a:rPr>
              <a:t>Aclaración</a:t>
            </a:r>
            <a:r>
              <a:rPr lang="es-CO" sz="900" dirty="0">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144929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344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5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1368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21187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073990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154783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424696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346671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27156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47984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88100" y="912920"/>
            <a:ext cx="4077368" cy="473053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userDrawn="1"/>
        </p:nvSpPr>
        <p:spPr>
          <a:xfrm>
            <a:off x="7830105" y="912920"/>
            <a:ext cx="395310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userDrawn="1"/>
        </p:nvPicPr>
        <p:blipFill>
          <a:blip r:embed="rId3"/>
          <a:stretch>
            <a:fillRect/>
          </a:stretch>
        </p:blipFill>
        <p:spPr>
          <a:xfrm>
            <a:off x="388100" y="912920"/>
            <a:ext cx="409942" cy="4753445"/>
          </a:xfrm>
          <a:prstGeom prst="rect">
            <a:avLst/>
          </a:prstGeom>
        </p:spPr>
      </p:pic>
    </p:spTree>
    <p:extLst>
      <p:ext uri="{BB962C8B-B14F-4D97-AF65-F5344CB8AC3E}">
        <p14:creationId xmlns:p14="http://schemas.microsoft.com/office/powerpoint/2010/main" val="3525333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38149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625572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035257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805798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549" y="6260039"/>
            <a:ext cx="996417" cy="475589"/>
          </a:xfrm>
          <a:prstGeom prst="rect">
            <a:avLst/>
          </a:prstGeom>
        </p:spPr>
      </p:pic>
    </p:spTree>
    <p:extLst>
      <p:ext uri="{BB962C8B-B14F-4D97-AF65-F5344CB8AC3E}">
        <p14:creationId xmlns:p14="http://schemas.microsoft.com/office/powerpoint/2010/main" val="3264374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solidFill>
                  <a:prstClr val="black"/>
                </a:solidFill>
                <a:latin typeface="Arial Narrow" panose="020B0606020202030204" pitchFamily="34" charset="0"/>
                <a:cs typeface="Arial" panose="020B0604020202020204" pitchFamily="34" charset="0"/>
              </a:rPr>
              <a:t>Aclaración</a:t>
            </a:r>
            <a:r>
              <a:rPr lang="es-CO" sz="900" dirty="0">
                <a:solidFill>
                  <a:prstClr val="black"/>
                </a:solidFill>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932037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algn="just">
              <a:defRPr/>
            </a:pPr>
            <a:r>
              <a:rPr lang="es-CO" sz="800" b="1" dirty="0">
                <a:solidFill>
                  <a:prstClr val="black"/>
                </a:solidFill>
                <a:latin typeface="Arial Narrow" panose="020B0606020202030204" pitchFamily="34" charset="0"/>
                <a:cs typeface="Arial" panose="020B0604020202020204" pitchFamily="34" charset="0"/>
              </a:rPr>
              <a:t>Aclaración</a:t>
            </a:r>
            <a:r>
              <a:rPr lang="es-CO" sz="800" dirty="0">
                <a:solidFill>
                  <a:prstClr val="black"/>
                </a:solidFill>
                <a:latin typeface="Arial Narrow" panose="020B0606020202030204" pitchFamily="34" charset="0"/>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1875155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
        <p:nvSpPr>
          <p:cNvPr id="24" name="Google Shape;24;p61"/>
          <p:cNvSpPr txBox="1">
            <a:spLocks noGrp="1"/>
          </p:cNvSpPr>
          <p:nvPr>
            <p:ph type="ctrTitle"/>
          </p:nvPr>
        </p:nvSpPr>
        <p:spPr>
          <a:xfrm>
            <a:off x="914400" y="2125980"/>
            <a:ext cx="10363200" cy="1440179"/>
          </a:xfrm>
          <a:prstGeom prst="rect">
            <a:avLst/>
          </a:prstGeom>
          <a:noFill/>
          <a:ln>
            <a:noFill/>
          </a:ln>
        </p:spPr>
        <p:txBody>
          <a:bodyPr spcFirstLastPara="1"/>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61"/>
          <p:cNvSpPr txBox="1">
            <a:spLocks noGrp="1"/>
          </p:cNvSpPr>
          <p:nvPr>
            <p:ph type="subTitle" idx="1"/>
          </p:nvPr>
        </p:nvSpPr>
        <p:spPr>
          <a:xfrm>
            <a:off x="1828800" y="3840480"/>
            <a:ext cx="8534399" cy="1714500"/>
          </a:xfrm>
          <a:prstGeom prst="rect">
            <a:avLst/>
          </a:prstGeom>
          <a:noFill/>
          <a:ln>
            <a:noFill/>
          </a:ln>
        </p:spPr>
        <p:txBody>
          <a:bodyPr spcFirstLastPara="1"/>
          <a:lstStyle>
            <a:lvl1pPr lvl="0" algn="l">
              <a:lnSpc>
                <a:spcPct val="100000"/>
              </a:lnSpc>
              <a:spcBef>
                <a:spcPts val="360"/>
              </a:spcBef>
              <a:spcAft>
                <a:spcPts val="0"/>
              </a:spcAft>
              <a:buSzPts val="1400"/>
              <a:buNone/>
              <a:defRPr/>
            </a:lvl1pPr>
            <a:lvl2pPr lvl="1" algn="l">
              <a:lnSpc>
                <a:spcPct val="100000"/>
              </a:lnSpc>
              <a:spcBef>
                <a:spcPts val="360"/>
              </a:spcBef>
              <a:spcAft>
                <a:spcPts val="0"/>
              </a:spcAft>
              <a:buSzPts val="1400"/>
              <a:buNone/>
              <a:defRPr/>
            </a:lvl2pPr>
            <a:lvl3pPr lvl="2" algn="l">
              <a:lnSpc>
                <a:spcPct val="100000"/>
              </a:lnSpc>
              <a:spcBef>
                <a:spcPts val="360"/>
              </a:spcBef>
              <a:spcAft>
                <a:spcPts val="0"/>
              </a:spcAft>
              <a:buSzPts val="1400"/>
              <a:buNone/>
              <a:defRPr/>
            </a:lvl3pPr>
            <a:lvl4pPr lvl="3" algn="l">
              <a:lnSpc>
                <a:spcPct val="100000"/>
              </a:lnSpc>
              <a:spcBef>
                <a:spcPts val="360"/>
              </a:spcBef>
              <a:spcAft>
                <a:spcPts val="0"/>
              </a:spcAft>
              <a:buSzPts val="1400"/>
              <a:buNone/>
              <a:defRPr/>
            </a:lvl4pPr>
            <a:lvl5pPr lvl="4" algn="l">
              <a:lnSpc>
                <a:spcPct val="100000"/>
              </a:lnSpc>
              <a:spcBef>
                <a:spcPts val="36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8;p36"/>
          <p:cNvSpPr txBox="1">
            <a:spLocks noGrp="1"/>
          </p:cNvSpPr>
          <p:nvPr>
            <p:ph type="ft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Google Shape;9;p36"/>
          <p:cNvSpPr txBox="1">
            <a:spLocks noGrp="1"/>
          </p:cNvSpPr>
          <p:nvPr>
            <p:ph type="dt" idx="13"/>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Google Shape;10;p36"/>
          <p:cNvSpPr txBox="1">
            <a:spLocks noGrp="1"/>
          </p:cNvSpPr>
          <p:nvPr>
            <p:ph type="sldNum" idx="14"/>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fld id="{6F16A0B2-06BB-4A42-86A4-0550AAC6DDD5}" type="slidenum">
              <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t>‹Nº›</a:t>
            </a:fld>
            <a:endPar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858785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4" name="Google Shape;30;p62"/>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1" name="Google Shape;31;p62"/>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773113" y="1193800"/>
            <a:ext cx="10645775" cy="2871788"/>
          </a:xfrm>
          <a:prstGeom prst="rect">
            <a:avLst/>
          </a:prstGeom>
          <a:noFill/>
          <a:ln>
            <a:noFill/>
          </a:ln>
        </p:spPr>
        <p:txBody>
          <a:bodyPr spcFirstLastPara="1"/>
          <a:lstStyle>
            <a:lvl1pPr marL="457200" lvl="0" indent="-228600" algn="l">
              <a:lnSpc>
                <a:spcPct val="100000"/>
              </a:lnSpc>
              <a:spcBef>
                <a:spcPts val="360"/>
              </a:spcBef>
              <a:spcAft>
                <a:spcPts val="0"/>
              </a:spcAft>
              <a:buSzPts val="1400"/>
              <a:buNone/>
              <a:defRPr b="0" i="0">
                <a:solidFill>
                  <a:schemeClr val="dk1"/>
                </a:solidFill>
              </a:defRPr>
            </a:lvl1pPr>
            <a:lvl2pPr marL="914400" lvl="1" indent="-228600" algn="l">
              <a:lnSpc>
                <a:spcPct val="100000"/>
              </a:lnSpc>
              <a:spcBef>
                <a:spcPts val="360"/>
              </a:spcBef>
              <a:spcAft>
                <a:spcPts val="0"/>
              </a:spcAft>
              <a:buSzPts val="1400"/>
              <a:buNone/>
              <a:defRPr/>
            </a:lvl2pPr>
            <a:lvl3pPr marL="1371600" lvl="2" indent="-228600" algn="l">
              <a:lnSpc>
                <a:spcPct val="100000"/>
              </a:lnSpc>
              <a:spcBef>
                <a:spcPts val="360"/>
              </a:spcBef>
              <a:spcAft>
                <a:spcPts val="0"/>
              </a:spcAft>
              <a:buSzPts val="1400"/>
              <a:buNone/>
              <a:defRPr/>
            </a:lvl3pPr>
            <a:lvl4pPr marL="1828800" lvl="3" indent="-228600" algn="l">
              <a:lnSpc>
                <a:spcPct val="100000"/>
              </a:lnSpc>
              <a:spcBef>
                <a:spcPts val="360"/>
              </a:spcBef>
              <a:spcAft>
                <a:spcPts val="0"/>
              </a:spcAft>
              <a:buSzPts val="1400"/>
              <a:buNone/>
              <a:defRPr/>
            </a:lvl4pPr>
            <a:lvl5pPr marL="2286000" lvl="4" indent="-228600" algn="l">
              <a:lnSpc>
                <a:spcPct val="100000"/>
              </a:lnSpc>
              <a:spcBef>
                <a:spcPts val="36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 name="Google Shape;33;p62"/>
          <p:cNvSpPr txBox="1">
            <a:spLocks noGrp="1"/>
          </p:cNvSpPr>
          <p:nvPr>
            <p:ph type="ft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Google Shape;34;p62"/>
          <p:cNvSpPr txBox="1">
            <a:spLocks noGrp="1"/>
          </p:cNvSpPr>
          <p:nvPr>
            <p:ph type="dt"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7" name="Google Shape;35;p62"/>
          <p:cNvSpPr txBox="1">
            <a:spLocks noGrp="1"/>
          </p:cNvSpPr>
          <p:nvPr>
            <p:ph type="sldNum"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fld id="{2F52B0A9-C44B-4228-853B-F0FA30B4D3F8}" type="slidenum">
              <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t>‹Nº›</a:t>
            </a:fld>
            <a:endPar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72937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63"/>
          <p:cNvSpPr txBox="1">
            <a:spLocks noGrp="1"/>
          </p:cNvSpPr>
          <p:nvPr>
            <p:ph type="title"/>
          </p:nvPr>
        </p:nvSpPr>
        <p:spPr>
          <a:xfrm>
            <a:off x="1838325" y="885825"/>
            <a:ext cx="8515350" cy="528638"/>
          </a:xfrm>
          <a:prstGeom prst="rect">
            <a:avLst/>
          </a:prstGeom>
          <a:noFill/>
          <a:ln>
            <a:noFill/>
          </a:ln>
        </p:spPr>
        <p:txBody>
          <a:bodyPr spcFirstLastPara="1"/>
          <a:lstStyle>
            <a:lvl1pPr lvl="0" algn="ctr">
              <a:lnSpc>
                <a:spcPct val="100000"/>
              </a:lnSpc>
              <a:spcBef>
                <a:spcPts val="0"/>
              </a:spcBef>
              <a:spcAft>
                <a:spcPts val="0"/>
              </a:spcAft>
              <a:buSzPts val="1400"/>
              <a:buNone/>
              <a:defRPr sz="2000" b="0" i="0">
                <a:solidFill>
                  <a:srgbClr val="3A3838"/>
                </a:solidFill>
                <a:latin typeface="Arial Black"/>
                <a:ea typeface="Arial Black"/>
                <a:cs typeface="Arial Black"/>
                <a:sym typeface="Arial Black"/>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 name="Google Shape;8;p36"/>
          <p:cNvSpPr txBox="1">
            <a:spLocks noGrp="1"/>
          </p:cNvSpPr>
          <p:nvPr>
            <p:ph type="ft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9;p36"/>
          <p:cNvSpPr txBox="1">
            <a:spLocks noGrp="1"/>
          </p:cNvSpPr>
          <p:nvPr>
            <p:ph type="dt" idx="13"/>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Google Shape;10;p36"/>
          <p:cNvSpPr txBox="1">
            <a:spLocks noGrp="1"/>
          </p:cNvSpPr>
          <p:nvPr>
            <p:ph type="sldNum" idx="14"/>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fld id="{832EA0F2-0055-4378-9D96-B4B938B6626F}" type="slidenum">
              <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t>‹Nº›</a:t>
            </a:fld>
            <a:endPar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50847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3897049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dpi="0" rotWithShape="0">
          <a:blip r:embed="rId2"/>
          <a:srcRect/>
          <a:stretch>
            <a:fillRect/>
          </a:stretch>
        </a:blipFill>
        <a:effectLst/>
      </p:bgPr>
    </p:bg>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611739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78788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a:ea typeface="+mn-ea"/>
                <a:cs typeface="Arial Narrow"/>
              </a:rPr>
              <a:t>Alertas amarillas </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3177217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79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360388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610044" y="958642"/>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ángulo 2"/>
          <p:cNvSpPr/>
          <p:nvPr userDrawn="1"/>
        </p:nvSpPr>
        <p:spPr>
          <a:xfrm>
            <a:off x="7737514" y="912920"/>
            <a:ext cx="4019057"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41207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858335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075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86816"/>
            <a:ext cx="7888508" cy="5055542"/>
          </a:xfrm>
          <a:prstGeom prst="rect">
            <a:avLst/>
          </a:prstGeom>
        </p:spPr>
      </p:pic>
      <p:pic>
        <p:nvPicPr>
          <p:cNvPr id="3" name="Imagen 2" descr="m1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3982841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 y="1811310"/>
            <a:ext cx="8103252" cy="5046689"/>
          </a:xfrm>
          <a:prstGeom prst="rect">
            <a:avLst/>
          </a:prstGeom>
        </p:spPr>
      </p:pic>
      <p:pic>
        <p:nvPicPr>
          <p:cNvPr id="2" name="Imagen 1" descr="m4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1098713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59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3" name="Imagen 2" descr="FronteraMaritima_Al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35854"/>
            <a:ext cx="9257422" cy="4931210"/>
          </a:xfrm>
          <a:prstGeom prst="rect">
            <a:avLst/>
          </a:prstGeom>
        </p:spPr>
      </p:pic>
      <p:pic>
        <p:nvPicPr>
          <p:cNvPr id="2" name="Imagen 1" descr="m2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pic>
        <p:nvPicPr>
          <p:cNvPr id="4" name="Imagen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76592" y="641805"/>
            <a:ext cx="255028" cy="255028"/>
          </a:xfrm>
          <a:prstGeom prst="rect">
            <a:avLst/>
          </a:prstGeom>
        </p:spPr>
      </p:pic>
    </p:spTree>
    <p:extLst>
      <p:ext uri="{BB962C8B-B14F-4D97-AF65-F5344CB8AC3E}">
        <p14:creationId xmlns:p14="http://schemas.microsoft.com/office/powerpoint/2010/main" val="3425092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1" descr="m3_Mesa de trabajo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341180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044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1026355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467" t="35238" r="388" b="54225"/>
          <a:stretch/>
        </p:blipFill>
        <p:spPr>
          <a:xfrm>
            <a:off x="0" y="-11575"/>
            <a:ext cx="12236319" cy="731781"/>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2" name="Agrupar 1"/>
          <p:cNvGrpSpPr/>
          <p:nvPr userDrawn="1"/>
        </p:nvGrpSpPr>
        <p:grpSpPr>
          <a:xfrm>
            <a:off x="3584431" y="152159"/>
            <a:ext cx="422710" cy="422710"/>
            <a:chOff x="4065603" y="191601"/>
            <a:chExt cx="422710" cy="422710"/>
          </a:xfrm>
        </p:grpSpPr>
        <p:sp>
          <p:nvSpPr>
            <p:cNvPr id="4" name="Elipse 3"/>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918115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87"/>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08" y="8116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679703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0" y="0"/>
            <a:ext cx="12198260" cy="725797"/>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898169" y="81164"/>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2613652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7"/>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9680324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072255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01258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86816"/>
            <a:ext cx="7888508" cy="5055542"/>
          </a:xfrm>
          <a:prstGeom prst="rect">
            <a:avLst/>
          </a:prstGeom>
        </p:spPr>
      </p:pic>
      <p:pic>
        <p:nvPicPr>
          <p:cNvPr id="3" name="Imagen 2" descr="m1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2748182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688876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502" t="35210" r="522" b="54289"/>
          <a:stretch/>
        </p:blipFill>
        <p:spPr>
          <a:xfrm>
            <a:off x="-1" y="-20548"/>
            <a:ext cx="12218533" cy="729465"/>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450334" y="12060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agen 5"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629014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12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CE4EC-124E-4A40-9985-A2F975A398A5}" type="datetimeFigureOut">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A5CC1-1BFA-4146-893A-695949666B54}" type="slidenum">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2355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1092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4083531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8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xmlns=""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xmlns=""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FORMATO .JPG</a:t>
            </a:r>
          </a:p>
        </p:txBody>
      </p:sp>
    </p:spTree>
    <p:extLst>
      <p:ext uri="{BB962C8B-B14F-4D97-AF65-F5344CB8AC3E}">
        <p14:creationId xmlns:p14="http://schemas.microsoft.com/office/powerpoint/2010/main" val="1832789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44811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a:ea typeface="+mn-ea"/>
                <a:cs typeface="Arial Narrow"/>
              </a:rPr>
              <a:t>Alertas amarillas </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0868511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1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 y="1811310"/>
            <a:ext cx="8103252" cy="5046689"/>
          </a:xfrm>
          <a:prstGeom prst="rect">
            <a:avLst/>
          </a:prstGeom>
        </p:spPr>
      </p:pic>
      <p:pic>
        <p:nvPicPr>
          <p:cNvPr id="2" name="Imagen 1" descr="m4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27752973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430710"/>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66695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610044" y="958642"/>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ángulo 2"/>
          <p:cNvSpPr/>
          <p:nvPr userDrawn="1"/>
        </p:nvSpPr>
        <p:spPr>
          <a:xfrm>
            <a:off x="7737514" y="912920"/>
            <a:ext cx="4019057"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4051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32367481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
        <p:nvSpPr>
          <p:cNvPr id="8" name="Rectángulo 7"/>
          <p:cNvSpPr/>
          <p:nvPr userDrawn="1"/>
        </p:nvSpPr>
        <p:spPr>
          <a:xfrm>
            <a:off x="673988" y="1743933"/>
            <a:ext cx="4544835"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IMAGEN FORMATO .JPG O PNG</a:t>
            </a:r>
          </a:p>
        </p:txBody>
      </p:sp>
    </p:spTree>
    <p:extLst>
      <p:ext uri="{BB962C8B-B14F-4D97-AF65-F5344CB8AC3E}">
        <p14:creationId xmlns:p14="http://schemas.microsoft.com/office/powerpoint/2010/main" val="2425077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86816"/>
            <a:ext cx="7888508" cy="5055542"/>
          </a:xfrm>
          <a:prstGeom prst="rect">
            <a:avLst/>
          </a:prstGeom>
        </p:spPr>
      </p:pic>
      <p:pic>
        <p:nvPicPr>
          <p:cNvPr id="3" name="Imagen 2" descr="m1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2363315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 y="1811310"/>
            <a:ext cx="8103252" cy="5046689"/>
          </a:xfrm>
          <a:prstGeom prst="rect">
            <a:avLst/>
          </a:prstGeom>
        </p:spPr>
      </p:pic>
      <p:pic>
        <p:nvPicPr>
          <p:cNvPr id="2" name="Imagen 1" descr="m4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18487006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3" name="Imagen 2" descr="FronteraMaritima_Al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35854"/>
            <a:ext cx="9257422" cy="4931210"/>
          </a:xfrm>
          <a:prstGeom prst="rect">
            <a:avLst/>
          </a:prstGeom>
        </p:spPr>
      </p:pic>
      <p:pic>
        <p:nvPicPr>
          <p:cNvPr id="2" name="Imagen 1" descr="m2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pic>
        <p:nvPicPr>
          <p:cNvPr id="4" name="Imagen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76592" y="641805"/>
            <a:ext cx="255028" cy="255028"/>
          </a:xfrm>
          <a:prstGeom prst="rect">
            <a:avLst/>
          </a:prstGeom>
        </p:spPr>
      </p:pic>
    </p:spTree>
    <p:extLst>
      <p:ext uri="{BB962C8B-B14F-4D97-AF65-F5344CB8AC3E}">
        <p14:creationId xmlns:p14="http://schemas.microsoft.com/office/powerpoint/2010/main" val="2382143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1" descr="m3_Mesa de trabajo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17004912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509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17135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10" Type="http://schemas.openxmlformats.org/officeDocument/2006/relationships/theme" Target="../theme/theme10.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5" Type="http://schemas.openxmlformats.org/officeDocument/2006/relationships/theme" Target="../theme/theme11.xml"/><Relationship Id="rId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9" Type="http://schemas.openxmlformats.org/officeDocument/2006/relationships/image" Target="../media/image53.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56.jpeg"/><Relationship Id="rId2" Type="http://schemas.openxmlformats.org/officeDocument/2006/relationships/slideLayout" Target="../slideLayouts/slideLayout146.xml"/><Relationship Id="rId16" Type="http://schemas.openxmlformats.org/officeDocument/2006/relationships/theme" Target="../theme/theme1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6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theme" Target="../theme/theme14.xml"/><Relationship Id="rId5" Type="http://schemas.openxmlformats.org/officeDocument/2006/relationships/slideLayout" Target="../slideLayouts/slideLayout164.xml"/><Relationship Id="rId4"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5.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theme" Target="../theme/theme1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theme" Target="../theme/theme18.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5" Type="http://schemas.openxmlformats.org/officeDocument/2006/relationships/theme" Target="../theme/theme8.xml"/><Relationship Id="rId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pPr/>
              <a:t>30/06/2022</a:t>
            </a:fld>
            <a:endParaRPr lang="es-CO"/>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pPr/>
              <a:t>‹Nº›</a:t>
            </a:fld>
            <a:endParaRPr lang="es-CO"/>
          </a:p>
        </p:txBody>
      </p:sp>
    </p:spTree>
    <p:extLst>
      <p:ext uri="{BB962C8B-B14F-4D97-AF65-F5344CB8AC3E}">
        <p14:creationId xmlns:p14="http://schemas.microsoft.com/office/powerpoint/2010/main" val="2129219969"/>
      </p:ext>
    </p:extLst>
  </p:cSld>
  <p:clrMap bg1="lt1" tx1="dk1" bg2="lt2" tx2="dk2" accent1="accent1" accent2="accent2" accent3="accent3" accent4="accent4" accent5="accent5" accent6="accent6" hlink="hlink" folHlink="folHlink"/>
  <p:sldLayoutIdLst>
    <p:sldLayoutId id="2147483713" r:id="rId1"/>
    <p:sldLayoutId id="2147483716" r:id="rId2"/>
    <p:sldLayoutId id="2147486509" r:id="rId3"/>
    <p:sldLayoutId id="2147486510" r:id="rId4"/>
    <p:sldLayoutId id="2147483717" r:id="rId5"/>
    <p:sldLayoutId id="2147483661" r:id="rId6"/>
    <p:sldLayoutId id="2147483718" r:id="rId7"/>
    <p:sldLayoutId id="2147486511" r:id="rId8"/>
    <p:sldLayoutId id="2147483652" r:id="rId9"/>
    <p:sldLayoutId id="2147483653" r:id="rId10"/>
    <p:sldLayoutId id="2147483654"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719" r:id="rId22"/>
    <p:sldLayoutId id="2147483676" r:id="rId23"/>
    <p:sldLayoutId id="2147483680" r:id="rId24"/>
    <p:sldLayoutId id="2147488049" r:id="rId25"/>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67;gc15855fd00_2_0"/>
          <p:cNvSpPr txBox="1">
            <a:spLocks noGrp="1"/>
          </p:cNvSpPr>
          <p:nvPr>
            <p:ph type="title"/>
          </p:nvPr>
        </p:nvSpPr>
        <p:spPr bwMode="auto">
          <a:xfrm>
            <a:off x="1838325" y="885825"/>
            <a:ext cx="85153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2051" name="Google Shape;268;gc15855fd00_2_0"/>
          <p:cNvSpPr txBox="1">
            <a:spLocks noGrp="1"/>
          </p:cNvSpPr>
          <p:nvPr>
            <p:ph type="body" idx="1"/>
          </p:nvPr>
        </p:nvSpPr>
        <p:spPr bwMode="auto">
          <a:xfrm>
            <a:off x="773113" y="1193800"/>
            <a:ext cx="10645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2052" name="Google Shape;269;gc15855fd00_2_0"/>
          <p:cNvSpPr txBox="1">
            <a:spLocks noGrp="1"/>
          </p:cNvSpPr>
          <p:nvPr>
            <p:ph type="ftr" idx="11"/>
          </p:nvPr>
        </p:nvSpPr>
        <p:spPr bwMode="auto">
          <a:xfrm>
            <a:off x="4144963" y="6378575"/>
            <a:ext cx="3902075" cy="342900"/>
          </a:xfrm>
          <a:prstGeom prst="rect">
            <a:avLst/>
          </a:prstGeom>
          <a:noFill/>
          <a:ln>
            <a:noFill/>
          </a:ln>
        </p:spPr>
        <p:txBody>
          <a:bodyPr vert="horz" wrap="square" lIns="0" tIns="0" rIns="0" bIns="0" numCol="1" anchor="t" anchorCtr="0" compatLnSpc="1">
            <a:prstTxWarp prst="textNoShape">
              <a:avLst/>
            </a:prstTxWarp>
            <a:spAutoFit/>
          </a:bodyPr>
          <a:lstStyle>
            <a:lvl1pPr algn="ct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2053" name="Google Shape;270;gc15855fd00_2_0"/>
          <p:cNvSpPr txBox="1">
            <a:spLocks noGrp="1"/>
          </p:cNvSpPr>
          <p:nvPr>
            <p:ph type="dt" idx="10"/>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2054" name="Google Shape;271;gc15855fd00_2_0"/>
          <p:cNvSpPr txBox="1">
            <a:spLocks noGrp="1"/>
          </p:cNvSpPr>
          <p:nvPr>
            <p:ph type="sldNum" idx="12"/>
          </p:nvPr>
        </p:nvSpPr>
        <p:spPr bwMode="auto">
          <a:xfrm>
            <a:off x="8778875"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algn="r" eaLnBrk="1" hangingPunct="1">
              <a:buClr>
                <a:srgbClr val="898989"/>
              </a:buClr>
              <a:buSzPts val="1800"/>
              <a:buFont typeface="Calibri" panose="020F0502020204030204" pitchFamily="34" charset="0"/>
              <a:buNone/>
              <a:defRPr sz="1800">
                <a:solidFill>
                  <a:srgbClr val="898989"/>
                </a:solidFill>
                <a:latin typeface="Calibri" panose="020F0502020204030204" pitchFamily="34" charset="0"/>
                <a:sym typeface="Calibri" panose="020F0502020204030204" pitchFamily="34" charset="0"/>
              </a:defRPr>
            </a:lvl1pPr>
          </a:lstStyle>
          <a:p>
            <a:pPr fontAlgn="base">
              <a:spcBef>
                <a:spcPct val="0"/>
              </a:spcBef>
              <a:spcAft>
                <a:spcPct val="0"/>
              </a:spcAft>
              <a:defRPr/>
            </a:pPr>
            <a:fld id="{2C442D04-91BA-4E99-B9E6-6592C08C70D9}" type="slidenum">
              <a:rPr lang="es-CO" altLang="es-CO">
                <a:cs typeface="Arial" panose="020B0604020202020204" pitchFamily="34" charset="0"/>
              </a:rPr>
              <a:pPr fontAlgn="base">
                <a:spcBef>
                  <a:spcPct val="0"/>
                </a:spcBef>
                <a:spcAft>
                  <a:spcPct val="0"/>
                </a:spcAft>
                <a:defRPr/>
              </a:pPr>
              <a:t>‹Nº›</a:t>
            </a:fld>
            <a:endParaRPr lang="es-CO" altLang="es-CO">
              <a:cs typeface="Arial" panose="020B0604020202020204" pitchFamily="34" charset="0"/>
            </a:endParaRPr>
          </a:p>
        </p:txBody>
      </p:sp>
    </p:spTree>
    <p:extLst>
      <p:ext uri="{BB962C8B-B14F-4D97-AF65-F5344CB8AC3E}">
        <p14:creationId xmlns:p14="http://schemas.microsoft.com/office/powerpoint/2010/main" val="133164874"/>
      </p:ext>
    </p:extLst>
  </p:cSld>
  <p:clrMap bg1="lt1" tx1="dk1" bg2="dk2" tx2="lt2" accent1="accent1" accent2="accent2" accent3="accent3" accent4="accent4" accent5="accent5" accent6="accent6" hlink="hlink" folHlink="folHlink"/>
  <p:sldLayoutIdLst>
    <p:sldLayoutId id="2147488238" r:id="rId1"/>
    <p:sldLayoutId id="2147488239" r:id="rId2"/>
    <p:sldLayoutId id="2147488240" r:id="rId3"/>
    <p:sldLayoutId id="2147488241" r:id="rId4"/>
    <p:sldLayoutId id="2147488242" r:id="rId5"/>
    <p:sldLayoutId id="2147488243" r:id="rId6"/>
    <p:sldLayoutId id="2147488244" r:id="rId7"/>
    <p:sldLayoutId id="2147488245" r:id="rId8"/>
    <p:sldLayoutId id="2147488246"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arcador de títu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CO" altLang="es-MX" smtClean="0"/>
          </a:p>
        </p:txBody>
      </p:sp>
      <p:sp>
        <p:nvSpPr>
          <p:cNvPr id="2051" name="Marcador de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Editar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CO" altLang="es-MX" smtClean="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6A43E1E0-F1D1-484E-A59F-2F8A17293ED4}" type="datetimeFigureOut">
              <a:rPr lang="es-CO"/>
              <a:pPr>
                <a:defRPr/>
              </a:pPr>
              <a:t>30/06/2022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pPr>
            <a:fld id="{65ABA803-9DF9-4748-9793-B67B899003C4}" type="slidenum">
              <a:rPr lang="es-CO" altLang="es-MX" smtClean="0">
                <a:cs typeface="Arial" panose="020B0604020202020204" pitchFamily="34" charset="0"/>
              </a:rPr>
              <a:pPr fontAlgn="base">
                <a:spcBef>
                  <a:spcPct val="0"/>
                </a:spcBef>
                <a:spcAft>
                  <a:spcPct val="0"/>
                </a:spcAft>
              </a:pPr>
              <a:t>‹Nº›</a:t>
            </a:fld>
            <a:endParaRPr lang="es-CO" altLang="es-MX" smtClean="0">
              <a:cs typeface="Arial" panose="020B0604020202020204" pitchFamily="34" charset="0"/>
            </a:endParaRPr>
          </a:p>
        </p:txBody>
      </p:sp>
    </p:spTree>
    <p:extLst>
      <p:ext uri="{BB962C8B-B14F-4D97-AF65-F5344CB8AC3E}">
        <p14:creationId xmlns:p14="http://schemas.microsoft.com/office/powerpoint/2010/main" val="44209739"/>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0"/>
            <a:ext cx="12192000" cy="6857999"/>
          </a:xfrm>
          <a:prstGeom prst="rect">
            <a:avLst/>
          </a:prstGeom>
        </p:spPr>
      </p:pic>
      <p:sp>
        <p:nvSpPr>
          <p:cNvPr id="2" name="Holder 2"/>
          <p:cNvSpPr>
            <a:spLocks noGrp="1"/>
          </p:cNvSpPr>
          <p:nvPr>
            <p:ph type="title"/>
          </p:nvPr>
        </p:nvSpPr>
        <p:spPr>
          <a:xfrm>
            <a:off x="4924805" y="825500"/>
            <a:ext cx="2342388" cy="330834"/>
          </a:xfrm>
          <a:prstGeom prst="rect">
            <a:avLst/>
          </a:prstGeom>
        </p:spPr>
        <p:txBody>
          <a:bodyPr wrap="square" lIns="0" tIns="0" rIns="0" bIns="0">
            <a:spAutoFit/>
          </a:bodyPr>
          <a:lstStyle>
            <a:lvl1pPr>
              <a:defRPr sz="2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4990782" y="1620964"/>
            <a:ext cx="6320790" cy="1460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solidFill>
                <a:prstClr val="black">
                  <a:tint val="75000"/>
                </a:prstClr>
              </a:solidFill>
              <a:cs typeface="Arial"/>
              <a:sym typeface="Aria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smtClean="0">
                <a:solidFill>
                  <a:prstClr val="black">
                    <a:tint val="75000"/>
                  </a:prstClr>
                </a:solidFill>
                <a:cs typeface="Arial"/>
                <a:sym typeface="Arial"/>
              </a:rPr>
              <a:pPr>
                <a:defRPr/>
              </a:pPr>
              <a:t>6/30/2022</a:t>
            </a:fld>
            <a:endParaRPr lang="en-US">
              <a:solidFill>
                <a:prstClr val="black">
                  <a:tint val="75000"/>
                </a:prstClr>
              </a:solidFill>
              <a:cs typeface="Arial"/>
              <a:sym typeface="Arial"/>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B6F15528-21DE-4FAA-801E-634DDDAF4B2B}" type="slidenum">
              <a:rPr>
                <a:solidFill>
                  <a:prstClr val="black">
                    <a:tint val="75000"/>
                  </a:prstClr>
                </a:solidFill>
                <a:cs typeface="Arial"/>
                <a:sym typeface="Arial"/>
              </a:rPr>
              <a:pPr>
                <a:defRPr/>
              </a:pPr>
              <a:t>‹Nº›</a:t>
            </a:fld>
            <a:endParaRPr>
              <a:solidFill>
                <a:prstClr val="black">
                  <a:tint val="75000"/>
                </a:prstClr>
              </a:solidFill>
              <a:cs typeface="Arial"/>
              <a:sym typeface="Arial"/>
            </a:endParaRPr>
          </a:p>
        </p:txBody>
      </p:sp>
    </p:spTree>
    <p:extLst>
      <p:ext uri="{BB962C8B-B14F-4D97-AF65-F5344CB8AC3E}">
        <p14:creationId xmlns:p14="http://schemas.microsoft.com/office/powerpoint/2010/main" val="2148540931"/>
      </p:ext>
    </p:extLst>
  </p:cSld>
  <p:clrMap bg1="lt1" tx1="dk1" bg2="lt2" tx2="dk2" accent1="accent1" accent2="accent2" accent3="accent3" accent4="accent4" accent5="accent5" accent6="accent6" hlink="hlink" folHlink="folHlink"/>
  <p:sldLayoutIdLst>
    <p:sldLayoutId id="2147488253" r:id="rId1"/>
    <p:sldLayoutId id="2147488254" r:id="rId2"/>
    <p:sldLayoutId id="2147488255" r:id="rId3"/>
    <p:sldLayoutId id="2147488256" r:id="rId4"/>
    <p:sldLayoutId id="2147488257" r:id="rId5"/>
    <p:sldLayoutId id="2147488258" r:id="rId6"/>
    <p:sldLayoutId id="2147488259"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838200" y="6356350"/>
            <a:ext cx="2743200" cy="365125"/>
          </a:xfrm>
          <a:prstGeom prst="rect">
            <a:avLst/>
          </a:prstGeom>
        </p:spPr>
        <p:txBody>
          <a:bodyPr lIns="90000" tIns="45000" rIns="90000" bIns="45000">
            <a:noAutofit/>
          </a:bodyPr>
          <a:lstStyle>
            <a:lvl1pPr eaLnBrk="1" fontAlgn="auto" hangingPunct="1">
              <a:spcBef>
                <a:spcPts val="0"/>
              </a:spcBef>
              <a:spcAft>
                <a:spcPts val="0"/>
              </a:spcAft>
              <a:defRPr spc="-1">
                <a:solidFill>
                  <a:srgbClr val="000000"/>
                </a:solidFill>
                <a:latin typeface="Calibri"/>
                <a:ea typeface="+mn-ea"/>
                <a:cs typeface="+mn-cs"/>
              </a:defRPr>
            </a:lvl1pPr>
          </a:lstStyle>
          <a:p>
            <a:pPr>
              <a:buClr>
                <a:srgbClr val="000000"/>
              </a:buClr>
              <a:buFont typeface="Arial"/>
              <a:buNone/>
              <a:defRPr/>
            </a:pPr>
            <a:fld id="{72843047-843F-4A47-B9C0-602988DBA0CA}" type="datetimeFigureOut">
              <a:rPr lang="es-CO" sz="1400" kern="0">
                <a:sym typeface="Arial"/>
              </a:rPr>
              <a:pPr>
                <a:buClr>
                  <a:srgbClr val="000000"/>
                </a:buClr>
                <a:buFont typeface="Arial"/>
                <a:buNone/>
                <a:defRPr/>
              </a:pPr>
              <a:t>30/06/2022</a:t>
            </a:fld>
            <a:endParaRPr lang="es-CO" sz="1400" kern="0">
              <a:solidFill>
                <a:prstClr val="black"/>
              </a:solidFill>
              <a:latin typeface="Times New Roman"/>
              <a:sym typeface="Arial"/>
            </a:endParaRPr>
          </a:p>
        </p:txBody>
      </p:sp>
      <p:sp>
        <p:nvSpPr>
          <p:cNvPr id="6" name="PlaceHolder 2"/>
          <p:cNvSpPr>
            <a:spLocks noGrp="1"/>
          </p:cNvSpPr>
          <p:nvPr>
            <p:ph type="ftr"/>
          </p:nvPr>
        </p:nvSpPr>
        <p:spPr>
          <a:xfrm>
            <a:off x="4038600" y="6356350"/>
            <a:ext cx="4114800" cy="365125"/>
          </a:xfrm>
          <a:prstGeom prst="rect">
            <a:avLst/>
          </a:prstGeom>
        </p:spPr>
        <p:txBody>
          <a:bodyPr lIns="90000" tIns="45000" rIns="90000" bIns="45000">
            <a:noAutofit/>
          </a:bodyPr>
          <a:lstStyle>
            <a:lvl1pPr eaLnBrk="1" fontAlgn="auto" hangingPunct="1">
              <a:spcBef>
                <a:spcPts val="0"/>
              </a:spcBef>
              <a:spcAft>
                <a:spcPts val="0"/>
              </a:spcAft>
              <a:defRPr sz="2400" spc="-1">
                <a:latin typeface="Times New Roman"/>
                <a:ea typeface="+mn-ea"/>
                <a:cs typeface="+mn-cs"/>
              </a:defRPr>
            </a:lvl1pPr>
          </a:lstStyle>
          <a:p>
            <a:pPr>
              <a:buClr>
                <a:srgbClr val="000000"/>
              </a:buClr>
              <a:buFont typeface="Arial"/>
              <a:buNone/>
              <a:defRPr/>
            </a:pPr>
            <a:endParaRPr lang="es-CO" kern="0">
              <a:solidFill>
                <a:srgbClr val="000000"/>
              </a:solidFill>
              <a:sym typeface="Arial"/>
            </a:endParaRPr>
          </a:p>
        </p:txBody>
      </p:sp>
      <p:sp>
        <p:nvSpPr>
          <p:cNvPr id="2" name="PlaceHolder 3"/>
          <p:cNvSpPr>
            <a:spLocks noGrp="1"/>
          </p:cNvSpPr>
          <p:nvPr>
            <p:ph type="sldNum"/>
          </p:nvPr>
        </p:nvSpPr>
        <p:spPr>
          <a:xfrm>
            <a:off x="8610600" y="6356350"/>
            <a:ext cx="2743200" cy="365125"/>
          </a:xfrm>
          <a:prstGeom prst="rect">
            <a:avLst/>
          </a:prstGeom>
        </p:spPr>
        <p:txBody>
          <a:bodyPr vert="horz" wrap="square" lIns="90000" tIns="45000" rIns="90000" bIns="45000" numCol="1" anchor="t" anchorCtr="0" compatLnSpc="1">
            <a:prstTxWarp prst="textNoShape">
              <a:avLst/>
            </a:prstTxWarp>
            <a:noAutofit/>
          </a:bodyPr>
          <a:lstStyle>
            <a:lvl1pPr eaLnBrk="1" hangingPunct="1">
              <a:defRPr>
                <a:solidFill>
                  <a:srgbClr val="000000"/>
                </a:solidFill>
                <a:latin typeface="Calibri" pitchFamily="34" charset="0"/>
              </a:defRPr>
            </a:lvl1pPr>
          </a:lstStyle>
          <a:p>
            <a:pPr>
              <a:buClr>
                <a:srgbClr val="000000"/>
              </a:buClr>
              <a:buFont typeface="Arial"/>
              <a:buNone/>
            </a:pPr>
            <a:fld id="{9A0F225E-255F-4EEF-B9E1-959FA5009CEB}" type="slidenum">
              <a:rPr lang="es-CO" altLang="es-CO" sz="1400" kern="0">
                <a:cs typeface="Arial"/>
                <a:sym typeface="Arial"/>
              </a:rPr>
              <a:pPr>
                <a:buClr>
                  <a:srgbClr val="000000"/>
                </a:buClr>
                <a:buFont typeface="Arial"/>
                <a:buNone/>
              </a:pPr>
              <a:t>‹Nº›</a:t>
            </a:fld>
            <a:endParaRPr lang="es-CO" altLang="es-CO" sz="1400" kern="0">
              <a:latin typeface="Times New Roman" pitchFamily="18" charset="0"/>
              <a:cs typeface="Arial"/>
              <a:sym typeface="Arial"/>
            </a:endParaRPr>
          </a:p>
        </p:txBody>
      </p:sp>
      <p:sp>
        <p:nvSpPr>
          <p:cNvPr id="1029" name="PlaceHolder 4"/>
          <p:cNvSpPr>
            <a:spLocks noGrp="1"/>
          </p:cNvSpPr>
          <p:nvPr>
            <p:ph type="title"/>
          </p:nvPr>
        </p:nvSpPr>
        <p:spPr bwMode="auto">
          <a:xfrm>
            <a:off x="609600" y="273050"/>
            <a:ext cx="10972800"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s-CO" altLang="es-CO"/>
              <a:t>Click to edit the title text format</a:t>
            </a:r>
          </a:p>
        </p:txBody>
      </p:sp>
      <p:sp>
        <p:nvSpPr>
          <p:cNvPr id="4" name="PlaceHolder 5"/>
          <p:cNvSpPr>
            <a:spLocks noGrp="1"/>
          </p:cNvSpPr>
          <p:nvPr>
            <p:ph type="body"/>
          </p:nvPr>
        </p:nvSpPr>
        <p:spPr>
          <a:xfrm>
            <a:off x="609600" y="1604963"/>
            <a:ext cx="10972800" cy="3976687"/>
          </a:xfrm>
          <a:prstGeom prst="rect">
            <a:avLst/>
          </a:prstGeom>
        </p:spPr>
        <p:txBody>
          <a:bodyPr lIns="0" tIns="0" rIns="0" bIns="0">
            <a:normAutofit/>
          </a:bodyPr>
          <a:lstStyle/>
          <a:p>
            <a:r>
              <a:rPr lang="es-CO"/>
              <a:t>Click to edit the outline text format</a:t>
            </a:r>
          </a:p>
          <a:p>
            <a:pPr lvl="1"/>
            <a:r>
              <a:rPr lang="es-CO"/>
              <a:t>Second Outline Level</a:t>
            </a:r>
          </a:p>
          <a:p>
            <a:pPr lvl="2"/>
            <a:r>
              <a:rPr lang="es-CO"/>
              <a:t>Third Outline Level</a:t>
            </a:r>
          </a:p>
          <a:p>
            <a:pPr lvl="3"/>
            <a:r>
              <a:rPr lang="es-CO"/>
              <a:t>Fourth Outline Level</a:t>
            </a:r>
          </a:p>
          <a:p>
            <a:pPr lvl="4"/>
            <a:r>
              <a:rPr lang="es-CO"/>
              <a:t>Fifth Outline Level</a:t>
            </a:r>
          </a:p>
          <a:p>
            <a:pPr lvl="5"/>
            <a:r>
              <a:rPr lang="es-CO"/>
              <a:t>Sixth Outline Level</a:t>
            </a:r>
          </a:p>
          <a:p>
            <a:pPr lvl="6"/>
            <a:r>
              <a:rPr lang="es-CO"/>
              <a:t>Seventh Outline Level</a:t>
            </a:r>
          </a:p>
        </p:txBody>
      </p:sp>
    </p:spTree>
    <p:extLst>
      <p:ext uri="{BB962C8B-B14F-4D97-AF65-F5344CB8AC3E}">
        <p14:creationId xmlns:p14="http://schemas.microsoft.com/office/powerpoint/2010/main" val="1766921596"/>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 id="2147488272" r:id="rId12"/>
    <p:sldLayoutId id="2147488273" r:id="rId13"/>
    <p:sldLayoutId id="2147488274" r:id="rId14"/>
    <p:sldLayoutId id="2147488275"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pitchFamily="34" charset="0"/>
          <a:cs typeface="DejaVu Sans"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pitchFamily="34" charset="0"/>
          <a:cs typeface="DejaVu Sans"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pitchFamily="34" charset="0"/>
          <a:cs typeface="DejaVu Sans"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pitchFamily="34" charset="0"/>
          <a:cs typeface="DejaVu Sans"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cs typeface="DejaVu Sans"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cs typeface="DejaVu Sans"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cs typeface="DejaVu Sans"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cs typeface="DejaVu Sans"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Google Shape;6;p36"/>
          <p:cNvSpPr txBox="1">
            <a:spLocks noGrp="1"/>
          </p:cNvSpPr>
          <p:nvPr>
            <p:ph type="title"/>
          </p:nvPr>
        </p:nvSpPr>
        <p:spPr bwMode="auto">
          <a:xfrm>
            <a:off x="1838325" y="885825"/>
            <a:ext cx="85153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8195" name="Google Shape;7;p36"/>
          <p:cNvSpPr txBox="1">
            <a:spLocks noGrp="1"/>
          </p:cNvSpPr>
          <p:nvPr>
            <p:ph type="body" idx="1"/>
          </p:nvPr>
        </p:nvSpPr>
        <p:spPr bwMode="auto">
          <a:xfrm>
            <a:off x="773113" y="1193800"/>
            <a:ext cx="10645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1028" name="Google Shape;8;p36"/>
          <p:cNvSpPr txBox="1">
            <a:spLocks noGrp="1"/>
          </p:cNvSpPr>
          <p:nvPr>
            <p:ph type="ftr" idx="11"/>
          </p:nvPr>
        </p:nvSpPr>
        <p:spPr bwMode="auto">
          <a:xfrm>
            <a:off x="4144963" y="6378575"/>
            <a:ext cx="3902075" cy="342900"/>
          </a:xfrm>
          <a:prstGeom prst="rect">
            <a:avLst/>
          </a:prstGeom>
          <a:noFill/>
          <a:ln>
            <a:noFill/>
          </a:ln>
        </p:spPr>
        <p:txBody>
          <a:bodyPr vert="horz" wrap="square" lIns="0" tIns="0" rIns="0" bIns="0" numCol="1" anchor="t" anchorCtr="0" compatLnSpc="1">
            <a:prstTxWarp prst="textNoShape">
              <a:avLst/>
            </a:prstTxWarp>
            <a:spAutoFit/>
          </a:bodyPr>
          <a:lstStyle>
            <a:lvl1pPr algn="ct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1029" name="Google Shape;9;p36"/>
          <p:cNvSpPr txBox="1">
            <a:spLocks noGrp="1"/>
          </p:cNvSpPr>
          <p:nvPr>
            <p:ph type="dt" idx="10"/>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1030" name="Google Shape;10;p36"/>
          <p:cNvSpPr txBox="1">
            <a:spLocks noGrp="1"/>
          </p:cNvSpPr>
          <p:nvPr>
            <p:ph type="sldNum" idx="12"/>
          </p:nvPr>
        </p:nvSpPr>
        <p:spPr bwMode="auto">
          <a:xfrm>
            <a:off x="8778875"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algn="r" eaLnBrk="1" hangingPunct="1">
              <a:buClr>
                <a:srgbClr val="000000"/>
              </a:buClr>
              <a:buSzPts val="1800"/>
              <a:buFont typeface="Arial" panose="020B0604020202020204" pitchFamily="34" charset="0"/>
              <a:buNone/>
              <a:defRPr sz="1800">
                <a:solidFill>
                  <a:srgbClr val="898989"/>
                </a:solidFill>
                <a:latin typeface="Calibri" panose="020F0502020204030204" pitchFamily="34" charset="0"/>
                <a:sym typeface="Calibri" panose="020F0502020204030204" pitchFamily="34" charset="0"/>
              </a:defRPr>
            </a:lvl1pPr>
          </a:lstStyle>
          <a:p>
            <a:pPr fontAlgn="base">
              <a:spcBef>
                <a:spcPct val="0"/>
              </a:spcBef>
              <a:spcAft>
                <a:spcPct val="0"/>
              </a:spcAft>
              <a:defRPr/>
            </a:pPr>
            <a:fld id="{66A13FA4-FA9B-40B5-81F0-A797C230FD1F}" type="slidenum">
              <a:rPr lang="es-CO" altLang="es-CO">
                <a:cs typeface="Arial" panose="020B0604020202020204" pitchFamily="34" charset="0"/>
              </a:rPr>
              <a:pPr fontAlgn="base">
                <a:spcBef>
                  <a:spcPct val="0"/>
                </a:spcBef>
                <a:spcAft>
                  <a:spcPct val="0"/>
                </a:spcAft>
                <a:defRPr/>
              </a:pPr>
              <a:t>‹Nº›</a:t>
            </a:fld>
            <a:endParaRPr lang="es-CO" altLang="es-CO">
              <a:cs typeface="Arial" panose="020B0604020202020204" pitchFamily="34" charset="0"/>
            </a:endParaRPr>
          </a:p>
        </p:txBody>
      </p:sp>
    </p:spTree>
    <p:extLst>
      <p:ext uri="{BB962C8B-B14F-4D97-AF65-F5344CB8AC3E}">
        <p14:creationId xmlns:p14="http://schemas.microsoft.com/office/powerpoint/2010/main" val="1180874389"/>
      </p:ext>
    </p:extLst>
  </p:cSld>
  <p:clrMap bg1="lt1" tx1="dk1" bg2="dk2" tx2="lt2" accent1="accent1" accent2="accent2" accent3="accent3" accent4="accent4" accent5="accent5" accent6="accent6" hlink="hlink" folHlink="folHlink"/>
  <p:sldLayoutIdLst>
    <p:sldLayoutId id="2147488277" r:id="rId1"/>
    <p:sldLayoutId id="2147488278" r:id="rId2"/>
    <p:sldLayoutId id="2147488279" r:id="rId3"/>
    <p:sldLayoutId id="2147488280" r:id="rId4"/>
    <p:sldLayoutId id="2147488281"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0" fontAlgn="base" hangingPunct="0">
              <a:spcBef>
                <a:spcPct val="0"/>
              </a:spcBef>
              <a:spcAft>
                <a:spcPct val="0"/>
              </a:spcAft>
            </a:pPr>
            <a:fld id="{C44AA21D-7E63-B545-919D-2B4A84053A29}" type="datetimeFigureOut">
              <a:rPr lang="es-E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pPr>
              <a:t>30/06/2022</a:t>
            </a:fld>
            <a:endParaRPr lang="es-E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0" fontAlgn="base" hangingPunct="0">
              <a:spcBef>
                <a:spcPct val="0"/>
              </a:spcBef>
              <a:spcAft>
                <a:spcPct val="0"/>
              </a:spcAft>
            </a:pPr>
            <a:endParaRPr lang="es-E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0" fontAlgn="base" hangingPunct="0">
              <a:spcBef>
                <a:spcPct val="0"/>
              </a:spcBef>
              <a:spcAft>
                <a:spcPct val="0"/>
              </a:spcAft>
            </a:pPr>
            <a:fld id="{027B2FE7-C6F2-E94E-8A13-66599F08AFB0}" type="slidenum">
              <a:rPr lang="es-ES" smtClean="0">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pPr>
              <a:t>‹Nº›</a:t>
            </a:fld>
            <a:endParaRPr lang="es-E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144685"/>
      </p:ext>
    </p:extLst>
  </p:cSld>
  <p:clrMap bg1="lt1" tx1="dk1" bg2="lt2" tx2="dk2" accent1="accent1" accent2="accent2" accent3="accent3" accent4="accent4" accent5="accent5" accent6="accent6" hlink="hlink" folHlink="folHlink"/>
  <p:sldLayoutIdLst>
    <p:sldLayoutId id="2147488283" r:id="rId1"/>
    <p:sldLayoutId id="2147488284" r:id="rId2"/>
    <p:sldLayoutId id="2147488285" r:id="rId3"/>
    <p:sldLayoutId id="2147488286" r:id="rId4"/>
    <p:sldLayoutId id="2147488287" r:id="rId5"/>
    <p:sldLayoutId id="2147488288" r:id="rId6"/>
    <p:sldLayoutId id="2147488289" r:id="rId7"/>
    <p:sldLayoutId id="2147488290" r:id="rId8"/>
    <p:sldLayoutId id="2147488291" r:id="rId9"/>
    <p:sldLayoutId id="2147488292" r:id="rId10"/>
    <p:sldLayoutId id="2147488293" r:id="rId11"/>
    <p:sldLayoutId id="2147488294"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Google Shape;324;p59"/>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CO" altLang="es-CO" smtClean="0">
              <a:sym typeface="Arial" panose="020B0604020202020204" pitchFamily="34" charset="0"/>
            </a:endParaRPr>
          </a:p>
        </p:txBody>
      </p:sp>
      <p:sp>
        <p:nvSpPr>
          <p:cNvPr id="9219" name="Google Shape;325;p59"/>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CO" altLang="es-CO" smtClean="0">
              <a:sym typeface="Arial" panose="020B0604020202020204" pitchFamily="34" charset="0"/>
            </a:endParaRPr>
          </a:p>
        </p:txBody>
      </p:sp>
      <p:sp>
        <p:nvSpPr>
          <p:cNvPr id="3076" name="Google Shape;326;p59"/>
          <p:cNvSpPr txBox="1">
            <a:spLocks noGrp="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3077" name="Google Shape;327;p59"/>
          <p:cNvSpPr txBox="1">
            <a:spLocks noGrp="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3078" name="Google Shape;328;p59"/>
          <p:cNvSpPr txBox="1">
            <a:spLocks noGrp="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888888"/>
              </a:buClr>
              <a:buSzPts val="1200"/>
              <a:buFont typeface="Calibri" panose="020F0502020204030204" pitchFamily="34" charset="0"/>
              <a:buNone/>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fld id="{4384C6EE-D32D-417E-9FCB-E3789DE1ABB8}" type="slidenum">
              <a:rPr lang="es-CO" altLang="es-CO">
                <a:cs typeface="Arial" panose="020B0604020202020204" pitchFamily="34" charset="0"/>
              </a:rPr>
              <a:pPr fontAlgn="base">
                <a:spcBef>
                  <a:spcPct val="0"/>
                </a:spcBef>
                <a:spcAft>
                  <a:spcPct val="0"/>
                </a:spcAft>
                <a:defRPr/>
              </a:pPr>
              <a:t>‹Nº›</a:t>
            </a:fld>
            <a:endParaRPr lang="es-CO" altLang="es-CO">
              <a:cs typeface="Arial" panose="020B0604020202020204" pitchFamily="34" charset="0"/>
            </a:endParaRPr>
          </a:p>
        </p:txBody>
      </p:sp>
    </p:spTree>
    <p:extLst>
      <p:ext uri="{BB962C8B-B14F-4D97-AF65-F5344CB8AC3E}">
        <p14:creationId xmlns:p14="http://schemas.microsoft.com/office/powerpoint/2010/main" val="2411579314"/>
      </p:ext>
    </p:extLst>
  </p:cSld>
  <p:clrMap bg1="lt1" tx1="dk1" bg2="dk2" tx2="lt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 id="2147488307" r:id="rId12"/>
    <p:sldLayoutId id="2147488308" r:id="rId13"/>
    <p:sldLayoutId id="2147488309" r:id="rId14"/>
    <p:sldLayoutId id="2147488310" r:id="rId15"/>
    <p:sldLayoutId id="2147488311" r:id="rId16"/>
    <p:sldLayoutId id="2147488312" r:id="rId17"/>
    <p:sldLayoutId id="2147488313" r:id="rId1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Google Shape;324;p59"/>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CO" altLang="es-CO" smtClean="0">
              <a:sym typeface="Arial" panose="020B0604020202020204" pitchFamily="34" charset="0"/>
            </a:endParaRPr>
          </a:p>
        </p:txBody>
      </p:sp>
      <p:sp>
        <p:nvSpPr>
          <p:cNvPr id="9219" name="Google Shape;325;p59"/>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CO" altLang="es-CO" smtClean="0">
              <a:sym typeface="Arial" panose="020B0604020202020204" pitchFamily="34" charset="0"/>
            </a:endParaRPr>
          </a:p>
        </p:txBody>
      </p:sp>
      <p:sp>
        <p:nvSpPr>
          <p:cNvPr id="3076" name="Google Shape;326;p59"/>
          <p:cNvSpPr txBox="1">
            <a:spLocks noGrp="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3077" name="Google Shape;327;p59"/>
          <p:cNvSpPr txBox="1">
            <a:spLocks noGrp="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3078" name="Google Shape;328;p59"/>
          <p:cNvSpPr txBox="1">
            <a:spLocks noGrp="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888888"/>
              </a:buClr>
              <a:buSzPts val="1200"/>
              <a:buFont typeface="Calibri" panose="020F0502020204030204" pitchFamily="34" charset="0"/>
              <a:buNone/>
              <a:defRPr sz="1200">
                <a:solidFill>
                  <a:srgbClr val="888888"/>
                </a:solidFill>
                <a:latin typeface="Calibri" panose="020F0502020204030204" pitchFamily="34" charset="0"/>
                <a:sym typeface="Calibri" panose="020F0502020204030204" pitchFamily="34" charset="0"/>
              </a:defRPr>
            </a:lvl1pPr>
          </a:lstStyle>
          <a:p>
            <a:pPr fontAlgn="base">
              <a:spcBef>
                <a:spcPct val="0"/>
              </a:spcBef>
              <a:spcAft>
                <a:spcPct val="0"/>
              </a:spcAft>
              <a:defRPr/>
            </a:pPr>
            <a:fld id="{4384C6EE-D32D-417E-9FCB-E3789DE1ABB8}" type="slidenum">
              <a:rPr lang="es-CO" altLang="es-CO">
                <a:cs typeface="Arial" panose="020B0604020202020204" pitchFamily="34" charset="0"/>
              </a:rPr>
              <a:pPr fontAlgn="base">
                <a:spcBef>
                  <a:spcPct val="0"/>
                </a:spcBef>
                <a:spcAft>
                  <a:spcPct val="0"/>
                </a:spcAft>
                <a:defRPr/>
              </a:pPr>
              <a:t>‹Nº›</a:t>
            </a:fld>
            <a:endParaRPr lang="es-CO" altLang="es-CO">
              <a:cs typeface="Arial" panose="020B0604020202020204" pitchFamily="34" charset="0"/>
            </a:endParaRPr>
          </a:p>
        </p:txBody>
      </p:sp>
    </p:spTree>
    <p:extLst>
      <p:ext uri="{BB962C8B-B14F-4D97-AF65-F5344CB8AC3E}">
        <p14:creationId xmlns:p14="http://schemas.microsoft.com/office/powerpoint/2010/main" val="2509551414"/>
      </p:ext>
    </p:extLst>
  </p:cSld>
  <p:clrMap bg1="lt1" tx1="dk1" bg2="dk2" tx2="lt2" accent1="accent1" accent2="accent2" accent3="accent3" accent4="accent4" accent5="accent5" accent6="accent6" hlink="hlink" folHlink="folHlink"/>
  <p:sldLayoutIdLst>
    <p:sldLayoutId id="2147488315" r:id="rId1"/>
    <p:sldLayoutId id="2147488316" r:id="rId2"/>
    <p:sldLayoutId id="2147488317" r:id="rId3"/>
    <p:sldLayoutId id="2147488318" r:id="rId4"/>
    <p:sldLayoutId id="2147488319" r:id="rId5"/>
    <p:sldLayoutId id="2147488320" r:id="rId6"/>
    <p:sldLayoutId id="2147488321" r:id="rId7"/>
    <p:sldLayoutId id="2147488322" r:id="rId8"/>
    <p:sldLayoutId id="2147488323" r:id="rId9"/>
    <p:sldLayoutId id="2147488324" r:id="rId10"/>
    <p:sldLayoutId id="2147488325" r:id="rId11"/>
    <p:sldLayoutId id="2147488326" r:id="rId12"/>
    <p:sldLayoutId id="2147488327" r:id="rId13"/>
    <p:sldLayoutId id="2147488328" r:id="rId14"/>
    <p:sldLayoutId id="2147488329" r:id="rId15"/>
    <p:sldLayoutId id="2147488330" r:id="rId16"/>
    <p:sldLayoutId id="2147488331" r:id="rId17"/>
    <p:sldLayoutId id="2147488332" r:id="rId18"/>
    <p:sldLayoutId id="2147488333" r:id="rId19"/>
    <p:sldLayoutId id="2147488334" r:id="rId20"/>
    <p:sldLayoutId id="2147488335" r:id="rId2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Google Shape;6;p36"/>
          <p:cNvSpPr txBox="1">
            <a:spLocks noGrp="1"/>
          </p:cNvSpPr>
          <p:nvPr>
            <p:ph type="title"/>
          </p:nvPr>
        </p:nvSpPr>
        <p:spPr bwMode="auto">
          <a:xfrm>
            <a:off x="1838325" y="885825"/>
            <a:ext cx="85153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8195" name="Google Shape;7;p36"/>
          <p:cNvSpPr txBox="1">
            <a:spLocks noGrp="1"/>
          </p:cNvSpPr>
          <p:nvPr>
            <p:ph type="body" idx="1"/>
          </p:nvPr>
        </p:nvSpPr>
        <p:spPr bwMode="auto">
          <a:xfrm>
            <a:off x="773113" y="1193800"/>
            <a:ext cx="10645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1028" name="Google Shape;8;p36"/>
          <p:cNvSpPr txBox="1">
            <a:spLocks noGrp="1"/>
          </p:cNvSpPr>
          <p:nvPr>
            <p:ph type="ftr" idx="11"/>
          </p:nvPr>
        </p:nvSpPr>
        <p:spPr bwMode="auto">
          <a:xfrm>
            <a:off x="4144963" y="6378575"/>
            <a:ext cx="3902075" cy="342900"/>
          </a:xfrm>
          <a:prstGeom prst="rect">
            <a:avLst/>
          </a:prstGeom>
          <a:noFill/>
          <a:ln>
            <a:noFill/>
          </a:ln>
        </p:spPr>
        <p:txBody>
          <a:bodyPr vert="horz" wrap="square" lIns="0" tIns="0" rIns="0" bIns="0" numCol="1" anchor="t" anchorCtr="0" compatLnSpc="1">
            <a:prstTxWarp prst="textNoShape">
              <a:avLst/>
            </a:prstTxWarp>
            <a:spAutoFit/>
          </a:bodyPr>
          <a:lstStyle>
            <a:lvl1pPr algn="ct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1029" name="Google Shape;9;p36"/>
          <p:cNvSpPr txBox="1">
            <a:spLocks noGrp="1"/>
          </p:cNvSpPr>
          <p:nvPr>
            <p:ph type="dt" idx="10"/>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1030" name="Google Shape;10;p36"/>
          <p:cNvSpPr txBox="1">
            <a:spLocks noGrp="1"/>
          </p:cNvSpPr>
          <p:nvPr>
            <p:ph type="sldNum" idx="12"/>
          </p:nvPr>
        </p:nvSpPr>
        <p:spPr bwMode="auto">
          <a:xfrm>
            <a:off x="8778875"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algn="r" eaLnBrk="1" hangingPunct="1">
              <a:buClr>
                <a:srgbClr val="000000"/>
              </a:buClr>
              <a:buSzPts val="1800"/>
              <a:buFont typeface="Arial" panose="020B0604020202020204" pitchFamily="34" charset="0"/>
              <a:buNone/>
              <a:defRPr sz="1800">
                <a:solidFill>
                  <a:srgbClr val="898989"/>
                </a:solidFill>
                <a:latin typeface="Calibri" panose="020F0502020204030204" pitchFamily="34" charset="0"/>
                <a:sym typeface="Calibri" panose="020F0502020204030204" pitchFamily="34" charset="0"/>
              </a:defRPr>
            </a:lvl1pPr>
          </a:lstStyle>
          <a:p>
            <a:pPr fontAlgn="base">
              <a:spcBef>
                <a:spcPct val="0"/>
              </a:spcBef>
              <a:spcAft>
                <a:spcPct val="0"/>
              </a:spcAft>
              <a:defRPr/>
            </a:pPr>
            <a:fld id="{66A13FA4-FA9B-40B5-81F0-A797C230FD1F}" type="slidenum">
              <a:rPr lang="es-CO" altLang="es-CO">
                <a:cs typeface="Arial" panose="020B0604020202020204" pitchFamily="34" charset="0"/>
              </a:rPr>
              <a:pPr fontAlgn="base">
                <a:spcBef>
                  <a:spcPct val="0"/>
                </a:spcBef>
                <a:spcAft>
                  <a:spcPct val="0"/>
                </a:spcAft>
                <a:defRPr/>
              </a:pPr>
              <a:t>‹Nº›</a:t>
            </a:fld>
            <a:endParaRPr lang="es-CO" altLang="es-CO">
              <a:cs typeface="Arial" panose="020B0604020202020204" pitchFamily="34" charset="0"/>
            </a:endParaRPr>
          </a:p>
        </p:txBody>
      </p:sp>
    </p:spTree>
    <p:extLst>
      <p:ext uri="{BB962C8B-B14F-4D97-AF65-F5344CB8AC3E}">
        <p14:creationId xmlns:p14="http://schemas.microsoft.com/office/powerpoint/2010/main" val="2309172835"/>
      </p:ext>
    </p:extLst>
  </p:cSld>
  <p:clrMap bg1="lt1" tx1="dk1" bg2="dk2" tx2="lt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7"/>
          <a:stretch>
            <a:fillRect/>
          </a:stretch>
        </p:blipFill>
        <p:spPr>
          <a:xfrm>
            <a:off x="-580" y="-19059"/>
            <a:ext cx="12207405" cy="6877060"/>
          </a:xfrm>
          <a:prstGeom prst="rect">
            <a:avLst/>
          </a:prstGeom>
        </p:spPr>
      </p:pic>
    </p:spTree>
    <p:extLst>
      <p:ext uri="{BB962C8B-B14F-4D97-AF65-F5344CB8AC3E}">
        <p14:creationId xmlns:p14="http://schemas.microsoft.com/office/powerpoint/2010/main" val="408925439"/>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Lst>
  <p:hf sldNum="0" hdr="0"/>
  <p:txStyles>
    <p:titleStyle>
      <a:lvl1pPr algn="l" rtl="0" eaLnBrk="1" fontAlgn="base" hangingPunct="1">
        <a:spcBef>
          <a:spcPct val="0"/>
        </a:spcBef>
        <a:spcAft>
          <a:spcPct val="0"/>
        </a:spcAft>
        <a:defRPr sz="3733" b="1">
          <a:solidFill>
            <a:schemeClr val="tx1">
              <a:lumMod val="75000"/>
              <a:lumOff val="25000"/>
            </a:schemeClr>
          </a:solidFill>
          <a:latin typeface="+mj-lt"/>
          <a:ea typeface="+mj-ea"/>
          <a:cs typeface="+mj-cs"/>
        </a:defRPr>
      </a:lvl1pPr>
      <a:lvl2pPr algn="l" rtl="0" eaLnBrk="1" fontAlgn="base" hangingPunct="1">
        <a:spcBef>
          <a:spcPct val="0"/>
        </a:spcBef>
        <a:spcAft>
          <a:spcPct val="0"/>
        </a:spcAft>
        <a:defRPr sz="3733" b="1">
          <a:solidFill>
            <a:srgbClr val="00519B"/>
          </a:solidFill>
          <a:latin typeface="Arial" charset="0"/>
        </a:defRPr>
      </a:lvl2pPr>
      <a:lvl3pPr algn="l" rtl="0" eaLnBrk="1" fontAlgn="base" hangingPunct="1">
        <a:spcBef>
          <a:spcPct val="0"/>
        </a:spcBef>
        <a:spcAft>
          <a:spcPct val="0"/>
        </a:spcAft>
        <a:defRPr sz="3733" b="1">
          <a:solidFill>
            <a:srgbClr val="00519B"/>
          </a:solidFill>
          <a:latin typeface="Arial" charset="0"/>
        </a:defRPr>
      </a:lvl3pPr>
      <a:lvl4pPr algn="l" rtl="0" eaLnBrk="1" fontAlgn="base" hangingPunct="1">
        <a:spcBef>
          <a:spcPct val="0"/>
        </a:spcBef>
        <a:spcAft>
          <a:spcPct val="0"/>
        </a:spcAft>
        <a:defRPr sz="3733" b="1">
          <a:solidFill>
            <a:srgbClr val="00519B"/>
          </a:solidFill>
          <a:latin typeface="Arial" charset="0"/>
        </a:defRPr>
      </a:lvl4pPr>
      <a:lvl5pPr algn="l" rtl="0" eaLnBrk="1" fontAlgn="base" hangingPunct="1">
        <a:spcBef>
          <a:spcPct val="0"/>
        </a:spcBef>
        <a:spcAft>
          <a:spcPct val="0"/>
        </a:spcAft>
        <a:defRPr sz="3733" b="1">
          <a:solidFill>
            <a:srgbClr val="00519B"/>
          </a:solidFill>
          <a:latin typeface="Arial" charset="0"/>
        </a:defRPr>
      </a:lvl5pPr>
      <a:lvl6pPr marL="609585" algn="l" rtl="0" eaLnBrk="1" fontAlgn="base" hangingPunct="1">
        <a:spcBef>
          <a:spcPct val="0"/>
        </a:spcBef>
        <a:spcAft>
          <a:spcPct val="0"/>
        </a:spcAft>
        <a:defRPr sz="3733" b="1">
          <a:solidFill>
            <a:srgbClr val="00519B"/>
          </a:solidFill>
          <a:latin typeface="Arial" charset="0"/>
        </a:defRPr>
      </a:lvl6pPr>
      <a:lvl7pPr marL="1219170" algn="l" rtl="0" eaLnBrk="1" fontAlgn="base" hangingPunct="1">
        <a:spcBef>
          <a:spcPct val="0"/>
        </a:spcBef>
        <a:spcAft>
          <a:spcPct val="0"/>
        </a:spcAft>
        <a:defRPr sz="3733" b="1">
          <a:solidFill>
            <a:srgbClr val="00519B"/>
          </a:solidFill>
          <a:latin typeface="Arial" charset="0"/>
        </a:defRPr>
      </a:lvl7pPr>
      <a:lvl8pPr marL="1828754" algn="l" rtl="0" eaLnBrk="1" fontAlgn="base" hangingPunct="1">
        <a:spcBef>
          <a:spcPct val="0"/>
        </a:spcBef>
        <a:spcAft>
          <a:spcPct val="0"/>
        </a:spcAft>
        <a:defRPr sz="3733" b="1">
          <a:solidFill>
            <a:srgbClr val="00519B"/>
          </a:solidFill>
          <a:latin typeface="Arial" charset="0"/>
        </a:defRPr>
      </a:lvl8pPr>
      <a:lvl9pPr marL="2438339" algn="l" rtl="0" eaLnBrk="1" fontAlgn="base" hangingPunct="1">
        <a:spcBef>
          <a:spcPct val="0"/>
        </a:spcBef>
        <a:spcAft>
          <a:spcPct val="0"/>
        </a:spcAft>
        <a:defRPr sz="3733" b="1">
          <a:solidFill>
            <a:srgbClr val="00519B"/>
          </a:solidFill>
          <a:latin typeface="Arial" charset="0"/>
        </a:defRPr>
      </a:lvl9pPr>
    </p:titleStyle>
    <p:bodyStyle>
      <a:lvl1pPr marL="457189" indent="-457189" algn="l" rtl="0" eaLnBrk="1" fontAlgn="base" hangingPunct="1">
        <a:spcBef>
          <a:spcPct val="20000"/>
        </a:spcBef>
        <a:spcAft>
          <a:spcPct val="0"/>
        </a:spcAft>
        <a:buClr>
          <a:schemeClr val="accent2">
            <a:lumMod val="60000"/>
            <a:lumOff val="40000"/>
          </a:schemeClr>
        </a:buClr>
        <a:buChar char="•"/>
        <a:defRPr sz="3200">
          <a:solidFill>
            <a:schemeClr val="tx1">
              <a:lumMod val="75000"/>
              <a:lumOff val="25000"/>
            </a:schemeClr>
          </a:solidFill>
          <a:latin typeface="+mn-lt"/>
          <a:ea typeface="+mn-ea"/>
          <a:cs typeface="+mn-cs"/>
        </a:defRPr>
      </a:lvl1pPr>
      <a:lvl2pPr marL="990575" indent="-380990" algn="l" rtl="0" eaLnBrk="1" fontAlgn="base" hangingPunct="1">
        <a:spcBef>
          <a:spcPct val="20000"/>
        </a:spcBef>
        <a:spcAft>
          <a:spcPct val="0"/>
        </a:spcAft>
        <a:buClr>
          <a:schemeClr val="accent2">
            <a:lumMod val="60000"/>
            <a:lumOff val="40000"/>
          </a:schemeClr>
        </a:buClr>
        <a:buFont typeface="Arial" pitchFamily="34" charset="0"/>
        <a:buChar char="‒"/>
        <a:defRPr sz="2667">
          <a:solidFill>
            <a:schemeClr val="tx2">
              <a:lumMod val="75000"/>
              <a:lumOff val="25000"/>
            </a:schemeClr>
          </a:solidFill>
          <a:latin typeface="+mn-lt"/>
        </a:defRPr>
      </a:lvl2pPr>
      <a:lvl3pPr marL="1523962" indent="-304792" algn="l" rtl="0" eaLnBrk="1" fontAlgn="base" hangingPunct="1">
        <a:spcBef>
          <a:spcPct val="20000"/>
        </a:spcBef>
        <a:spcAft>
          <a:spcPct val="0"/>
        </a:spcAft>
        <a:buClr>
          <a:schemeClr val="accent4"/>
        </a:buClr>
        <a:buChar char="•"/>
        <a:defRPr sz="2400">
          <a:solidFill>
            <a:schemeClr val="tx1"/>
          </a:solidFill>
          <a:latin typeface="+mn-lt"/>
        </a:defRPr>
      </a:lvl3pPr>
      <a:lvl4pPr marL="2133547" indent="-304792" algn="l" rtl="0" eaLnBrk="1" fontAlgn="base" hangingPunct="1">
        <a:spcBef>
          <a:spcPct val="20000"/>
        </a:spcBef>
        <a:spcAft>
          <a:spcPct val="0"/>
        </a:spcAft>
        <a:buClr>
          <a:schemeClr val="accent4"/>
        </a:buClr>
        <a:buFont typeface="Arial" pitchFamily="34" charset="0"/>
        <a:buChar char="‒"/>
        <a:defRPr sz="2400">
          <a:solidFill>
            <a:schemeClr val="tx1"/>
          </a:solidFill>
          <a:latin typeface="+mn-lt"/>
        </a:defRPr>
      </a:lvl4pPr>
      <a:lvl5pPr marL="2743131" indent="-304792" algn="l" rtl="0" eaLnBrk="1" fontAlgn="base" hangingPunct="1">
        <a:spcBef>
          <a:spcPct val="20000"/>
        </a:spcBef>
        <a:spcAft>
          <a:spcPct val="0"/>
        </a:spcAft>
        <a:buClr>
          <a:srgbClr val="FFC000"/>
        </a:buClr>
        <a:buFont typeface="Arial" pitchFamily="34" charset="0"/>
        <a:buChar char="»"/>
        <a:defRPr sz="2400">
          <a:solidFill>
            <a:schemeClr val="tx1"/>
          </a:solidFill>
          <a:latin typeface="+mn-lt"/>
        </a:defRPr>
      </a:lvl5pPr>
      <a:lvl6pPr marL="3352716" indent="-304792" algn="l" rtl="0" eaLnBrk="1" fontAlgn="base" hangingPunct="1">
        <a:spcBef>
          <a:spcPct val="20000"/>
        </a:spcBef>
        <a:spcAft>
          <a:spcPct val="0"/>
        </a:spcAft>
        <a:buClr>
          <a:srgbClr val="00599C"/>
        </a:buClr>
        <a:buChar char="»"/>
        <a:defRPr sz="2667">
          <a:solidFill>
            <a:schemeClr val="tx1"/>
          </a:solidFill>
          <a:latin typeface="+mn-lt"/>
        </a:defRPr>
      </a:lvl6pPr>
      <a:lvl7pPr marL="3962301" indent="-304792" algn="l" rtl="0" eaLnBrk="1" fontAlgn="base" hangingPunct="1">
        <a:spcBef>
          <a:spcPct val="20000"/>
        </a:spcBef>
        <a:spcAft>
          <a:spcPct val="0"/>
        </a:spcAft>
        <a:buClr>
          <a:srgbClr val="00599C"/>
        </a:buClr>
        <a:buChar char="»"/>
        <a:defRPr sz="2667">
          <a:solidFill>
            <a:schemeClr val="tx1"/>
          </a:solidFill>
          <a:latin typeface="+mn-lt"/>
        </a:defRPr>
      </a:lvl7pPr>
      <a:lvl8pPr marL="4571886" indent="-304792" algn="l" rtl="0" eaLnBrk="1" fontAlgn="base" hangingPunct="1">
        <a:spcBef>
          <a:spcPct val="20000"/>
        </a:spcBef>
        <a:spcAft>
          <a:spcPct val="0"/>
        </a:spcAft>
        <a:buClr>
          <a:srgbClr val="00599C"/>
        </a:buClr>
        <a:buChar char="»"/>
        <a:defRPr sz="2667">
          <a:solidFill>
            <a:schemeClr val="tx1"/>
          </a:solidFill>
          <a:latin typeface="+mn-lt"/>
        </a:defRPr>
      </a:lvl8pPr>
      <a:lvl9pPr marL="5181470" indent="-304792" algn="l" rtl="0" eaLnBrk="1" fontAlgn="base" hangingPunct="1">
        <a:spcBef>
          <a:spcPct val="20000"/>
        </a:spcBef>
        <a:spcAft>
          <a:spcPct val="0"/>
        </a:spcAft>
        <a:buClr>
          <a:srgbClr val="00599C"/>
        </a:buClr>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2BB68B-2FDD-47C0-97C0-B236776ED2B2}"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02C9A2-5131-4F85-AAF3-8846959C04D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57466"/>
      </p:ext>
    </p:extLst>
  </p:cSld>
  <p:clrMap bg1="lt1" tx1="dk1" bg2="lt2" tx2="dk2" accent1="accent1" accent2="accent2" accent3="accent3" accent4="accent4" accent5="accent5" accent6="accent6" hlink="hlink" folHlink="folHlink"/>
  <p:sldLayoutIdLst>
    <p:sldLayoutId id="2147486778"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 id="2147486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6500D-755E-44AF-B897-668E99EC52B1}" type="datetimeFigureOut">
              <a:rPr lang="es-CO" smtClean="0">
                <a:solidFill>
                  <a:prstClr val="black">
                    <a:tint val="75000"/>
                  </a:prstClr>
                </a:solidFill>
              </a:rPr>
              <a:pPr/>
              <a:t>30/06/2022</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CCB54-53A4-424C-B16B-2CFB9DC5CDC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782106468"/>
      </p:ext>
    </p:extLst>
  </p:cSld>
  <p:clrMap bg1="lt1" tx1="dk1" bg2="lt2" tx2="dk2" accent1="accent1" accent2="accent2" accent3="accent3" accent4="accent4" accent5="accent5" accent6="accent6" hlink="hlink" folHlink="folHlink"/>
  <p:sldLayoutIdLst>
    <p:sldLayoutId id="2147487655" r:id="rId1"/>
    <p:sldLayoutId id="2147487656" r:id="rId2"/>
    <p:sldLayoutId id="2147487657" r:id="rId3"/>
    <p:sldLayoutId id="2147487658" r:id="rId4"/>
    <p:sldLayoutId id="2147487659" r:id="rId5"/>
    <p:sldLayoutId id="2147487660" r:id="rId6"/>
    <p:sldLayoutId id="2147487661" r:id="rId7"/>
    <p:sldLayoutId id="2147487662" r:id="rId8"/>
    <p:sldLayoutId id="2147487663" r:id="rId9"/>
    <p:sldLayoutId id="2147487664" r:id="rId10"/>
    <p:sldLayoutId id="2147487665" r:id="rId11"/>
    <p:sldLayoutId id="2147487666" r:id="rId12"/>
    <p:sldLayoutId id="2147487668" r:id="rId13"/>
    <p:sldLayoutId id="21474876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36"/>
          <p:cNvSpPr txBox="1">
            <a:spLocks noGrp="1"/>
          </p:cNvSpPr>
          <p:nvPr>
            <p:ph type="title"/>
          </p:nvPr>
        </p:nvSpPr>
        <p:spPr bwMode="auto">
          <a:xfrm>
            <a:off x="1838325" y="885825"/>
            <a:ext cx="85153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a:sym typeface="Arial" panose="020B0604020202020204" pitchFamily="34" charset="0"/>
            </a:endParaRPr>
          </a:p>
        </p:txBody>
      </p:sp>
      <p:sp>
        <p:nvSpPr>
          <p:cNvPr id="1027" name="Google Shape;7;p36"/>
          <p:cNvSpPr txBox="1">
            <a:spLocks noGrp="1"/>
          </p:cNvSpPr>
          <p:nvPr>
            <p:ph type="body" idx="1"/>
          </p:nvPr>
        </p:nvSpPr>
        <p:spPr bwMode="auto">
          <a:xfrm>
            <a:off x="773113" y="1193800"/>
            <a:ext cx="10645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a:sym typeface="Arial" panose="020B0604020202020204" pitchFamily="34" charset="0"/>
            </a:endParaRPr>
          </a:p>
        </p:txBody>
      </p:sp>
      <p:sp>
        <p:nvSpPr>
          <p:cNvPr id="1028" name="Google Shape;8;p36"/>
          <p:cNvSpPr txBox="1">
            <a:spLocks noGrp="1"/>
          </p:cNvSpPr>
          <p:nvPr>
            <p:ph type="ftr" idx="11"/>
          </p:nvPr>
        </p:nvSpPr>
        <p:spPr bwMode="auto">
          <a:xfrm>
            <a:off x="4144963" y="6378575"/>
            <a:ext cx="3902075" cy="342900"/>
          </a:xfrm>
          <a:prstGeom prst="rect">
            <a:avLst/>
          </a:prstGeom>
          <a:noFill/>
          <a:ln>
            <a:noFill/>
          </a:ln>
        </p:spPr>
        <p:txBody>
          <a:bodyPr vert="horz" wrap="square" lIns="0" tIns="0" rIns="0" bIns="0" numCol="1" anchor="t" anchorCtr="0" compatLnSpc="1">
            <a:prstTxWarp prst="textNoShape">
              <a:avLst/>
            </a:prstTxWarp>
            <a:spAutoFit/>
          </a:bodyPr>
          <a:lstStyle>
            <a:lvl1pPr algn="ct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marL="0" marR="0" lvl="0" indent="0" algn="ctr"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29" name="Google Shape;9;p36"/>
          <p:cNvSpPr txBox="1">
            <a:spLocks noGrp="1"/>
          </p:cNvSpPr>
          <p:nvPr>
            <p:ph type="dt" idx="10"/>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8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30" name="Google Shape;10;p36"/>
          <p:cNvSpPr txBox="1">
            <a:spLocks noGrp="1"/>
          </p:cNvSpPr>
          <p:nvPr>
            <p:ph type="sldNum" idx="12"/>
          </p:nvPr>
        </p:nvSpPr>
        <p:spPr bwMode="auto">
          <a:xfrm>
            <a:off x="8778875"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algn="r" eaLnBrk="1" hangingPunct="1">
              <a:buClr>
                <a:srgbClr val="000000"/>
              </a:buClr>
              <a:buSzPts val="1800"/>
              <a:buFont typeface="Arial" panose="020B0604020202020204" pitchFamily="34" charset="0"/>
              <a:buNone/>
              <a:defRPr sz="1800" smtClean="0">
                <a:solidFill>
                  <a:srgbClr val="898989"/>
                </a:solidFill>
                <a:latin typeface="Calibri" panose="020F0502020204030204" pitchFamily="34" charset="0"/>
                <a:sym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fld id="{8140E528-900E-4600-9583-71E968516097}" type="slidenum">
              <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800"/>
                <a:buFont typeface="Arial" panose="020B0604020202020204" pitchFamily="34" charset="0"/>
                <a:buNone/>
                <a:tabLst/>
                <a:defRPr/>
              </a:pPr>
              <a:t>‹Nº›</a:t>
            </a:fld>
            <a:endParaRPr kumimoji="0" lang="es-CO" altLang="es-CO" sz="1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665017341"/>
      </p:ext>
    </p:extLst>
  </p:cSld>
  <p:clrMap bg1="lt1" tx1="dk1" bg2="dk2" tx2="lt2" accent1="accent1" accent2="accent2" accent3="accent3" accent4="accent4" accent5="accent5" accent6="accent6" hlink="hlink" folHlink="folHlink"/>
  <p:sldLayoutIdLst>
    <p:sldLayoutId id="2147487959" r:id="rId1"/>
    <p:sldLayoutId id="2147487960" r:id="rId2"/>
    <p:sldLayoutId id="2147487961" r:id="rId3"/>
    <p:sldLayoutId id="2147487966"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9CE4EC-124E-4A40-9985-A2F975A398A5}" type="datetimeFigureOut">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FA5CC1-1BFA-4146-893A-695949666B54}" type="slidenum">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0092240"/>
      </p:ext>
    </p:extLst>
  </p:cSld>
  <p:clrMap bg1="lt1" tx1="dk1" bg2="lt2" tx2="dk2" accent1="accent1" accent2="accent2" accent3="accent3" accent4="accent4" accent5="accent5" accent6="accent6" hlink="hlink" folHlink="folHlink"/>
  <p:sldLayoutIdLst>
    <p:sldLayoutId id="2147488109" r:id="rId1"/>
    <p:sldLayoutId id="2147488110" r:id="rId2"/>
    <p:sldLayoutId id="2147488111" r:id="rId3"/>
    <p:sldLayoutId id="2147488112" r:id="rId4"/>
    <p:sldLayoutId id="2147488113" r:id="rId5"/>
    <p:sldLayoutId id="2147488114" r:id="rId6"/>
    <p:sldLayoutId id="2147488115" r:id="rId7"/>
    <p:sldLayoutId id="2147488116" r:id="rId8"/>
    <p:sldLayoutId id="2147488117" r:id="rId9"/>
    <p:sldLayoutId id="2147488118" r:id="rId10"/>
    <p:sldLayoutId id="2147488119" r:id="rId11"/>
    <p:sldLayoutId id="2147488120" r:id="rId12"/>
    <p:sldLayoutId id="2147488121" r:id="rId13"/>
    <p:sldLayoutId id="2147488122" r:id="rId14"/>
    <p:sldLayoutId id="2147488123" r:id="rId15"/>
    <p:sldLayoutId id="2147488124" r:id="rId16"/>
    <p:sldLayoutId id="2147488125" r:id="rId17"/>
    <p:sldLayoutId id="2147488126" r:id="rId18"/>
    <p:sldLayoutId id="2147488127" r:id="rId19"/>
    <p:sldLayoutId id="2147488128" r:id="rId20"/>
    <p:sldLayoutId id="2147488129" r:id="rId21"/>
    <p:sldLayoutId id="2147488130" r:id="rId22"/>
    <p:sldLayoutId id="2147488131" r:id="rId23"/>
    <p:sldLayoutId id="2147488132" r:id="rId24"/>
    <p:sldLayoutId id="2147488133" r:id="rId25"/>
    <p:sldLayoutId id="2147488134" r:id="rId26"/>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9CE4EC-124E-4A40-9985-A2F975A398A5}" type="datetimeFigureOut">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30/06/2022</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FA5CC1-1BFA-4146-893A-695949666B54}" type="slidenum">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1892211"/>
      </p:ext>
    </p:extLst>
  </p:cSld>
  <p:clrMap bg1="lt1" tx1="dk1" bg2="lt2" tx2="dk2" accent1="accent1" accent2="accent2" accent3="accent3" accent4="accent4" accent5="accent5" accent6="accent6" hlink="hlink" folHlink="folHlink"/>
  <p:sldLayoutIdLst>
    <p:sldLayoutId id="2147488197" r:id="rId1"/>
    <p:sldLayoutId id="2147488198" r:id="rId2"/>
    <p:sldLayoutId id="2147488199" r:id="rId3"/>
    <p:sldLayoutId id="2147488200" r:id="rId4"/>
    <p:sldLayoutId id="2147488201" r:id="rId5"/>
    <p:sldLayoutId id="2147488202" r:id="rId6"/>
    <p:sldLayoutId id="2147488203" r:id="rId7"/>
    <p:sldLayoutId id="2147488204" r:id="rId8"/>
    <p:sldLayoutId id="2147488205" r:id="rId9"/>
    <p:sldLayoutId id="2147488206" r:id="rId10"/>
    <p:sldLayoutId id="2147488207" r:id="rId11"/>
    <p:sldLayoutId id="2147488208" r:id="rId12"/>
    <p:sldLayoutId id="2147488209" r:id="rId13"/>
    <p:sldLayoutId id="2147488210" r:id="rId14"/>
    <p:sldLayoutId id="2147488211" r:id="rId15"/>
    <p:sldLayoutId id="2147488212" r:id="rId16"/>
    <p:sldLayoutId id="2147488213" r:id="rId17"/>
    <p:sldLayoutId id="2147488214" r:id="rId18"/>
    <p:sldLayoutId id="2147488215" r:id="rId19"/>
    <p:sldLayoutId id="2147488216" r:id="rId20"/>
    <p:sldLayoutId id="2147488217" r:id="rId21"/>
    <p:sldLayoutId id="2147488218" r:id="rId22"/>
    <p:sldLayoutId id="2147488219" r:id="rId23"/>
    <p:sldLayoutId id="2147488220" r:id="rId24"/>
    <p:sldLayoutId id="2147488221" r:id="rId25"/>
    <p:sldLayoutId id="2147488222" r:id="rId26"/>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6;p36"/>
          <p:cNvSpPr txBox="1">
            <a:spLocks noGrp="1"/>
          </p:cNvSpPr>
          <p:nvPr>
            <p:ph type="title"/>
          </p:nvPr>
        </p:nvSpPr>
        <p:spPr bwMode="auto">
          <a:xfrm>
            <a:off x="1838325" y="885825"/>
            <a:ext cx="85153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4099" name="Google Shape;7;p36"/>
          <p:cNvSpPr txBox="1">
            <a:spLocks noGrp="1"/>
          </p:cNvSpPr>
          <p:nvPr>
            <p:ph type="body" idx="1"/>
          </p:nvPr>
        </p:nvSpPr>
        <p:spPr bwMode="auto">
          <a:xfrm>
            <a:off x="773113" y="1193800"/>
            <a:ext cx="10645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O" altLang="es-CO" smtClean="0">
              <a:sym typeface="Arial" panose="020B0604020202020204" pitchFamily="34" charset="0"/>
            </a:endParaRPr>
          </a:p>
        </p:txBody>
      </p:sp>
      <p:sp>
        <p:nvSpPr>
          <p:cNvPr id="1028" name="Google Shape;8;p36"/>
          <p:cNvSpPr txBox="1">
            <a:spLocks noGrp="1"/>
          </p:cNvSpPr>
          <p:nvPr>
            <p:ph type="ftr" idx="11"/>
          </p:nvPr>
        </p:nvSpPr>
        <p:spPr bwMode="auto">
          <a:xfrm>
            <a:off x="4144963" y="6378575"/>
            <a:ext cx="3902075" cy="342900"/>
          </a:xfrm>
          <a:prstGeom prst="rect">
            <a:avLst/>
          </a:prstGeom>
          <a:noFill/>
          <a:ln>
            <a:noFill/>
          </a:ln>
        </p:spPr>
        <p:txBody>
          <a:bodyPr vert="horz" wrap="square" lIns="0" tIns="0" rIns="0" bIns="0" numCol="1" anchor="t" anchorCtr="0" compatLnSpc="1">
            <a:prstTxWarp prst="textNoShape">
              <a:avLst/>
            </a:prstTxWarp>
            <a:spAutoFit/>
          </a:bodyPr>
          <a:lstStyle>
            <a:lvl1pPr algn="ct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1029" name="Google Shape;9;p36"/>
          <p:cNvSpPr txBox="1">
            <a:spLocks noGrp="1"/>
          </p:cNvSpPr>
          <p:nvPr>
            <p:ph type="dt" idx="10"/>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buClr>
                <a:srgbClr val="000000"/>
              </a:buClr>
              <a:buSzPts val="1400"/>
              <a:buFont typeface="Arial" panose="020B0604020202020204" pitchFamily="34" charset="0"/>
              <a:buNone/>
              <a:defRPr sz="1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endParaRPr lang="es-CO" altLang="es-CO"/>
          </a:p>
        </p:txBody>
      </p:sp>
      <p:sp>
        <p:nvSpPr>
          <p:cNvPr id="1030" name="Google Shape;10;p36"/>
          <p:cNvSpPr txBox="1">
            <a:spLocks noGrp="1"/>
          </p:cNvSpPr>
          <p:nvPr>
            <p:ph type="sldNum" idx="12"/>
          </p:nvPr>
        </p:nvSpPr>
        <p:spPr bwMode="auto">
          <a:xfrm>
            <a:off x="8778875"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algn="r" eaLnBrk="1" hangingPunct="1">
              <a:buClr>
                <a:srgbClr val="000000"/>
              </a:buClr>
              <a:buSzPts val="1800"/>
              <a:buFont typeface="Arial" panose="020B0604020202020204" pitchFamily="34" charset="0"/>
              <a:buNone/>
              <a:defRPr sz="1800">
                <a:solidFill>
                  <a:srgbClr val="898989"/>
                </a:solidFill>
                <a:latin typeface="Calibri" panose="020F0502020204030204" pitchFamily="34" charset="0"/>
                <a:sym typeface="Calibri" panose="020F0502020204030204" pitchFamily="34" charset="0"/>
              </a:defRPr>
            </a:lvl1pPr>
          </a:lstStyle>
          <a:p>
            <a:pPr fontAlgn="base">
              <a:spcBef>
                <a:spcPct val="0"/>
              </a:spcBef>
              <a:spcAft>
                <a:spcPct val="0"/>
              </a:spcAft>
              <a:defRPr/>
            </a:pPr>
            <a:fld id="{46695626-5619-4FE1-A27B-DA5E84181F35}" type="slidenum">
              <a:rPr lang="es-CO" altLang="es-CO">
                <a:cs typeface="Arial" panose="020B0604020202020204" pitchFamily="34" charset="0"/>
              </a:rPr>
              <a:pPr fontAlgn="base">
                <a:spcBef>
                  <a:spcPct val="0"/>
                </a:spcBef>
                <a:spcAft>
                  <a:spcPct val="0"/>
                </a:spcAft>
                <a:defRPr/>
              </a:pPr>
              <a:t>‹Nº›</a:t>
            </a:fld>
            <a:endParaRPr lang="es-CO" altLang="es-CO">
              <a:cs typeface="Arial" panose="020B0604020202020204" pitchFamily="34" charset="0"/>
            </a:endParaRPr>
          </a:p>
        </p:txBody>
      </p:sp>
    </p:spTree>
    <p:extLst>
      <p:ext uri="{BB962C8B-B14F-4D97-AF65-F5344CB8AC3E}">
        <p14:creationId xmlns:p14="http://schemas.microsoft.com/office/powerpoint/2010/main" val="2210115236"/>
      </p:ext>
    </p:extLst>
  </p:cSld>
  <p:clrMap bg1="lt1" tx1="dk1" bg2="dk2" tx2="lt2" accent1="accent1" accent2="accent2" accent3="accent3" accent4="accent4" accent5="accent5" accent6="accent6" hlink="hlink" folHlink="folHlink"/>
  <p:sldLayoutIdLst>
    <p:sldLayoutId id="2147488224" r:id="rId1"/>
    <p:sldLayoutId id="2147488225" r:id="rId2"/>
    <p:sldLayoutId id="2147488226" r:id="rId3"/>
    <p:sldLayoutId id="2147488227"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Marcador de títu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smtClean="0"/>
              <a:t>Haga clic para modificar el estilo de título del patrón</a:t>
            </a:r>
            <a:endParaRPr lang="es-CO" altLang="es-CO" smtClean="0"/>
          </a:p>
        </p:txBody>
      </p:sp>
      <p:sp>
        <p:nvSpPr>
          <p:cNvPr id="6147" name="Marcador de tex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smtClean="0"/>
              <a:t>Editar el estilo de texto del patrón</a:t>
            </a:r>
          </a:p>
          <a:p>
            <a:pPr lvl="1"/>
            <a:r>
              <a:rPr lang="es-ES" altLang="es-CO" smtClean="0"/>
              <a:t>Segundo nivel</a:t>
            </a:r>
          </a:p>
          <a:p>
            <a:pPr lvl="2"/>
            <a:r>
              <a:rPr lang="es-ES" altLang="es-CO" smtClean="0"/>
              <a:t>Tercer nivel</a:t>
            </a:r>
          </a:p>
          <a:p>
            <a:pPr lvl="3"/>
            <a:r>
              <a:rPr lang="es-ES" altLang="es-CO" smtClean="0"/>
              <a:t>Cuarto nivel</a:t>
            </a:r>
          </a:p>
          <a:p>
            <a:pPr lvl="4"/>
            <a:r>
              <a:rPr lang="es-ES" altLang="es-CO" smtClean="0"/>
              <a:t>Quinto nivel</a:t>
            </a:r>
            <a:endParaRPr lang="es-CO" altLang="es-CO" smtClean="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a:sym typeface="Arial"/>
              </a:defRPr>
            </a:lvl1pPr>
          </a:lstStyle>
          <a:p>
            <a:pPr>
              <a:defRPr/>
            </a:pPr>
            <a:fld id="{ACCC6174-F49E-4D84-8B19-0B667F139CE8}" type="datetimeFigureOut">
              <a:rPr lang="es-CO"/>
              <a:pPr>
                <a:defRPr/>
              </a:pPr>
              <a:t>30/06/2022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a:sym typeface="Arial"/>
              </a:defRPr>
            </a:lvl1pPr>
          </a:lstStyle>
          <a:p>
            <a:pPr>
              <a:defRPr/>
            </a:pPr>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2F6ECC4D-1205-4BD5-AD75-ECC90AEE5D1B}" type="slidenum">
              <a:rPr lang="es-CO" altLang="es-CO">
                <a:cs typeface="Arial" panose="020B0604020202020204" pitchFamily="34" charset="0"/>
                <a:sym typeface="Arial" panose="020B0604020202020204" pitchFamily="34" charset="0"/>
              </a:rPr>
              <a:pPr fontAlgn="base">
                <a:spcBef>
                  <a:spcPct val="0"/>
                </a:spcBef>
                <a:spcAft>
                  <a:spcPct val="0"/>
                </a:spcAft>
                <a:defRPr/>
              </a:pPr>
              <a:t>‹Nº›</a:t>
            </a:fld>
            <a:endParaRPr lang="es-CO" altLang="es-CO">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2783068"/>
      </p:ext>
    </p:extLst>
  </p:cSld>
  <p:clrMap bg1="lt1" tx1="dk1" bg2="lt2" tx2="dk2" accent1="accent1" accent2="accent2" accent3="accent3" accent4="accent4" accent5="accent5" accent6="accent6" hlink="hlink" folHlink="folHlink"/>
  <p:sldLayoutIdLst>
    <p:sldLayoutId id="2147488229" r:id="rId1"/>
    <p:sldLayoutId id="2147488230" r:id="rId2"/>
    <p:sldLayoutId id="2147488231" r:id="rId3"/>
    <p:sldLayoutId id="2147488232" r:id="rId4"/>
    <p:sldLayoutId id="2147488233" r:id="rId5"/>
    <p:sldLayoutId id="2147488234" r:id="rId6"/>
    <p:sldLayoutId id="2147488235" r:id="rId7"/>
    <p:sldLayoutId id="2147488236"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1.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slide" Target="slide10.xml"/><Relationship Id="rId5" Type="http://schemas.openxmlformats.org/officeDocument/2006/relationships/image" Target="../media/image93.png"/><Relationship Id="rId10" Type="http://schemas.openxmlformats.org/officeDocument/2006/relationships/slide" Target="slide11.xml"/><Relationship Id="rId4" Type="http://schemas.openxmlformats.org/officeDocument/2006/relationships/image" Target="../media/image92.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08.png"/><Relationship Id="rId7" Type="http://schemas.openxmlformats.org/officeDocument/2006/relationships/image" Target="../media/image117.png"/><Relationship Id="rId12"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09.png"/><Relationship Id="rId10" Type="http://schemas.openxmlformats.org/officeDocument/2006/relationships/image" Target="../media/image120.png"/><Relationship Id="rId4" Type="http://schemas.openxmlformats.org/officeDocument/2006/relationships/image" Target="../media/image110.png"/><Relationship Id="rId9" Type="http://schemas.openxmlformats.org/officeDocument/2006/relationships/image" Target="../media/image119.png"/><Relationship Id="rId14"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27.emf"/><Relationship Id="rId5" Type="http://schemas.openxmlformats.org/officeDocument/2006/relationships/image" Target="../media/image126.emf"/><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xml"/><Relationship Id="rId1" Type="http://schemas.openxmlformats.org/officeDocument/2006/relationships/slideLayout" Target="../slideLayouts/slideLayout93.xml"/><Relationship Id="rId4" Type="http://schemas.openxmlformats.org/officeDocument/2006/relationships/image" Target="../media/image129.emf"/></Relationships>
</file>

<file path=ppt/slides/_rels/slide1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http://fews.ideam.gov.co/colombia/MapaEstacionesColombiaEstado.html" TargetMode="External"/><Relationship Id="rId18" Type="http://schemas.openxmlformats.org/officeDocument/2006/relationships/hyperlink" Target="jpg/Alertas_Hidrologicas.jpg" TargetMode="External"/><Relationship Id="rId3"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34.png"/><Relationship Id="rId2" Type="http://schemas.openxmlformats.org/officeDocument/2006/relationships/notesSlide" Target="../notesSlides/notesSlide14.xml"/><Relationship Id="rId16" Type="http://schemas.openxmlformats.org/officeDocument/2006/relationships/image" Target="../media/image133.png"/><Relationship Id="rId20" Type="http://schemas.openxmlformats.org/officeDocument/2006/relationships/image" Target="file:///D:\HIDROLOGIA\INFORME%20HIDROLOGICO\Boletin%20Alertas%20Hidrologicas\jpg\Alertas_Hidrologicas.jpg" TargetMode="External"/><Relationship Id="rId1" Type="http://schemas.openxmlformats.org/officeDocument/2006/relationships/slideLayout" Target="../slideLayouts/slideLayout16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2.jpeg"/><Relationship Id="rId10" Type="http://schemas.openxmlformats.org/officeDocument/2006/relationships/image" Target="../media/image119.png"/><Relationship Id="rId19" Type="http://schemas.openxmlformats.org/officeDocument/2006/relationships/image" Target="../media/image135.jpeg"/><Relationship Id="rId4" Type="http://schemas.openxmlformats.org/officeDocument/2006/relationships/image" Target="../media/image108.png"/><Relationship Id="rId9" Type="http://schemas.openxmlformats.org/officeDocument/2006/relationships/image" Target="../media/image118.png"/><Relationship Id="rId14" Type="http://schemas.openxmlformats.org/officeDocument/2006/relationships/image" Target="../media/image131.png"/></Relationships>
</file>

<file path=ppt/slides/_rels/slide1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35.jpeg"/><Relationship Id="rId3" Type="http://schemas.openxmlformats.org/officeDocument/2006/relationships/image" Target="../media/image108.png"/><Relationship Id="rId7" Type="http://schemas.openxmlformats.org/officeDocument/2006/relationships/image" Target="../media/image118.png"/><Relationship Id="rId12"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176.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09.png"/><Relationship Id="rId15" Type="http://schemas.openxmlformats.org/officeDocument/2006/relationships/image" Target="../media/image136.png"/><Relationship Id="rId10" Type="http://schemas.openxmlformats.org/officeDocument/2006/relationships/image" Target="../media/image134.png"/><Relationship Id="rId4" Type="http://schemas.openxmlformats.org/officeDocument/2006/relationships/image" Target="../media/image110.png"/><Relationship Id="rId9" Type="http://schemas.openxmlformats.org/officeDocument/2006/relationships/image" Target="../media/image120.png"/><Relationship Id="rId14" Type="http://schemas.openxmlformats.org/officeDocument/2006/relationships/image" Target="file:///D:\HIDROLOGIA\INFORME%20HIDROLOGICO\Boletin%20Alertas%20Hidrologicas\jpg\Alertas_Hidrologicas.jp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35.jpeg"/><Relationship Id="rId3" Type="http://schemas.openxmlformats.org/officeDocument/2006/relationships/image" Target="../media/image108.png"/><Relationship Id="rId7" Type="http://schemas.openxmlformats.org/officeDocument/2006/relationships/image" Target="../media/image118.png"/><Relationship Id="rId12"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76.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09.png"/><Relationship Id="rId10" Type="http://schemas.openxmlformats.org/officeDocument/2006/relationships/image" Target="../media/image136.png"/><Relationship Id="rId4" Type="http://schemas.openxmlformats.org/officeDocument/2006/relationships/image" Target="../media/image110.png"/><Relationship Id="rId9" Type="http://schemas.openxmlformats.org/officeDocument/2006/relationships/image" Target="../media/image120.png"/><Relationship Id="rId14" Type="http://schemas.openxmlformats.org/officeDocument/2006/relationships/image" Target="file:///D:\HIDROLOGIA\INFORME%20HIDROLOGICO\Boletin%20Alertas%20Hidrologicas\jpg\Alertas_Hidrologicas.jp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17.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39.png"/><Relationship Id="rId2" Type="http://schemas.openxmlformats.org/officeDocument/2006/relationships/notesSlide" Target="../notesSlides/notesSlide18.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gif"/><Relationship Id="rId4" Type="http://schemas.openxmlformats.org/officeDocument/2006/relationships/image" Target="../media/image96.png"/></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19.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2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20.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21.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22.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40.png"/><Relationship Id="rId2" Type="http://schemas.openxmlformats.org/officeDocument/2006/relationships/notesSlide" Target="../notesSlides/notesSlide23.xml"/><Relationship Id="rId16" Type="http://schemas.openxmlformats.org/officeDocument/2006/relationships/image" Target="../media/image109.png"/><Relationship Id="rId1" Type="http://schemas.openxmlformats.org/officeDocument/2006/relationships/slideLayout" Target="../slideLayouts/slideLayout164.xml"/><Relationship Id="rId6" Type="http://schemas.openxmlformats.org/officeDocument/2006/relationships/image" Target="../media/image110.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2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0.png"/><Relationship Id="rId3" Type="http://schemas.openxmlformats.org/officeDocument/2006/relationships/image" Target="file:///D:\HIDROLOGIA\INFORME%20HIDROLOGICO\Boletin%20Alertas%20Hidrologicas\jpg\AH_Pacifico.jpg" TargetMode="External"/><Relationship Id="rId7" Type="http://schemas.openxmlformats.org/officeDocument/2006/relationships/image" Target="../media/image144.png"/><Relationship Id="rId12" Type="http://schemas.openxmlformats.org/officeDocument/2006/relationships/image" Target="../media/image139.png"/><Relationship Id="rId2" Type="http://schemas.openxmlformats.org/officeDocument/2006/relationships/image" Target="../media/image141.jpeg"/><Relationship Id="rId1" Type="http://schemas.openxmlformats.org/officeDocument/2006/relationships/slideLayout" Target="../slideLayouts/slideLayout188.xml"/><Relationship Id="rId6" Type="http://schemas.openxmlformats.org/officeDocument/2006/relationships/image" Target="../media/image143.png"/><Relationship Id="rId11" Type="http://schemas.openxmlformats.org/officeDocument/2006/relationships/image" Target="../media/image134.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08.png"/><Relationship Id="rId9" Type="http://schemas.openxmlformats.org/officeDocument/2006/relationships/image" Target="../media/image146.png"/></Relationships>
</file>

<file path=ppt/slides/_rels/slide2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0.png"/><Relationship Id="rId3" Type="http://schemas.openxmlformats.org/officeDocument/2006/relationships/image" Target="file:///D:\HIDROLOGIA\INFORME%20HIDROLOGICO\Boletin%20Alertas%20Hidrologicas\jpg\AH_Pacifico.jpg" TargetMode="External"/><Relationship Id="rId7" Type="http://schemas.openxmlformats.org/officeDocument/2006/relationships/image" Target="../media/image144.png"/><Relationship Id="rId12" Type="http://schemas.openxmlformats.org/officeDocument/2006/relationships/image" Target="../media/image139.png"/><Relationship Id="rId2" Type="http://schemas.openxmlformats.org/officeDocument/2006/relationships/image" Target="../media/image141.jpeg"/><Relationship Id="rId1" Type="http://schemas.openxmlformats.org/officeDocument/2006/relationships/slideLayout" Target="../slideLayouts/slideLayout188.xml"/><Relationship Id="rId6" Type="http://schemas.openxmlformats.org/officeDocument/2006/relationships/image" Target="../media/image143.png"/><Relationship Id="rId11" Type="http://schemas.openxmlformats.org/officeDocument/2006/relationships/image" Target="../media/image134.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08.png"/><Relationship Id="rId9" Type="http://schemas.openxmlformats.org/officeDocument/2006/relationships/image" Target="../media/image146.png"/></Relationships>
</file>

<file path=ppt/slides/_rels/slide2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10.png"/><Relationship Id="rId3" Type="http://schemas.openxmlformats.org/officeDocument/2006/relationships/image" Target="file:///D:\HIDROLOGIA\INFORME%20HIDROLOGICO\Boletin%20Alertas%20Hidrologicas\jpg\AH_Pacifico.jpg" TargetMode="External"/><Relationship Id="rId7" Type="http://schemas.openxmlformats.org/officeDocument/2006/relationships/image" Target="../media/image145.png"/><Relationship Id="rId12"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188.xml"/><Relationship Id="rId6" Type="http://schemas.openxmlformats.org/officeDocument/2006/relationships/image" Target="../media/image144.png"/><Relationship Id="rId11" Type="http://schemas.openxmlformats.org/officeDocument/2006/relationships/image" Target="../media/image139.png"/><Relationship Id="rId5" Type="http://schemas.openxmlformats.org/officeDocument/2006/relationships/image" Target="../media/image143.png"/><Relationship Id="rId10" Type="http://schemas.openxmlformats.org/officeDocument/2006/relationships/image" Target="../media/image134.png"/><Relationship Id="rId4" Type="http://schemas.openxmlformats.org/officeDocument/2006/relationships/image" Target="../media/image108.png"/><Relationship Id="rId9" Type="http://schemas.openxmlformats.org/officeDocument/2006/relationships/image" Target="../media/image147.png"/><Relationship Id="rId14" Type="http://schemas.openxmlformats.org/officeDocument/2006/relationships/image" Target="../media/image140.png"/></Relationships>
</file>

<file path=ppt/slides/_rels/slide2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2.png"/><Relationship Id="rId3" Type="http://schemas.openxmlformats.org/officeDocument/2006/relationships/image" Target="file:///D:\HIDROLOGIA\INFORME%20HIDROLOGICO\Boletin%20Alertas%20Hidrologicas\jpg\AH_Pacifico.jpg" TargetMode="External"/><Relationship Id="rId7" Type="http://schemas.openxmlformats.org/officeDocument/2006/relationships/image" Target="../media/image144.png"/><Relationship Id="rId12" Type="http://schemas.openxmlformats.org/officeDocument/2006/relationships/image" Target="../media/image139.png"/><Relationship Id="rId2" Type="http://schemas.openxmlformats.org/officeDocument/2006/relationships/image" Target="../media/image141.jpeg"/><Relationship Id="rId1" Type="http://schemas.openxmlformats.org/officeDocument/2006/relationships/slideLayout" Target="../slideLayouts/slideLayout188.xml"/><Relationship Id="rId6" Type="http://schemas.openxmlformats.org/officeDocument/2006/relationships/image" Target="../media/image143.png"/><Relationship Id="rId11" Type="http://schemas.openxmlformats.org/officeDocument/2006/relationships/image" Target="../media/image134.png"/><Relationship Id="rId5" Type="http://schemas.openxmlformats.org/officeDocument/2006/relationships/image" Target="../media/image140.png"/><Relationship Id="rId10" Type="http://schemas.openxmlformats.org/officeDocument/2006/relationships/image" Target="../media/image147.png"/><Relationship Id="rId4" Type="http://schemas.openxmlformats.org/officeDocument/2006/relationships/image" Target="../media/image108.png"/><Relationship Id="rId9" Type="http://schemas.openxmlformats.org/officeDocument/2006/relationships/image" Target="../media/image146.png"/><Relationship Id="rId14" Type="http://schemas.openxmlformats.org/officeDocument/2006/relationships/image" Target="../media/image148.png"/></Relationships>
</file>

<file path=ppt/slides/_rels/slide2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2.png"/><Relationship Id="rId3" Type="http://schemas.openxmlformats.org/officeDocument/2006/relationships/image" Target="file:///D:\HIDROLOGIA\INFORME%20HIDROLOGICO\Boletin%20Alertas%20Hidrologicas\jpg\AH_Pacifico.jpg" TargetMode="External"/><Relationship Id="rId7" Type="http://schemas.openxmlformats.org/officeDocument/2006/relationships/image" Target="../media/image144.png"/><Relationship Id="rId12" Type="http://schemas.openxmlformats.org/officeDocument/2006/relationships/image" Target="../media/image139.png"/><Relationship Id="rId2" Type="http://schemas.openxmlformats.org/officeDocument/2006/relationships/image" Target="../media/image141.jpeg"/><Relationship Id="rId1" Type="http://schemas.openxmlformats.org/officeDocument/2006/relationships/slideLayout" Target="../slideLayouts/slideLayout188.xml"/><Relationship Id="rId6" Type="http://schemas.openxmlformats.org/officeDocument/2006/relationships/image" Target="../media/image143.png"/><Relationship Id="rId11" Type="http://schemas.openxmlformats.org/officeDocument/2006/relationships/image" Target="../media/image134.png"/><Relationship Id="rId5" Type="http://schemas.openxmlformats.org/officeDocument/2006/relationships/image" Target="../media/image140.png"/><Relationship Id="rId10" Type="http://schemas.openxmlformats.org/officeDocument/2006/relationships/image" Target="../media/image147.png"/><Relationship Id="rId4" Type="http://schemas.openxmlformats.org/officeDocument/2006/relationships/image" Target="../media/image108.png"/><Relationship Id="rId9" Type="http://schemas.openxmlformats.org/officeDocument/2006/relationships/image" Target="../media/image146.png"/><Relationship Id="rId14" Type="http://schemas.openxmlformats.org/officeDocument/2006/relationships/image" Target="../media/image148.png"/></Relationships>
</file>

<file path=ppt/slides/_rels/slide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101.png"/></Relationships>
</file>

<file path=ppt/slides/_rels/slide3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9.png"/><Relationship Id="rId3" Type="http://schemas.openxmlformats.org/officeDocument/2006/relationships/image" Target="../media/image149.jpeg"/><Relationship Id="rId7" Type="http://schemas.openxmlformats.org/officeDocument/2006/relationships/image" Target="../media/image142.png"/><Relationship Id="rId12" Type="http://schemas.openxmlformats.org/officeDocument/2006/relationships/image" Target="../media/image134.png"/><Relationship Id="rId2" Type="http://schemas.openxmlformats.org/officeDocument/2006/relationships/notesSlide" Target="../notesSlides/notesSlide24.xml"/><Relationship Id="rId1" Type="http://schemas.openxmlformats.org/officeDocument/2006/relationships/slideLayout" Target="../slideLayouts/slideLayout208.xml"/><Relationship Id="rId6" Type="http://schemas.openxmlformats.org/officeDocument/2006/relationships/image" Target="../media/image140.png"/><Relationship Id="rId11" Type="http://schemas.openxmlformats.org/officeDocument/2006/relationships/image" Target="../media/image147.png"/><Relationship Id="rId5" Type="http://schemas.openxmlformats.org/officeDocument/2006/relationships/image" Target="../media/image108.png"/><Relationship Id="rId10" Type="http://schemas.openxmlformats.org/officeDocument/2006/relationships/image" Target="../media/image146.png"/><Relationship Id="rId4" Type="http://schemas.openxmlformats.org/officeDocument/2006/relationships/image" Target="file:///D:\HIDROLOGIA\INFORME%20HIDROLOGICO\Boletin%20Alertas%20Hidrologicas\jpg\Cuenca_alta_Magdalena.jpg" TargetMode="External"/><Relationship Id="rId9" Type="http://schemas.openxmlformats.org/officeDocument/2006/relationships/image" Target="../media/image144.png"/><Relationship Id="rId14"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9.png"/><Relationship Id="rId3" Type="http://schemas.openxmlformats.org/officeDocument/2006/relationships/image" Target="../media/image149.jpeg"/><Relationship Id="rId7" Type="http://schemas.openxmlformats.org/officeDocument/2006/relationships/image" Target="../media/image142.png"/><Relationship Id="rId12"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208.xml"/><Relationship Id="rId6" Type="http://schemas.openxmlformats.org/officeDocument/2006/relationships/image" Target="../media/image140.png"/><Relationship Id="rId11" Type="http://schemas.openxmlformats.org/officeDocument/2006/relationships/image" Target="../media/image147.png"/><Relationship Id="rId5" Type="http://schemas.openxmlformats.org/officeDocument/2006/relationships/image" Target="../media/image108.png"/><Relationship Id="rId10" Type="http://schemas.openxmlformats.org/officeDocument/2006/relationships/image" Target="../media/image146.png"/><Relationship Id="rId4" Type="http://schemas.openxmlformats.org/officeDocument/2006/relationships/image" Target="file:///D:\HIDROLOGIA\INFORME%20HIDROLOGICO\Boletin%20Alertas%20Hidrologicas\jpg\Cuenca_alta_Magdalena.jpg" TargetMode="External"/><Relationship Id="rId9" Type="http://schemas.openxmlformats.org/officeDocument/2006/relationships/image" Target="../media/image144.png"/><Relationship Id="rId14" Type="http://schemas.openxmlformats.org/officeDocument/2006/relationships/image" Target="../media/image145.pn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34.png"/><Relationship Id="rId3" Type="http://schemas.openxmlformats.org/officeDocument/2006/relationships/image" Target="../media/image150.jpeg"/><Relationship Id="rId7" Type="http://schemas.openxmlformats.org/officeDocument/2006/relationships/image" Target="../media/image117.png"/><Relationship Id="rId12" Type="http://schemas.openxmlformats.org/officeDocument/2006/relationships/image" Target="../media/image133.png"/><Relationship Id="rId2" Type="http://schemas.openxmlformats.org/officeDocument/2006/relationships/notesSlide" Target="../notesSlides/notesSlide26.xml"/><Relationship Id="rId16" Type="http://schemas.openxmlformats.org/officeDocument/2006/relationships/image" Target="../media/image108.png"/><Relationship Id="rId1" Type="http://schemas.openxmlformats.org/officeDocument/2006/relationships/slideLayout" Target="../slideLayouts/slideLayout209.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0.png"/><Relationship Id="rId15" Type="http://schemas.openxmlformats.org/officeDocument/2006/relationships/image" Target="../media/image142.png"/><Relationship Id="rId10" Type="http://schemas.openxmlformats.org/officeDocument/2006/relationships/image" Target="../media/image120.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119.png"/><Relationship Id="rId14" Type="http://schemas.openxmlformats.org/officeDocument/2006/relationships/image" Target="../media/image138.png"/></Relationships>
</file>

<file path=ppt/slides/_rels/slide3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34.png"/><Relationship Id="rId3" Type="http://schemas.openxmlformats.org/officeDocument/2006/relationships/image" Target="../media/image150.jpeg"/><Relationship Id="rId7" Type="http://schemas.openxmlformats.org/officeDocument/2006/relationships/image" Target="../media/image117.png"/><Relationship Id="rId12" Type="http://schemas.openxmlformats.org/officeDocument/2006/relationships/image" Target="../media/image133.png"/><Relationship Id="rId2" Type="http://schemas.openxmlformats.org/officeDocument/2006/relationships/notesSlide" Target="../notesSlides/notesSlide27.xml"/><Relationship Id="rId16" Type="http://schemas.openxmlformats.org/officeDocument/2006/relationships/image" Target="../media/image144.png"/><Relationship Id="rId1" Type="http://schemas.openxmlformats.org/officeDocument/2006/relationships/slideLayout" Target="../slideLayouts/slideLayout209.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0.png"/><Relationship Id="rId15" Type="http://schemas.openxmlformats.org/officeDocument/2006/relationships/image" Target="../media/image142.png"/><Relationship Id="rId10" Type="http://schemas.openxmlformats.org/officeDocument/2006/relationships/image" Target="../media/image120.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119.png"/><Relationship Id="rId14" Type="http://schemas.openxmlformats.org/officeDocument/2006/relationships/image" Target="../media/image138.png"/></Relationships>
</file>

<file path=ppt/slides/_rels/slide3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38.png"/><Relationship Id="rId3" Type="http://schemas.openxmlformats.org/officeDocument/2006/relationships/image" Target="../media/image150.jpeg"/><Relationship Id="rId7" Type="http://schemas.openxmlformats.org/officeDocument/2006/relationships/image" Target="../media/image118.png"/><Relationship Id="rId12" Type="http://schemas.openxmlformats.org/officeDocument/2006/relationships/image" Target="../media/image134.png"/><Relationship Id="rId2" Type="http://schemas.openxmlformats.org/officeDocument/2006/relationships/notesSlide" Target="../notesSlides/notesSlide28.xml"/><Relationship Id="rId16" Type="http://schemas.openxmlformats.org/officeDocument/2006/relationships/image" Target="../media/image110.png"/><Relationship Id="rId1" Type="http://schemas.openxmlformats.org/officeDocument/2006/relationships/slideLayout" Target="../slideLayouts/slideLayout209.xml"/><Relationship Id="rId6" Type="http://schemas.openxmlformats.org/officeDocument/2006/relationships/image" Target="../media/image117.png"/><Relationship Id="rId11" Type="http://schemas.openxmlformats.org/officeDocument/2006/relationships/image" Target="../media/image133.png"/><Relationship Id="rId5" Type="http://schemas.openxmlformats.org/officeDocument/2006/relationships/image" Target="../media/image116.png"/><Relationship Id="rId15" Type="http://schemas.openxmlformats.org/officeDocument/2006/relationships/image" Target="../media/image108.png"/><Relationship Id="rId10" Type="http://schemas.openxmlformats.org/officeDocument/2006/relationships/image" Target="../media/image121.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120.png"/><Relationship Id="rId14" Type="http://schemas.openxmlformats.org/officeDocument/2006/relationships/image" Target="../media/image142.png"/></Relationships>
</file>

<file path=ppt/slides/_rels/slide3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38.png"/><Relationship Id="rId3" Type="http://schemas.openxmlformats.org/officeDocument/2006/relationships/image" Target="../media/image150.jpeg"/><Relationship Id="rId7" Type="http://schemas.openxmlformats.org/officeDocument/2006/relationships/image" Target="../media/image118.png"/><Relationship Id="rId12" Type="http://schemas.openxmlformats.org/officeDocument/2006/relationships/image" Target="../media/image134.png"/><Relationship Id="rId2" Type="http://schemas.openxmlformats.org/officeDocument/2006/relationships/notesSlide" Target="../notesSlides/notesSlide29.xml"/><Relationship Id="rId16" Type="http://schemas.openxmlformats.org/officeDocument/2006/relationships/image" Target="../media/image110.png"/><Relationship Id="rId1" Type="http://schemas.openxmlformats.org/officeDocument/2006/relationships/slideLayout" Target="../slideLayouts/slideLayout209.xml"/><Relationship Id="rId6" Type="http://schemas.openxmlformats.org/officeDocument/2006/relationships/image" Target="../media/image117.png"/><Relationship Id="rId11" Type="http://schemas.openxmlformats.org/officeDocument/2006/relationships/image" Target="../media/image133.png"/><Relationship Id="rId5" Type="http://schemas.openxmlformats.org/officeDocument/2006/relationships/image" Target="../media/image116.png"/><Relationship Id="rId15" Type="http://schemas.openxmlformats.org/officeDocument/2006/relationships/image" Target="../media/image108.png"/><Relationship Id="rId10" Type="http://schemas.openxmlformats.org/officeDocument/2006/relationships/image" Target="../media/image121.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120.png"/><Relationship Id="rId14" Type="http://schemas.openxmlformats.org/officeDocument/2006/relationships/image" Target="../media/image142.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0.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1.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2.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3.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85.xml"/><Relationship Id="rId6" Type="http://schemas.openxmlformats.org/officeDocument/2006/relationships/hyperlink" Target="https://firms.modaps.eosdis.nasa.gov/" TargetMode="External"/><Relationship Id="rId5" Type="http://schemas.openxmlformats.org/officeDocument/2006/relationships/image" Target="../media/image103.jpeg"/><Relationship Id="rId4" Type="http://schemas.openxmlformats.org/officeDocument/2006/relationships/hyperlink" Target="https://rammb-slider.cira.colostate.edu/"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4.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5.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4.png"/><Relationship Id="rId3" Type="http://schemas.openxmlformats.org/officeDocument/2006/relationships/image" Target="../media/image151.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6.xml"/><Relationship Id="rId16" Type="http://schemas.openxmlformats.org/officeDocument/2006/relationships/image" Target="../media/image108.png"/><Relationship Id="rId1" Type="http://schemas.openxmlformats.org/officeDocument/2006/relationships/slideLayout" Target="../slideLayouts/slideLayout221.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33.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rio_Cauca.jpg" TargetMode="External"/><Relationship Id="rId9" Type="http://schemas.openxmlformats.org/officeDocument/2006/relationships/image" Target="../media/image118.png"/><Relationship Id="rId14" Type="http://schemas.openxmlformats.org/officeDocument/2006/relationships/image" Target="../media/image138.pn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52.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7.xml"/><Relationship Id="rId16" Type="http://schemas.openxmlformats.org/officeDocument/2006/relationships/image" Target="../media/image110.png"/><Relationship Id="rId1" Type="http://schemas.openxmlformats.org/officeDocument/2006/relationships/slideLayout" Target="../slideLayouts/slideLayout222.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baja_Magdalena.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4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52.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8.xml"/><Relationship Id="rId16" Type="http://schemas.openxmlformats.org/officeDocument/2006/relationships/image" Target="../media/image110.png"/><Relationship Id="rId1" Type="http://schemas.openxmlformats.org/officeDocument/2006/relationships/slideLayout" Target="../slideLayouts/slideLayout222.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baja_Magdalena.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3.png"/><Relationship Id="rId3" Type="http://schemas.openxmlformats.org/officeDocument/2006/relationships/image" Target="../media/image152.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9.xml"/><Relationship Id="rId16" Type="http://schemas.openxmlformats.org/officeDocument/2006/relationships/image" Target="../media/image110.png"/><Relationship Id="rId1" Type="http://schemas.openxmlformats.org/officeDocument/2006/relationships/slideLayout" Target="../slideLayouts/slideLayout222.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08.png"/><Relationship Id="rId15" Type="http://schemas.openxmlformats.org/officeDocument/2006/relationships/image" Target="../media/image138.png"/><Relationship Id="rId10" Type="http://schemas.openxmlformats.org/officeDocument/2006/relationships/image" Target="../media/image119.png"/><Relationship Id="rId4" Type="http://schemas.openxmlformats.org/officeDocument/2006/relationships/image" Target="file:///D:\HIDROLOGIA\INFORME%20HIDROLOGICO\Boletin%20Alertas%20Hidrologicas\jpg\Cuenca_baja_Magdalena.jpg" TargetMode="External"/><Relationship Id="rId9" Type="http://schemas.openxmlformats.org/officeDocument/2006/relationships/image" Target="../media/image118.png"/><Relationship Id="rId14" Type="http://schemas.openxmlformats.org/officeDocument/2006/relationships/image" Target="../media/image134.png"/></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40.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41.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40.png"/><Relationship Id="rId2" Type="http://schemas.openxmlformats.org/officeDocument/2006/relationships/notesSlide" Target="../notesSlides/notesSlide42.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43.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SunlightMedia/photos/a.418646038151549/2055342184481918/?type=1&amp;theater" TargetMode="External"/><Relationship Id="rId2" Type="http://schemas.openxmlformats.org/officeDocument/2006/relationships/image" Target="../media/image106.jpe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44.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5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40.png"/><Relationship Id="rId2" Type="http://schemas.openxmlformats.org/officeDocument/2006/relationships/notesSlide" Target="../notesSlides/notesSlide45.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5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8.png"/><Relationship Id="rId3" Type="http://schemas.openxmlformats.org/officeDocument/2006/relationships/image" Target="../media/image153.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46.xml"/><Relationship Id="rId16" Type="http://schemas.openxmlformats.org/officeDocument/2006/relationships/image" Target="../media/image134.png"/><Relationship Id="rId1" Type="http://schemas.openxmlformats.org/officeDocument/2006/relationships/slideLayout" Target="../slideLayouts/slideLayout223.xml"/><Relationship Id="rId6" Type="http://schemas.openxmlformats.org/officeDocument/2006/relationships/image" Target="../media/image109.pn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118.png"/><Relationship Id="rId14" Type="http://schemas.openxmlformats.org/officeDocument/2006/relationships/image" Target="../media/image133.png"/></Relationships>
</file>

<file path=ppt/slides/_rels/slide53.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33.png"/><Relationship Id="rId3" Type="http://schemas.openxmlformats.org/officeDocument/2006/relationships/image" Target="../media/image108.png"/><Relationship Id="rId7" Type="http://schemas.openxmlformats.org/officeDocument/2006/relationships/image" Target="../media/image145.png"/><Relationship Id="rId12"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225.xml"/><Relationship Id="rId6" Type="http://schemas.openxmlformats.org/officeDocument/2006/relationships/image" Target="../media/image144.png"/><Relationship Id="rId11" Type="http://schemas.openxmlformats.org/officeDocument/2006/relationships/image" Target="../media/image139.png"/><Relationship Id="rId5" Type="http://schemas.openxmlformats.org/officeDocument/2006/relationships/image" Target="../media/image143.png"/><Relationship Id="rId15" Type="http://schemas.openxmlformats.org/officeDocument/2006/relationships/image" Target="file:///D:\HIDROLOGIA\INFORME%20HIDROLOGICO\Boletin%20Alertas%20Hidrologicas\jpg\AH_Amazonas.jpg" TargetMode="External"/><Relationship Id="rId10" Type="http://schemas.openxmlformats.org/officeDocument/2006/relationships/image" Target="../media/image134.png"/><Relationship Id="rId4" Type="http://schemas.openxmlformats.org/officeDocument/2006/relationships/image" Target="../media/image140.png"/><Relationship Id="rId9" Type="http://schemas.openxmlformats.org/officeDocument/2006/relationships/image" Target="../media/image147.png"/><Relationship Id="rId14" Type="http://schemas.openxmlformats.org/officeDocument/2006/relationships/image" Target="../media/image154.jpeg"/></Relationships>
</file>

<file path=ppt/slides/_rels/slide5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49.xml"/><Relationship Id="rId1" Type="http://schemas.openxmlformats.org/officeDocument/2006/relationships/slideLayout" Target="../slideLayouts/slideLayout143.xml"/><Relationship Id="rId6" Type="http://schemas.openxmlformats.org/officeDocument/2006/relationships/image" Target="../media/image158.png"/><Relationship Id="rId5" Type="http://schemas.openxmlformats.org/officeDocument/2006/relationships/image" Target="file:///E:\JPG\Modelo\DColombia.jpg" TargetMode="External"/><Relationship Id="rId4" Type="http://schemas.openxmlformats.org/officeDocument/2006/relationships/image" Target="../media/image157.jpeg"/><Relationship Id="rId9" Type="http://schemas.openxmlformats.org/officeDocument/2006/relationships/image" Target="../media/image161.png"/></Relationships>
</file>

<file path=ppt/slides/_rels/slide5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2.jpeg"/><Relationship Id="rId7"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158.xml"/><Relationship Id="rId6" Type="http://schemas.openxmlformats.org/officeDocument/2006/relationships/image" Target="../media/image163.png"/><Relationship Id="rId5" Type="http://schemas.openxmlformats.org/officeDocument/2006/relationships/image" Target="../media/image109.png"/><Relationship Id="rId4" Type="http://schemas.openxmlformats.org/officeDocument/2006/relationships/image" Target="file:///E:\JPG\Modelo\DRegionCaribe.jpg" TargetMode="External"/><Relationship Id="rId9" Type="http://schemas.openxmlformats.org/officeDocument/2006/relationships/image" Target="../media/image165.png"/></Relationships>
</file>

<file path=ppt/slides/_rels/slide5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1.xml"/><Relationship Id="rId1" Type="http://schemas.openxmlformats.org/officeDocument/2006/relationships/slideLayout" Target="../slideLayouts/slideLayout158.xml"/><Relationship Id="rId6" Type="http://schemas.openxmlformats.org/officeDocument/2006/relationships/image" Target="../media/image110.png"/><Relationship Id="rId5" Type="http://schemas.openxmlformats.org/officeDocument/2006/relationships/image" Target="../media/image165.png"/><Relationship Id="rId4" Type="http://schemas.openxmlformats.org/officeDocument/2006/relationships/image" Target="file:///E:\JPG\Modelo\DRegionAndina.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2.xml"/><Relationship Id="rId1" Type="http://schemas.openxmlformats.org/officeDocument/2006/relationships/slideLayout" Target="../slideLayouts/slideLayout158.xml"/><Relationship Id="rId6" Type="http://schemas.openxmlformats.org/officeDocument/2006/relationships/image" Target="../media/image109.png"/><Relationship Id="rId5" Type="http://schemas.openxmlformats.org/officeDocument/2006/relationships/image" Target="file:///E:\JPG\Modelo\DRegionAndina.jpg" TargetMode="External"/><Relationship Id="rId4" Type="http://schemas.openxmlformats.org/officeDocument/2006/relationships/image" Target="../media/image166.jpeg"/></Relationships>
</file>

<file path=ppt/slides/_rels/slide59.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144.xml"/><Relationship Id="rId6" Type="http://schemas.openxmlformats.org/officeDocument/2006/relationships/image" Target="../media/image110.png"/><Relationship Id="rId5" Type="http://schemas.openxmlformats.org/officeDocument/2006/relationships/image" Target="../media/image165.png"/><Relationship Id="rId4" Type="http://schemas.openxmlformats.org/officeDocument/2006/relationships/image" Target="file:///E:\JPG\Modelo\DRegionPacific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68.jpeg"/><Relationship Id="rId7"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144.xml"/><Relationship Id="rId6" Type="http://schemas.openxmlformats.org/officeDocument/2006/relationships/image" Target="../media/image169.png"/><Relationship Id="rId5" Type="http://schemas.openxmlformats.org/officeDocument/2006/relationships/image" Target="../media/image109.png"/><Relationship Id="rId4" Type="http://schemas.openxmlformats.org/officeDocument/2006/relationships/image" Target="file:///E:\JPG\Modelo\DRegionOrinoquia.jpg"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70.jpeg"/><Relationship Id="rId7"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144.xml"/><Relationship Id="rId6" Type="http://schemas.openxmlformats.org/officeDocument/2006/relationships/image" Target="../media/image110.png"/><Relationship Id="rId5" Type="http://schemas.openxmlformats.org/officeDocument/2006/relationships/image" Target="../media/image171.png"/><Relationship Id="rId4" Type="http://schemas.openxmlformats.org/officeDocument/2006/relationships/image" Target="file:///E:\JPG\Modelo\DRegionAmazonia.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6.xml"/><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7.xml"/><Relationship Id="rId1" Type="http://schemas.openxmlformats.org/officeDocument/2006/relationships/slideLayout" Target="../slideLayouts/slideLayout134.xml"/><Relationship Id="rId4" Type="http://schemas.openxmlformats.org/officeDocument/2006/relationships/hyperlink" Target="https://diarioroatan.com/colombia-incendio-forestal-consume-50-hectareas-de-bosqu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58.xml"/><Relationship Id="rId1" Type="http://schemas.openxmlformats.org/officeDocument/2006/relationships/slideLayout" Target="../slideLayouts/slideLayout13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9.png"/><Relationship Id="rId2" Type="http://schemas.openxmlformats.org/officeDocument/2006/relationships/notesSlide" Target="../notesSlides/notesSlide59.xml"/><Relationship Id="rId1" Type="http://schemas.openxmlformats.org/officeDocument/2006/relationships/slideLayout" Target="../slideLayouts/slideLayout13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135.xml"/><Relationship Id="rId6" Type="http://schemas.openxmlformats.org/officeDocument/2006/relationships/image" Target="../media/image180.png"/><Relationship Id="rId5" Type="http://schemas.openxmlformats.org/officeDocument/2006/relationships/image" Target="../media/image109.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82.png"/><Relationship Id="rId2" Type="http://schemas.openxmlformats.org/officeDocument/2006/relationships/notesSlide" Target="../notesSlides/notesSlide61.xml"/><Relationship Id="rId1" Type="http://schemas.openxmlformats.org/officeDocument/2006/relationships/slideLayout" Target="../slideLayouts/slideLayout135.xml"/><Relationship Id="rId6" Type="http://schemas.openxmlformats.org/officeDocument/2006/relationships/image" Target="../media/image181.jpeg"/><Relationship Id="rId5" Type="http://schemas.openxmlformats.org/officeDocument/2006/relationships/image" Target="../media/image109.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71.png"/><Relationship Id="rId2" Type="http://schemas.openxmlformats.org/officeDocument/2006/relationships/notesSlide" Target="../notesSlides/notesSlide62.xml"/><Relationship Id="rId1" Type="http://schemas.openxmlformats.org/officeDocument/2006/relationships/slideLayout" Target="../slideLayouts/slideLayout135.xml"/><Relationship Id="rId6" Type="http://schemas.openxmlformats.org/officeDocument/2006/relationships/image" Target="../media/image183.jpeg"/><Relationship Id="rId5" Type="http://schemas.openxmlformats.org/officeDocument/2006/relationships/image" Target="../media/image109.pn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71.png"/><Relationship Id="rId2" Type="http://schemas.openxmlformats.org/officeDocument/2006/relationships/notesSlide" Target="../notesSlides/notesSlide63.xml"/><Relationship Id="rId1" Type="http://schemas.openxmlformats.org/officeDocument/2006/relationships/slideLayout" Target="../slideLayouts/slideLayout135.xml"/><Relationship Id="rId6" Type="http://schemas.openxmlformats.org/officeDocument/2006/relationships/image" Target="../media/image184.jpeg"/><Relationship Id="rId5" Type="http://schemas.openxmlformats.org/officeDocument/2006/relationships/image" Target="../media/image109.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64.xml"/><Relationship Id="rId1" Type="http://schemas.openxmlformats.org/officeDocument/2006/relationships/slideLayout" Target="../slideLayouts/slideLayout116.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7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50.jpeg"/><Relationship Id="rId7" Type="http://schemas.openxmlformats.org/officeDocument/2006/relationships/image" Target="../media/image186.png"/><Relationship Id="rId2" Type="http://schemas.openxmlformats.org/officeDocument/2006/relationships/notesSlide" Target="../notesSlides/notesSlide65.xml"/><Relationship Id="rId1" Type="http://schemas.openxmlformats.org/officeDocument/2006/relationships/slideLayout" Target="../slideLayouts/slideLayout121.xml"/><Relationship Id="rId6" Type="http://schemas.openxmlformats.org/officeDocument/2006/relationships/image" Target="../media/image191.png"/><Relationship Id="rId11" Type="http://schemas.openxmlformats.org/officeDocument/2006/relationships/image" Target="../media/image13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8.png"/><Relationship Id="rId9"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6.xml"/><Relationship Id="rId1" Type="http://schemas.openxmlformats.org/officeDocument/2006/relationships/slideLayout" Target="../slideLayouts/slideLayout133.xml"/><Relationship Id="rId6" Type="http://schemas.openxmlformats.org/officeDocument/2006/relationships/image" Target="../media/image195.png"/><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196.jpeg"/><Relationship Id="rId7" Type="http://schemas.openxmlformats.org/officeDocument/2006/relationships/image" Target="../media/image200.pn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5177838" y="3879165"/>
            <a:ext cx="6784988" cy="2446824"/>
            <a:chOff x="4382421" y="3895807"/>
            <a:chExt cx="6784988" cy="2446824"/>
          </a:xfrm>
        </p:grpSpPr>
        <p:sp>
          <p:nvSpPr>
            <p:cNvPr id="6" name="CuadroTexto 5"/>
            <p:cNvSpPr txBox="1"/>
            <p:nvPr/>
          </p:nvSpPr>
          <p:spPr>
            <a:xfrm>
              <a:off x="5842948" y="3895807"/>
              <a:ext cx="5324461" cy="2446824"/>
            </a:xfrm>
            <a:prstGeom prst="rect">
              <a:avLst/>
            </a:prstGeom>
            <a:noFill/>
            <a:ln>
              <a:noFill/>
            </a:ln>
          </p:spPr>
          <p:txBody>
            <a:bodyPr wrap="square" rtlCol="0">
              <a:spAutoFit/>
            </a:bodyPr>
            <a:lstStyle/>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TOMAR ACCIÓN</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indique la probabilidad de amenaza inminente y cuando la gravedad del fenómeno implique la movilización de personas y equipos, interrumpiendo el normal desarrollo de sus actividades cotidianas.</a:t>
              </a: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p>
            <a:p>
              <a:pPr marL="63500" marR="0" lvl="0" indent="0" algn="just"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PREPARARSE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INFORMARSE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90170" marR="29845" lvl="0" indent="0" algn="just" defTabSz="914400" rtl="0" eaLnBrk="1" fontAlgn="auto" latinLnBrk="0" hangingPunct="1">
                <a:lnSpc>
                  <a:spcPct val="100000"/>
                </a:lnSpc>
                <a:spcBef>
                  <a:spcPts val="0"/>
                </a:spcBef>
                <a:spcAft>
                  <a:spcPts val="0"/>
                </a:spcAft>
                <a:buClrTx/>
                <a:buSzTx/>
                <a:buFontTx/>
                <a:buNone/>
                <a:tabLst>
                  <a:tab pos="1170305" algn="l"/>
                  <a:tab pos="7658100" algn="ctr"/>
                </a:tabLst>
                <a:defRPr/>
              </a:pPr>
              <a:r>
                <a:rPr kumimoji="0" lang="es-MX"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CONDICIONES NORMALES </a:t>
              </a:r>
              <a:r>
                <a:rPr kumimoji="0" lang="es-MX"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La información que se suministra se encuentra dentro de los rangos normales.</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p:txBody>
        </p:sp>
        <p:pic>
          <p:nvPicPr>
            <p:cNvPr id="7" name="Picture 17" descr="Recurso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2421" y="4071081"/>
              <a:ext cx="1216932" cy="522130"/>
            </a:xfrm>
            <a:prstGeom prst="rect">
              <a:avLst/>
            </a:prstGeom>
          </p:spPr>
        </p:pic>
        <p:pic>
          <p:nvPicPr>
            <p:cNvPr id="8"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2421" y="4854261"/>
              <a:ext cx="1216932" cy="510067"/>
            </a:xfrm>
            <a:prstGeom prst="rect">
              <a:avLst/>
            </a:prstGeom>
          </p:spPr>
        </p:pic>
        <p:pic>
          <p:nvPicPr>
            <p:cNvPr id="9"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2421" y="5490108"/>
              <a:ext cx="1216932" cy="503421"/>
            </a:xfrm>
            <a:prstGeom prst="rect">
              <a:avLst/>
            </a:prstGeom>
          </p:spPr>
        </p:pic>
        <p:cxnSp>
          <p:nvCxnSpPr>
            <p:cNvPr id="10" name="Straight Connector 23"/>
            <p:cNvCxnSpPr/>
            <p:nvPr/>
          </p:nvCxnSpPr>
          <p:spPr>
            <a:xfrm>
              <a:off x="5819569" y="3961181"/>
              <a:ext cx="0" cy="746606"/>
            </a:xfrm>
            <a:prstGeom prst="line">
              <a:avLst/>
            </a:prstGeom>
            <a:ln w="28575" cmpd="sng">
              <a:solidFill>
                <a:srgbClr val="D8063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0"/>
            <p:cNvCxnSpPr/>
            <p:nvPr/>
          </p:nvCxnSpPr>
          <p:spPr>
            <a:xfrm>
              <a:off x="5819569" y="4946393"/>
              <a:ext cx="0" cy="346364"/>
            </a:xfrm>
            <a:prstGeom prst="line">
              <a:avLst/>
            </a:prstGeom>
            <a:ln w="28575" cmpd="sng">
              <a:solidFill>
                <a:srgbClr val="FC623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1"/>
            <p:cNvCxnSpPr/>
            <p:nvPr/>
          </p:nvCxnSpPr>
          <p:spPr>
            <a:xfrm>
              <a:off x="5819569" y="5485181"/>
              <a:ext cx="0" cy="472732"/>
            </a:xfrm>
            <a:prstGeom prst="line">
              <a:avLst/>
            </a:prstGeom>
            <a:ln w="28575" cmpd="sng">
              <a:solidFill>
                <a:srgbClr val="FEB03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3"/>
            <p:cNvCxnSpPr/>
            <p:nvPr/>
          </p:nvCxnSpPr>
          <p:spPr>
            <a:xfrm>
              <a:off x="5819569" y="6059144"/>
              <a:ext cx="0" cy="279794"/>
            </a:xfrm>
            <a:prstGeom prst="line">
              <a:avLst/>
            </a:prstGeom>
            <a:ln w="28575" cmpd="sng">
              <a:solidFill>
                <a:srgbClr val="99ECF5"/>
              </a:solidFill>
            </a:ln>
            <a:effectLst/>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447926" y="2344101"/>
            <a:ext cx="3609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IDEAM comunica al Sistema Nacional para la Gestión del Riesgo de Desastres (SNGRD) y al Sistema Nacional Ambiental (SINA).</a:t>
            </a:r>
            <a:b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Bogotá D. C. </a:t>
            </a:r>
            <a:fld id="{0376E828-1238-4B20-9A83-7AEFED1EF645}" type="datetime4">
              <a:rPr kumimoji="0" lang="es-CO"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 de junio de 2022</a:t>
            </a:fld>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r>
            <a:b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Hora de actualización </a:t>
            </a:r>
            <a:r>
              <a:rPr kumimoji="0" lang="es-CO" sz="1400" b="1"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12:15 </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HLC</a:t>
            </a:r>
          </a:p>
        </p:txBody>
      </p:sp>
      <p:sp>
        <p:nvSpPr>
          <p:cNvPr id="14" name="CuadroTexto 13"/>
          <p:cNvSpPr txBox="1"/>
          <p:nvPr/>
        </p:nvSpPr>
        <p:spPr>
          <a:xfrm>
            <a:off x="447926" y="4286476"/>
            <a:ext cx="184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smtClean="0">
                <a:ln>
                  <a:noFill/>
                </a:ln>
                <a:solidFill>
                  <a:srgbClr val="264890"/>
                </a:solidFill>
                <a:effectLst/>
                <a:uLnTx/>
                <a:uFillTx/>
                <a:latin typeface="Arial Narrow" panose="020B0606020202030204" pitchFamily="34" charset="0"/>
                <a:ea typeface="+mn-ea"/>
                <a:cs typeface="+mn-cs"/>
              </a:rPr>
              <a:t>181</a:t>
            </a:r>
            <a:endParaRPr kumimoji="0" lang="es-CO" sz="2400" b="1" i="0" u="none" strike="noStrike" kern="1200" cap="none" spc="0" normalizeH="0" baseline="0" noProof="0" dirty="0">
              <a:ln>
                <a:noFill/>
              </a:ln>
              <a:solidFill>
                <a:srgbClr val="264890"/>
              </a:solidFill>
              <a:effectLst/>
              <a:uLnTx/>
              <a:uFillTx/>
              <a:latin typeface="Arial Narrow" panose="020B0606020202030204" pitchFamily="34" charset="0"/>
              <a:ea typeface="+mn-ea"/>
              <a:cs typeface="+mn-cs"/>
            </a:endParaRPr>
          </a:p>
        </p:txBody>
      </p:sp>
      <p:sp>
        <p:nvSpPr>
          <p:cNvPr id="3" name="Rectángulo 2"/>
          <p:cNvSpPr/>
          <p:nvPr/>
        </p:nvSpPr>
        <p:spPr>
          <a:xfrm>
            <a:off x="5763203" y="6472833"/>
            <a:ext cx="6096000" cy="307777"/>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Alertas vigentes hasta: </a:t>
            </a:r>
            <a:fld id="{68246EDC-BC2E-4124-98E5-2F0F84A99735}" type="datetime4">
              <a:rPr kumimoji="0" lang="es-ES"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 de junio de 2022</a:t>
            </a:fld>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 </a:t>
            </a:r>
            <a:r>
              <a:rPr lang="es-ES" sz="1400" b="1" dirty="0">
                <a:solidFill>
                  <a:prstClr val="white"/>
                </a:solidFill>
                <a:latin typeface="Arial Narrow" panose="020B0606020202030204" pitchFamily="34" charset="0"/>
              </a:rPr>
              <a:t>18</a:t>
            </a: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:00 HLC. </a:t>
            </a:r>
          </a:p>
        </p:txBody>
      </p:sp>
      <p:sp>
        <p:nvSpPr>
          <p:cNvPr id="16" name="Rectángulo 15"/>
          <p:cNvSpPr/>
          <p:nvPr/>
        </p:nvSpPr>
        <p:spPr>
          <a:xfrm>
            <a:off x="6757258" y="1128028"/>
            <a:ext cx="4383953"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7" action="ppaction://hlinksldjump"/>
              </a:rPr>
              <a:t>Lo más destacado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8" action="ppaction://hlinksldjump"/>
              </a:rPr>
              <a:t>Precipitación</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9" action="ppaction://hlinksldjump"/>
              </a:rPr>
              <a:t>Temperaturas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Alerta por descensos significativos de las temperaturas mínimas del aire</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1" action="ppaction://hlinksldjump"/>
              </a:rPr>
              <a:t>Condiciones Hidrometeorológicas actuales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Pronóstico de precipitación de las próximas 24 horas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Pronóstico condiciones meteorológicas adicionales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Hidrológicas</a:t>
            </a: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Deslizamientos</a:t>
            </a: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Incendios</a:t>
            </a: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Mar Caribe Colombiano</a:t>
            </a: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Océano Pacífico Nacional</a:t>
            </a: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por Ciclón Tropical Mar Caribe Colombiano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6377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7705105" y="881591"/>
            <a:ext cx="4220711" cy="4737616"/>
          </a:xfrm>
          <a:prstGeom prst="rect">
            <a:avLst/>
          </a:prstGeom>
        </p:spPr>
      </p:pic>
      <p:sp>
        <p:nvSpPr>
          <p:cNvPr id="13" name="Rectángulo 12"/>
          <p:cNvSpPr/>
          <p:nvPr/>
        </p:nvSpPr>
        <p:spPr>
          <a:xfrm>
            <a:off x="12278426" y="4252392"/>
            <a:ext cx="4051495" cy="374461"/>
          </a:xfrm>
          <a:prstGeom prst="rect">
            <a:avLst/>
          </a:prstGeom>
          <a:solidFill>
            <a:schemeClr val="bg1"/>
          </a:solidFill>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Descargas eléctricas en las últimas 3 horas.</a:t>
            </a:r>
          </a:p>
          <a:p>
            <a:pPr marL="85725" lvl="1" algn="ctr">
              <a:lnSpc>
                <a:spcPts val="1100"/>
              </a:lnSpc>
              <a:defRPr/>
            </a:pPr>
            <a:r>
              <a:rPr lang="es-CO" altLang="es-CO" sz="1200" b="1" dirty="0">
                <a:solidFill>
                  <a:prstClr val="black"/>
                </a:solidFill>
                <a:latin typeface="Arial Narrow" panose="020B0606020202030204" pitchFamily="34" charset="0"/>
              </a:rPr>
              <a:t>Fuente: https://www.blitzortung.org/</a:t>
            </a:r>
          </a:p>
        </p:txBody>
      </p:sp>
      <p:sp>
        <p:nvSpPr>
          <p:cNvPr id="3" name="Rectangle 1"/>
          <p:cNvSpPr>
            <a:spLocks noChangeArrowheads="1"/>
          </p:cNvSpPr>
          <p:nvPr/>
        </p:nvSpPr>
        <p:spPr bwMode="auto">
          <a:xfrm>
            <a:off x="0" y="90100"/>
            <a:ext cx="65" cy="27699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s-ES" altLang="es-CO" dirty="0">
              <a:solidFill>
                <a:prstClr val="black"/>
              </a:solidFill>
              <a:latin typeface="Arial" panose="020B0604020202020204" pitchFamily="34" charset="0"/>
            </a:endParaRPr>
          </a:p>
        </p:txBody>
      </p:sp>
      <p:sp>
        <p:nvSpPr>
          <p:cNvPr id="12" name="CuadroTexto 7"/>
          <p:cNvSpPr txBox="1">
            <a:spLocks noChangeArrowheads="1"/>
          </p:cNvSpPr>
          <p:nvPr/>
        </p:nvSpPr>
        <p:spPr bwMode="auto">
          <a:xfrm>
            <a:off x="381462" y="5619210"/>
            <a:ext cx="4079740" cy="515526"/>
          </a:xfrm>
          <a:prstGeom prst="rect">
            <a:avLst/>
          </a:prstGeom>
          <a:solidFill>
            <a:schemeClr val="bg1"/>
          </a:solidFill>
          <a:ln w="9525">
            <a:noFill/>
            <a:miter lim="800000"/>
            <a:headEnd/>
            <a:tailEnd/>
          </a:ln>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Imagen GOES </a:t>
            </a:r>
            <a:r>
              <a:rPr lang="es-CO" altLang="es-CO" sz="1000" b="1" dirty="0">
                <a:latin typeface="Arial Narrow" panose="020B0606020202030204" pitchFamily="34" charset="0"/>
              </a:rPr>
              <a:t>East Canal Infrarrojo,</a:t>
            </a:r>
          </a:p>
          <a:p>
            <a:pPr marL="85725" lvl="1" algn="ctr">
              <a:lnSpc>
                <a:spcPts val="1100"/>
              </a:lnSpc>
              <a:defRPr/>
            </a:pPr>
            <a:fld id="{F2BD7076-7B45-4926-B19F-0CBAFDFEDA32}" type="datetime4">
              <a:rPr lang="es-CO" altLang="es-CO" sz="1000" b="1" smtClean="0">
                <a:latin typeface="Arial Narrow" panose="020B0606020202030204" pitchFamily="34" charset="0"/>
              </a:rPr>
              <a:t>30 de junio de 2022</a:t>
            </a:fld>
            <a:r>
              <a:rPr lang="es-CO" altLang="es-CO" sz="1000" b="1" dirty="0">
                <a:latin typeface="Arial Narrow" panose="020B0606020202030204" pitchFamily="34" charset="0"/>
              </a:rPr>
              <a:t> - Hora </a:t>
            </a:r>
            <a:r>
              <a:rPr lang="es-CO" altLang="es-CO" sz="1000" b="1" dirty="0" smtClean="0">
                <a:latin typeface="Arial Narrow" panose="020B0606020202030204" pitchFamily="34" charset="0"/>
              </a:rPr>
              <a:t>11:20 </a:t>
            </a:r>
            <a:r>
              <a:rPr lang="es-CO" altLang="es-CO" sz="1000" b="1" dirty="0">
                <a:latin typeface="Arial Narrow" panose="020B0606020202030204" pitchFamily="34" charset="0"/>
              </a:rPr>
              <a:t>HLC. </a:t>
            </a:r>
          </a:p>
          <a:p>
            <a:pPr marL="85725" lvl="1" algn="ctr">
              <a:lnSpc>
                <a:spcPts val="1100"/>
              </a:lnSpc>
              <a:defRPr/>
            </a:pPr>
            <a:r>
              <a:rPr lang="es-CO" altLang="es-CO" sz="1000" b="1" dirty="0">
                <a:latin typeface="Arial Narrow" panose="020B0606020202030204" pitchFamily="34" charset="0"/>
              </a:rPr>
              <a:t>Fuente: GOES 16</a:t>
            </a:r>
          </a:p>
        </p:txBody>
      </p:sp>
      <p:sp>
        <p:nvSpPr>
          <p:cNvPr id="10" name="AutoShape 2" descr="blob:https://web.whatsapp.com/fbd4b136-6e6f-4b43-b6d3-c8088572306f"/>
          <p:cNvSpPr>
            <a:spLocks noChangeAspect="1" noChangeArrowheads="1"/>
          </p:cNvSpPr>
          <p:nvPr/>
        </p:nvSpPr>
        <p:spPr bwMode="auto">
          <a:xfrm>
            <a:off x="155575" y="-991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ángulo 15"/>
          <p:cNvSpPr/>
          <p:nvPr/>
        </p:nvSpPr>
        <p:spPr>
          <a:xfrm>
            <a:off x="7726857" y="5619210"/>
            <a:ext cx="4198959" cy="515526"/>
          </a:xfrm>
          <a:prstGeom prst="rect">
            <a:avLst/>
          </a:prstGeom>
          <a:solidFill>
            <a:schemeClr val="bg1"/>
          </a:solidFill>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Descargas eléctricas en las últimas 3 horas.</a:t>
            </a:r>
          </a:p>
          <a:p>
            <a:pPr marL="85725" lvl="1" algn="ctr">
              <a:lnSpc>
                <a:spcPts val="1100"/>
              </a:lnSpc>
              <a:defRPr/>
            </a:pPr>
            <a:r>
              <a:rPr lang="es-CO" altLang="es-CO" sz="1000" b="1" dirty="0">
                <a:solidFill>
                  <a:prstClr val="black"/>
                </a:solidFill>
                <a:latin typeface="Arial Narrow" panose="020B0606020202030204" pitchFamily="34" charset="0"/>
              </a:rPr>
              <a:t>Fuente: Keraunos S.A.S</a:t>
            </a:r>
            <a:r>
              <a:rPr lang="es-CO" altLang="es-CO" sz="1200" b="1" dirty="0">
                <a:solidFill>
                  <a:prstClr val="black"/>
                </a:solidFill>
                <a:latin typeface="Arial Narrow" panose="020B0606020202030204" pitchFamily="34" charset="0"/>
              </a:rPr>
              <a:t>.</a:t>
            </a:r>
          </a:p>
          <a:p>
            <a:pPr marL="85725" lvl="1" algn="ctr">
              <a:lnSpc>
                <a:spcPts val="1100"/>
              </a:lnSpc>
              <a:defRPr/>
            </a:pPr>
            <a:endParaRPr lang="es-CO" altLang="es-CO" sz="1200" b="1" dirty="0">
              <a:solidFill>
                <a:prstClr val="black"/>
              </a:solidFill>
              <a:latin typeface="Arial Narrow" panose="020B0606020202030204" pitchFamily="34" charset="0"/>
            </a:endParaRPr>
          </a:p>
        </p:txBody>
      </p:sp>
      <p:sp>
        <p:nvSpPr>
          <p:cNvPr id="5" name="AutoShape 2" descr="blob:https://web.whatsapp.com/5381b47e-f77d-4f5e-947e-6c73afbf5af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4520907" y="881591"/>
            <a:ext cx="3124493" cy="3970318"/>
          </a:xfrm>
          <a:prstGeom prst="rect">
            <a:avLst/>
          </a:prstGeom>
          <a:solidFill>
            <a:schemeClr val="bg1"/>
          </a:solidFill>
        </p:spPr>
        <p:txBody>
          <a:bodyPr wrap="square">
            <a:spAutoFit/>
          </a:bodyPr>
          <a:lstStyle/>
          <a:p>
            <a:pPr algn="just"/>
            <a:r>
              <a:rPr lang="es-ES" dirty="0">
                <a:latin typeface="Arial Narrow" panose="020B0606020202030204" pitchFamily="34" charset="0"/>
              </a:rPr>
              <a:t>En la mañana se ha registrado nubosidad variable y lluvias con actividad eléctrica en el norte de la Orinoquia, centro y oriente del mar Caribe, centro del Pacífico colombiano y en límites entre Córdoba, Sucre y Bolívar. Precipitaciones menos intensas en sectores de Magdalena, Atlántico, Guaviare, Boyacá y Cundinamarca. En el archipiélago de San Andrés, Providencia y Santa Catalina han predominado las condiciones de tiempo seco.</a:t>
            </a:r>
          </a:p>
        </p:txBody>
      </p:sp>
      <p:pic>
        <p:nvPicPr>
          <p:cNvPr id="18" name="Imagen 17"/>
          <p:cNvPicPr>
            <a:picLocks noChangeAspect="1"/>
          </p:cNvPicPr>
          <p:nvPr/>
        </p:nvPicPr>
        <p:blipFill>
          <a:blip r:embed="rId4"/>
          <a:stretch>
            <a:fillRect/>
          </a:stretch>
        </p:blipFill>
        <p:spPr>
          <a:xfrm>
            <a:off x="14457524" y="2792381"/>
            <a:ext cx="781570" cy="924890"/>
          </a:xfrm>
          <a:prstGeom prst="rect">
            <a:avLst/>
          </a:prstGeom>
        </p:spPr>
      </p:pic>
      <p:pic>
        <p:nvPicPr>
          <p:cNvPr id="11" name="Imagen 10"/>
          <p:cNvPicPr>
            <a:picLocks noChangeAspect="1"/>
          </p:cNvPicPr>
          <p:nvPr/>
        </p:nvPicPr>
        <p:blipFill rotWithShape="1">
          <a:blip r:embed="rId5"/>
          <a:srcRect l="3949" t="16181" r="3775"/>
          <a:stretch/>
        </p:blipFill>
        <p:spPr>
          <a:xfrm>
            <a:off x="7721285" y="4529746"/>
            <a:ext cx="886594" cy="1089461"/>
          </a:xfrm>
          <a:prstGeom prst="rect">
            <a:avLst/>
          </a:prstGeom>
        </p:spPr>
      </p:pic>
      <p:pic>
        <p:nvPicPr>
          <p:cNvPr id="7" name="Imagen 6"/>
          <p:cNvPicPr>
            <a:picLocks noChangeAspect="1"/>
          </p:cNvPicPr>
          <p:nvPr/>
        </p:nvPicPr>
        <p:blipFill>
          <a:blip r:embed="rId6"/>
          <a:stretch>
            <a:fillRect/>
          </a:stretch>
        </p:blipFill>
        <p:spPr>
          <a:xfrm>
            <a:off x="765175" y="951721"/>
            <a:ext cx="3674275" cy="4667485"/>
          </a:xfrm>
          <a:prstGeom prst="rect">
            <a:avLst/>
          </a:prstGeom>
        </p:spPr>
      </p:pic>
    </p:spTree>
    <p:extLst>
      <p:ext uri="{BB962C8B-B14F-4D97-AF65-F5344CB8AC3E}">
        <p14:creationId xmlns:p14="http://schemas.microsoft.com/office/powerpoint/2010/main" val="2040611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3a7c61fa-5d28-4979-aef2-d567754a48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2" descr="blob:https://web.whatsapp.com/e834e4ef-9cf1-402f-99fa-ee88910cb50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CuadroTexto 3"/>
          <p:cNvSpPr txBox="1"/>
          <p:nvPr/>
        </p:nvSpPr>
        <p:spPr>
          <a:xfrm>
            <a:off x="6558363" y="1016127"/>
            <a:ext cx="4754202" cy="3139321"/>
          </a:xfrm>
          <a:prstGeom prst="rect">
            <a:avLst/>
          </a:prstGeom>
          <a:noFill/>
        </p:spPr>
        <p:txBody>
          <a:bodyPr wrap="square" rtlCol="0">
            <a:spAutoFit/>
          </a:bodyPr>
          <a:lstStyle/>
          <a:p>
            <a:pPr algn="just"/>
            <a:r>
              <a:rPr lang="es-ES" dirty="0">
                <a:latin typeface="Arial Narrow" panose="020B0606020202030204" pitchFamily="34" charset="0"/>
              </a:rPr>
              <a:t>Se estima que se registren condiciones mayormente cubiertas con lluvias en zonas de las regiones Caribe, Andina, Pacífica y Orinoquia. Las precipitaciones de mayor volumen son estimadas en sectores de Arauca, Casanare, Chocó, Cauca, Valle del Cauca, Nariño, Antioquia, los </a:t>
            </a:r>
            <a:r>
              <a:rPr lang="es-ES" dirty="0" err="1">
                <a:latin typeface="Arial Narrow" panose="020B0606020202030204" pitchFamily="34" charset="0"/>
              </a:rPr>
              <a:t>santanderes</a:t>
            </a:r>
            <a:r>
              <a:rPr lang="es-ES" dirty="0">
                <a:latin typeface="Arial Narrow" panose="020B0606020202030204" pitchFamily="34" charset="0"/>
              </a:rPr>
              <a:t> y en el centro y occidente de la región Caribe y mar Caribe colombiano. Para el archipiélago de San Andrés, Providencia y Santa Catalina; es previsto lluvias de variada intensidad especialmente entre las horas de la noche de hoy y en la madrugada de mañana. </a:t>
            </a:r>
          </a:p>
        </p:txBody>
      </p:sp>
      <p:pic>
        <p:nvPicPr>
          <p:cNvPr id="6" name="Imagen 5"/>
          <p:cNvPicPr>
            <a:picLocks noChangeAspect="1"/>
          </p:cNvPicPr>
          <p:nvPr/>
        </p:nvPicPr>
        <p:blipFill>
          <a:blip r:embed="rId3"/>
          <a:stretch>
            <a:fillRect/>
          </a:stretch>
        </p:blipFill>
        <p:spPr>
          <a:xfrm>
            <a:off x="-569169" y="615820"/>
            <a:ext cx="6052982" cy="5447684"/>
          </a:xfrm>
          <a:prstGeom prst="rect">
            <a:avLst/>
          </a:prstGeom>
        </p:spPr>
      </p:pic>
    </p:spTree>
    <p:extLst>
      <p:ext uri="{BB962C8B-B14F-4D97-AF65-F5344CB8AC3E}">
        <p14:creationId xmlns:p14="http://schemas.microsoft.com/office/powerpoint/2010/main" val="2884749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37"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38"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3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4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41"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42" name="Picture 8" descr="Recurso 32.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43" name="Picture 52"/>
          <p:cNvPicPr>
            <a:picLocks noChangeAspect="1"/>
          </p:cNvPicPr>
          <p:nvPr/>
        </p:nvPicPr>
        <p:blipFill rotWithShape="1">
          <a:blip r:embed="rId10"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44" name="Picture 9" descr="Recurso 3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sp>
        <p:nvSpPr>
          <p:cNvPr id="22" name="CuadroTexto 21"/>
          <p:cNvSpPr txBox="1"/>
          <p:nvPr/>
        </p:nvSpPr>
        <p:spPr>
          <a:xfrm>
            <a:off x="4083775" y="114381"/>
            <a:ext cx="4143264" cy="461665"/>
          </a:xfrm>
          <a:prstGeom prst="rect">
            <a:avLst/>
          </a:prstGeom>
          <a:solidFill>
            <a:srgbClr val="2E598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Calibri"/>
                <a:ea typeface="+mn-ea"/>
                <a:cs typeface="+mn-cs"/>
              </a:rPr>
              <a:t>Estado de los Embalses</a:t>
            </a:r>
            <a:endParaRPr kumimoji="0" lang="es-E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Imagen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759676"/>
            <a:ext cx="4380885" cy="5941375"/>
          </a:xfrm>
          <a:prstGeom prst="rect">
            <a:avLst/>
          </a:prstGeom>
        </p:spPr>
      </p:pic>
      <p:sp>
        <p:nvSpPr>
          <p:cNvPr id="25" name="CuadroTexto 24"/>
          <p:cNvSpPr txBox="1"/>
          <p:nvPr/>
        </p:nvSpPr>
        <p:spPr>
          <a:xfrm>
            <a:off x="4663440" y="769320"/>
            <a:ext cx="7193280" cy="323165"/>
          </a:xfrm>
          <a:prstGeom prst="rect">
            <a:avLst/>
          </a:prstGeom>
          <a:solidFill>
            <a:schemeClr val="accent1"/>
          </a:solidFill>
        </p:spPr>
        <p:txBody>
          <a:bodyPr wrap="square" lIns="36000" tIns="0" rIns="36000" bIns="0" rtlCol="0" anchor="ctr" anchorCtr="1">
            <a:spAutoFit/>
          </a:bodyPr>
          <a:lstStyle/>
          <a:p>
            <a:pPr marL="0" marR="28575" lvl="0" indent="0" algn="just" defTabSz="914400" rtl="0" eaLnBrk="1" fontAlgn="auto" latinLnBrk="0" hangingPunct="1">
              <a:lnSpc>
                <a:spcPct val="100000"/>
              </a:lnSpc>
              <a:spcBef>
                <a:spcPts val="0"/>
              </a:spcBef>
              <a:spcAft>
                <a:spcPts val="0"/>
              </a:spcAft>
              <a:buClrTx/>
              <a:buSzTx/>
              <a:buFontTx/>
              <a:buNone/>
              <a:tabLst>
                <a:tab pos="1170305" algn="l"/>
                <a:tab pos="7658100" algn="ctr"/>
                <a:tab pos="7658100" algn="ctr"/>
              </a:tabLst>
              <a:defRPr/>
            </a:pP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A continuación se relaciona el volumen útil diario de los principales embalses del país (expresado en porcentaje), de acuerdo con la información reportada por </a:t>
            </a:r>
            <a:r>
              <a:rPr kumimoji="0" lang="es-MX" sz="1050" b="1"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XM S.A. E.S.P</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 en la siguiente dirección electrónica</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 </a:t>
            </a:r>
            <a:r>
              <a:rPr kumimoji="0" lang="es-MX" sz="1050" b="0" i="0" u="sng" strike="noStrike" kern="1200" cap="none" spc="-3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kumimoji="0" lang="es-CO" sz="1050" b="0" i="0" u="none" strike="noStrike" kern="1200" cap="none" spc="-30" normalizeH="0" baseline="0" noProof="0" dirty="0">
              <a:ln>
                <a:noFill/>
              </a:ln>
              <a:solidFill>
                <a:prstClr val="white"/>
              </a:solidFill>
              <a:effectLst/>
              <a:uLnTx/>
              <a:uFillTx/>
              <a:latin typeface="Calibri"/>
              <a:ea typeface="Cambria" panose="02040503050406030204" pitchFamily="18" charset="0"/>
              <a:cs typeface="Calibri" panose="020F0502020204030204" pitchFamily="34" charset="0"/>
            </a:endParaRPr>
          </a:p>
        </p:txBody>
      </p:sp>
      <p:pic>
        <p:nvPicPr>
          <p:cNvPr id="4" name="Imagen 3"/>
          <p:cNvPicPr>
            <a:picLocks noChangeAspect="1"/>
          </p:cNvPicPr>
          <p:nvPr/>
        </p:nvPicPr>
        <p:blipFill>
          <a:blip r:embed="rId13"/>
          <a:stretch>
            <a:fillRect/>
          </a:stretch>
        </p:blipFill>
        <p:spPr>
          <a:xfrm>
            <a:off x="4526385" y="1230153"/>
            <a:ext cx="3517697" cy="5470898"/>
          </a:xfrm>
          <a:prstGeom prst="rect">
            <a:avLst/>
          </a:prstGeom>
        </p:spPr>
      </p:pic>
      <p:pic>
        <p:nvPicPr>
          <p:cNvPr id="5" name="Imagen 4"/>
          <p:cNvPicPr>
            <a:picLocks noChangeAspect="1"/>
          </p:cNvPicPr>
          <p:nvPr/>
        </p:nvPicPr>
        <p:blipFill>
          <a:blip r:embed="rId14"/>
          <a:stretch>
            <a:fillRect/>
          </a:stretch>
        </p:blipFill>
        <p:spPr>
          <a:xfrm>
            <a:off x="7946986" y="2203478"/>
            <a:ext cx="4002418" cy="3003548"/>
          </a:xfrm>
          <a:prstGeom prst="rect">
            <a:avLst/>
          </a:prstGeom>
        </p:spPr>
      </p:pic>
    </p:spTree>
    <p:extLst>
      <p:ext uri="{BB962C8B-B14F-4D97-AF65-F5344CB8AC3E}">
        <p14:creationId xmlns:p14="http://schemas.microsoft.com/office/powerpoint/2010/main" val="2605438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13561" y="1262958"/>
            <a:ext cx="5180625" cy="5400000"/>
          </a:xfrm>
          <a:prstGeom prst="rect">
            <a:avLst/>
          </a:prstGeom>
        </p:spPr>
      </p:pic>
      <p:pic>
        <p:nvPicPr>
          <p:cNvPr id="4" name="Imagen 3"/>
          <p:cNvPicPr>
            <a:picLocks noChangeAspect="1"/>
          </p:cNvPicPr>
          <p:nvPr/>
        </p:nvPicPr>
        <p:blipFill>
          <a:blip r:embed="rId5"/>
          <a:stretch>
            <a:fillRect/>
          </a:stretch>
        </p:blipFill>
        <p:spPr>
          <a:xfrm>
            <a:off x="6296980" y="1129380"/>
            <a:ext cx="5179690" cy="5399339"/>
          </a:xfrm>
          <a:prstGeom prst="rect">
            <a:avLst/>
          </a:prstGeom>
        </p:spPr>
      </p:pic>
      <p:pic>
        <p:nvPicPr>
          <p:cNvPr id="3" name="Imagen 2"/>
          <p:cNvPicPr>
            <a:picLocks noChangeAspect="1"/>
          </p:cNvPicPr>
          <p:nvPr/>
        </p:nvPicPr>
        <p:blipFill>
          <a:blip r:embed="rId6"/>
          <a:stretch>
            <a:fillRect/>
          </a:stretch>
        </p:blipFill>
        <p:spPr>
          <a:xfrm>
            <a:off x="765110" y="1262958"/>
            <a:ext cx="4739951" cy="5411879"/>
          </a:xfrm>
          <a:prstGeom prst="rect">
            <a:avLst/>
          </a:prstGeom>
        </p:spPr>
      </p:pic>
    </p:spTree>
    <p:extLst>
      <p:ext uri="{BB962C8B-B14F-4D97-AF65-F5344CB8AC3E}">
        <p14:creationId xmlns:p14="http://schemas.microsoft.com/office/powerpoint/2010/main" val="350251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066" y="1313405"/>
            <a:ext cx="5184000" cy="5399121"/>
          </a:xfrm>
          <a:prstGeom prst="rect">
            <a:avLst/>
          </a:prstGeom>
        </p:spPr>
      </p:pic>
      <p:pic>
        <p:nvPicPr>
          <p:cNvPr id="4" name="Imagen 3"/>
          <p:cNvPicPr>
            <a:picLocks noChangeAspect="1"/>
          </p:cNvPicPr>
          <p:nvPr/>
        </p:nvPicPr>
        <p:blipFill>
          <a:blip r:embed="rId4"/>
          <a:stretch>
            <a:fillRect/>
          </a:stretch>
        </p:blipFill>
        <p:spPr>
          <a:xfrm>
            <a:off x="404945" y="1582973"/>
            <a:ext cx="5314720" cy="4416611"/>
          </a:xfrm>
          <a:prstGeom prst="rect">
            <a:avLst/>
          </a:prstGeom>
        </p:spPr>
      </p:pic>
    </p:spTree>
    <p:extLst>
      <p:ext uri="{BB962C8B-B14F-4D97-AF65-F5344CB8AC3E}">
        <p14:creationId xmlns:p14="http://schemas.microsoft.com/office/powerpoint/2010/main" val="111640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Google Shape;448;p6" descr="Recurso 24.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900" y="5030788"/>
            <a:ext cx="3825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Google Shape;449;p6" descr="Recurso 25.p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Google Shape;450;p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Google Shape;451;p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Google Shape;452;p6"/>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Google Shape;453;p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Google Shape;454;p6"/>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Google Shape;455;p6"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Google Shape;456;p6"/>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Google Shape;457;p6"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 name="Google Shape;458;p6"/>
          <p:cNvSpPr/>
          <p:nvPr/>
        </p:nvSpPr>
        <p:spPr>
          <a:xfrm>
            <a:off x="7561263" y="4930775"/>
            <a:ext cx="2528887" cy="739775"/>
          </a:xfrm>
          <a:prstGeom prst="rect">
            <a:avLst/>
          </a:prstGeom>
          <a:noFill/>
          <a:ln>
            <a:noFill/>
          </a:ln>
        </p:spPr>
        <p:txBody>
          <a:bodyPr spcFirstLastPara="1" lIns="91425" tIns="45700" rIns="91425" bIns="45700"/>
          <a:lstStyle/>
          <a:p>
            <a:pPr>
              <a:buClr>
                <a:srgbClr val="273D95"/>
              </a:buClr>
              <a:buSzPts val="1050"/>
              <a:buFont typeface="Calibri"/>
              <a:buNone/>
              <a:defRPr/>
            </a:pPr>
            <a:r>
              <a:rPr lang="es-CO" sz="1050" b="1" kern="0" dirty="0">
                <a:solidFill>
                  <a:srgbClr val="273D95"/>
                </a:solidFill>
                <a:latin typeface="Calibri"/>
                <a:ea typeface="Calibri"/>
                <a:cs typeface="Calibri"/>
                <a:sym typeface="Calibri"/>
              </a:rPr>
              <a:t>Consulte aquí el estado de los niveles en los ríos del país:</a:t>
            </a:r>
            <a:endParaRPr sz="1400" kern="0" dirty="0">
              <a:solidFill>
                <a:srgbClr val="000000"/>
              </a:solidFill>
              <a:ea typeface="Arial"/>
              <a:cs typeface="Arial"/>
              <a:sym typeface="Arial"/>
            </a:endParaRPr>
          </a:p>
          <a:p>
            <a:pPr>
              <a:buClr>
                <a:srgbClr val="273D95"/>
              </a:buClr>
              <a:buSzPts val="1050"/>
              <a:buFont typeface="Calibri"/>
              <a:buNone/>
              <a:defRPr/>
            </a:pPr>
            <a:r>
              <a:rPr lang="es-CO" sz="1050" b="1" u="sng" kern="0" dirty="0">
                <a:solidFill>
                  <a:srgbClr val="0000FF"/>
                </a:solidFill>
                <a:latin typeface="Calibri"/>
                <a:ea typeface="Calibri"/>
                <a:cs typeface="Calibri"/>
                <a:sym typeface="Calibri"/>
                <a:hlinkClick r:id="rId13"/>
              </a:rPr>
              <a:t>http://fews.ideam.gov.co/colombia/MapaEstacionesColombiaEstado.html</a:t>
            </a:r>
            <a:endParaRPr sz="1050" b="1" kern="0" dirty="0">
              <a:solidFill>
                <a:srgbClr val="273D95"/>
              </a:solidFill>
              <a:latin typeface="Calibri"/>
              <a:ea typeface="Calibri"/>
              <a:cs typeface="Calibri"/>
              <a:sym typeface="Calibri"/>
            </a:endParaRPr>
          </a:p>
        </p:txBody>
      </p:sp>
      <p:pic>
        <p:nvPicPr>
          <p:cNvPr id="94221" name="Google Shape;459;p6" descr="Captura de pantalla 2019-03-20 a la(s) 10.14.07 a. m..png"/>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8550" y="5030788"/>
            <a:ext cx="24939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 name="Google Shape;460;p6"/>
          <p:cNvSpPr txBox="1"/>
          <p:nvPr/>
        </p:nvSpPr>
        <p:spPr>
          <a:xfrm>
            <a:off x="4856163" y="5843588"/>
            <a:ext cx="6027737" cy="922337"/>
          </a:xfrm>
          <a:prstGeom prst="rect">
            <a:avLst/>
          </a:prstGeom>
          <a:noFill/>
          <a:ln>
            <a:noFill/>
          </a:ln>
        </p:spPr>
        <p:txBody>
          <a:bodyPr spcFirstLastPara="1" lIns="91425" tIns="45700" rIns="91425" bIns="45700">
            <a:spAutoFit/>
          </a:bodyPr>
          <a:lstStyle/>
          <a:p>
            <a:pPr>
              <a:buClr>
                <a:srgbClr val="273D95"/>
              </a:buClr>
              <a:buSzPts val="900"/>
              <a:buFont typeface="Arial Narrow"/>
              <a:buNone/>
              <a:defRPr/>
            </a:pPr>
            <a:r>
              <a:rPr lang="es-CO" sz="900" b="1" kern="0" dirty="0">
                <a:solidFill>
                  <a:srgbClr val="273D95"/>
                </a:solidFill>
                <a:latin typeface="Arial Narrow"/>
                <a:ea typeface="Arial Narrow"/>
                <a:cs typeface="Arial Narrow"/>
                <a:sym typeface="Arial Narrow"/>
              </a:rPr>
              <a:t>Nota 1: </a:t>
            </a:r>
            <a:r>
              <a:rPr lang="es-CO" sz="900" kern="0" dirty="0">
                <a:solidFill>
                  <a:srgbClr val="273D95"/>
                </a:solidFill>
                <a:latin typeface="Arial Narrow"/>
                <a:ea typeface="Arial Narrow"/>
                <a:cs typeface="Arial Narrow"/>
                <a:sym typeface="Arial Narrow"/>
              </a:rPr>
              <a:t>Las alertas hidrológicas pueden ser corregidas y/o actualizadas en el futuro. No representa una certificación oficial del IDEAM.</a:t>
            </a:r>
            <a:endParaRPr sz="1400" kern="0" dirty="0">
              <a:solidFill>
                <a:srgbClr val="000000"/>
              </a:solidFill>
              <a:ea typeface="Arial"/>
              <a:cs typeface="Arial"/>
              <a:sym typeface="Arial"/>
            </a:endParaRPr>
          </a:p>
          <a:p>
            <a:pPr>
              <a:buClr>
                <a:srgbClr val="273D95"/>
              </a:buClr>
              <a:buSzPts val="900"/>
              <a:buFont typeface="Arial Narrow"/>
              <a:buNone/>
              <a:defRPr/>
            </a:pPr>
            <a:r>
              <a:rPr lang="es-CO" sz="900" b="1" kern="0" dirty="0">
                <a:solidFill>
                  <a:srgbClr val="273D95"/>
                </a:solidFill>
                <a:latin typeface="Arial Narrow"/>
                <a:ea typeface="Arial Narrow"/>
                <a:cs typeface="Arial Narrow"/>
                <a:sym typeface="Arial Narrow"/>
              </a:rPr>
              <a:t>Nota 2:</a:t>
            </a:r>
            <a:r>
              <a:rPr lang="es-CO" sz="900" kern="0" dirty="0">
                <a:solidFill>
                  <a:srgbClr val="273D95"/>
                </a:solidFill>
                <a:latin typeface="Arial Narrow"/>
                <a:ea typeface="Arial Narrow"/>
                <a:cs typeface="Arial Narrow"/>
                <a:sym typeface="Arial Narrow"/>
              </a:rPr>
              <a:t> Es probable que los eventos hidrológicos reportados en las alertas emitidas no se estén presentando sobre los ríos principales sino sobre sus afluentes.</a:t>
            </a:r>
            <a:endParaRPr sz="1400" kern="0" dirty="0">
              <a:solidFill>
                <a:srgbClr val="000000"/>
              </a:solidFill>
              <a:ea typeface="Arial"/>
              <a:cs typeface="Arial"/>
              <a:sym typeface="Arial"/>
            </a:endParaRPr>
          </a:p>
          <a:p>
            <a:pPr>
              <a:buClr>
                <a:srgbClr val="273D95"/>
              </a:buClr>
              <a:buSzPts val="900"/>
              <a:buFont typeface="Arial Narrow"/>
              <a:buNone/>
              <a:defRPr/>
            </a:pPr>
            <a:r>
              <a:rPr lang="es-CO" sz="900" b="1" kern="0" dirty="0">
                <a:solidFill>
                  <a:srgbClr val="273D95"/>
                </a:solidFill>
                <a:latin typeface="Arial Narrow"/>
                <a:ea typeface="Arial Narrow"/>
                <a:cs typeface="Arial Narrow"/>
                <a:sym typeface="Arial Narrow"/>
              </a:rPr>
              <a:t>Nota 3:</a:t>
            </a:r>
            <a:r>
              <a:rPr lang="es-CO" sz="900" kern="0" dirty="0">
                <a:solidFill>
                  <a:srgbClr val="273D95"/>
                </a:solidFill>
                <a:latin typeface="Arial Narrow"/>
                <a:ea typeface="Arial Narrow"/>
                <a:cs typeface="Arial Narrow"/>
                <a:sym typeface="Arial Narrow"/>
              </a:rPr>
              <a:t> El IDEAM le recomienda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sz="1400" kern="0" dirty="0">
              <a:solidFill>
                <a:srgbClr val="000000"/>
              </a:solidFill>
              <a:ea typeface="Arial"/>
              <a:cs typeface="Arial"/>
              <a:sym typeface="Arial"/>
            </a:endParaRPr>
          </a:p>
        </p:txBody>
      </p:sp>
      <p:sp>
        <p:nvSpPr>
          <p:cNvPr id="461" name="Google Shape;461;p6"/>
          <p:cNvSpPr txBox="1"/>
          <p:nvPr/>
        </p:nvSpPr>
        <p:spPr>
          <a:xfrm>
            <a:off x="4627563" y="4357688"/>
            <a:ext cx="6510337" cy="354012"/>
          </a:xfrm>
          <a:prstGeom prst="rect">
            <a:avLst/>
          </a:prstGeom>
          <a:noFill/>
          <a:ln>
            <a:noFill/>
          </a:ln>
        </p:spPr>
        <p:txBody>
          <a:bodyPr spcFirstLastPara="1" lIns="91425" tIns="45700" rIns="91425" bIns="45700">
            <a:spAutoFit/>
          </a:bodyPr>
          <a:lstStyle/>
          <a:p>
            <a:pPr algn="ctr">
              <a:buClr>
                <a:srgbClr val="273D95"/>
              </a:buClr>
              <a:buSzPts val="850"/>
              <a:buFont typeface="Arial Narrow"/>
              <a:buNone/>
              <a:defRPr/>
            </a:pPr>
            <a:r>
              <a:rPr lang="es-CO" sz="850" b="1" kern="0" dirty="0">
                <a:solidFill>
                  <a:srgbClr val="273D95"/>
                </a:solidFill>
                <a:latin typeface="Arial Narrow"/>
                <a:ea typeface="Arial Narrow"/>
                <a:cs typeface="Arial Narrow"/>
                <a:sym typeface="Arial Narrow"/>
              </a:rPr>
              <a:t>Caño Cristales el río de los cinco colores, paraíso tropical! (Sierra de La Macarena – Meta, Colombia). – Autor: Mcleods, 19 de Febrero de 2018</a:t>
            </a:r>
            <a:br>
              <a:rPr lang="es-CO" sz="850" b="1" kern="0" dirty="0">
                <a:solidFill>
                  <a:srgbClr val="273D95"/>
                </a:solidFill>
                <a:latin typeface="Arial Narrow"/>
                <a:ea typeface="Arial Narrow"/>
                <a:cs typeface="Arial Narrow"/>
                <a:sym typeface="Arial Narrow"/>
              </a:rPr>
            </a:br>
            <a:r>
              <a:rPr lang="es-CO" sz="850" b="1" kern="0" dirty="0">
                <a:solidFill>
                  <a:srgbClr val="273D95"/>
                </a:solidFill>
                <a:latin typeface="Arial Narrow"/>
                <a:ea typeface="Arial Narrow"/>
                <a:cs typeface="Arial Narrow"/>
                <a:sym typeface="Arial Narrow"/>
              </a:rPr>
              <a:t>Fuente: https://upload.wikimedia.org/wikipedia/commons/3/3e/Flashpacker_Connect_-_Cano_Cristales_.webp </a:t>
            </a:r>
            <a:endParaRPr sz="850" kern="0" dirty="0">
              <a:solidFill>
                <a:srgbClr val="273D95"/>
              </a:solidFill>
              <a:latin typeface="Arial Narrow"/>
              <a:ea typeface="Arial Narrow"/>
              <a:cs typeface="Arial Narrow"/>
              <a:sym typeface="Arial Narrow"/>
            </a:endParaRPr>
          </a:p>
        </p:txBody>
      </p:sp>
      <p:pic>
        <p:nvPicPr>
          <p:cNvPr id="94224" name="Google Shape;462;p6"/>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14900" y="1031875"/>
            <a:ext cx="606742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 name="Google Shape;463;p6"/>
          <p:cNvSpPr txBox="1"/>
          <p:nvPr/>
        </p:nvSpPr>
        <p:spPr>
          <a:xfrm>
            <a:off x="4598988" y="6940550"/>
            <a:ext cx="3271837" cy="276225"/>
          </a:xfrm>
          <a:prstGeom prst="rect">
            <a:avLst/>
          </a:prstGeom>
          <a:noFill/>
          <a:ln>
            <a:noFill/>
          </a:ln>
        </p:spPr>
        <p:txBody>
          <a:bodyPr spcFirstLastPara="1" lIns="91425" tIns="45700" rIns="91425" bIns="45700">
            <a:spAutoFit/>
          </a:bodyPr>
          <a:lstStyle/>
          <a:p>
            <a:pPr>
              <a:buClr>
                <a:srgbClr val="273D95"/>
              </a:buClr>
              <a:buSzPts val="1200"/>
              <a:buFont typeface="Calibri"/>
              <a:buNone/>
              <a:defRPr/>
            </a:pPr>
            <a:r>
              <a:rPr lang="es-CO" sz="1200" b="1" kern="0" dirty="0">
                <a:solidFill>
                  <a:srgbClr val="273D95"/>
                </a:solidFill>
                <a:latin typeface="Calibri"/>
                <a:ea typeface="Calibri"/>
                <a:cs typeface="Calibri"/>
                <a:sym typeface="Calibri"/>
              </a:rPr>
              <a:t>http://fews.ideam.gov.co/colombia/imagenH/</a:t>
            </a:r>
            <a:endParaRPr sz="1200" kern="0" dirty="0">
              <a:solidFill>
                <a:srgbClr val="273D95"/>
              </a:solidFill>
              <a:latin typeface="Calibri"/>
              <a:ea typeface="Calibri"/>
              <a:cs typeface="Calibri"/>
              <a:sym typeface="Calibri"/>
            </a:endParaRPr>
          </a:p>
        </p:txBody>
      </p:sp>
      <p:sp>
        <p:nvSpPr>
          <p:cNvPr id="464" name="Google Shape;464;p6"/>
          <p:cNvSpPr txBox="1"/>
          <p:nvPr/>
        </p:nvSpPr>
        <p:spPr>
          <a:xfrm>
            <a:off x="7948613" y="6940550"/>
            <a:ext cx="3611562" cy="276225"/>
          </a:xfrm>
          <a:prstGeom prst="rect">
            <a:avLst/>
          </a:prstGeom>
          <a:noFill/>
          <a:ln>
            <a:noFill/>
          </a:ln>
        </p:spPr>
        <p:txBody>
          <a:bodyPr spcFirstLastPara="1" lIns="91425" tIns="45700" rIns="91425" bIns="45700">
            <a:spAutoFit/>
          </a:bodyPr>
          <a:lstStyle/>
          <a:p>
            <a:pPr>
              <a:buClr>
                <a:srgbClr val="273D95"/>
              </a:buClr>
              <a:buSzPts val="1200"/>
              <a:buFont typeface="Calibri"/>
              <a:buNone/>
              <a:defRPr/>
            </a:pPr>
            <a:r>
              <a:rPr lang="es-CO" sz="1200" b="1" kern="0" dirty="0">
                <a:solidFill>
                  <a:srgbClr val="273D95"/>
                </a:solidFill>
                <a:latin typeface="Calibri"/>
                <a:ea typeface="Calibri"/>
                <a:cs typeface="Calibri"/>
                <a:sym typeface="Calibri"/>
              </a:rPr>
              <a:t>http://fews.ideam.gov.co/colombia/imagen_6meses/</a:t>
            </a:r>
            <a:endParaRPr sz="1200" kern="0" dirty="0">
              <a:solidFill>
                <a:srgbClr val="273D95"/>
              </a:solidFill>
              <a:latin typeface="Calibri"/>
              <a:ea typeface="Calibri"/>
              <a:cs typeface="Calibri"/>
              <a:sym typeface="Calibri"/>
            </a:endParaRPr>
          </a:p>
        </p:txBody>
      </p:sp>
      <p:pic>
        <p:nvPicPr>
          <p:cNvPr id="94227" name="Google Shape;465;p6" descr="Recurso 39.png"/>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8" name="Google Shape;466;p6" descr="Recurso 37.png"/>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8"/>
          <a:stretch>
            <a:fillRect/>
          </a:stretch>
        </p:blipFill>
        <p:spPr bwMode="auto">
          <a:xfrm>
            <a:off x="-501650" y="127000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9" name="Imagen 21" descr="D:\HIDROLOGIA\INFORME HIDROLOGICO\Boletin Alertas Hidrologicas\jpg\Alertas_Hidrologicas.jpg">
            <a:hlinkClick r:id="rId18" action="ppaction://hlinkfile"/>
          </p:cNvPr>
          <p:cNvPicPr>
            <a:picLocks noChangeAspect="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9525" y="825500"/>
            <a:ext cx="46609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89363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679" y="4734841"/>
            <a:ext cx="472179" cy="475927"/>
          </a:xfrm>
          <a:prstGeom prst="rect">
            <a:avLst/>
          </a:prstGeom>
        </p:spPr>
      </p:pic>
      <p:pic>
        <p:nvPicPr>
          <p:cNvPr id="21"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18" y="5299813"/>
            <a:ext cx="492583" cy="473923"/>
          </a:xfrm>
          <a:prstGeom prst="rect">
            <a:avLst/>
          </a:prstGeom>
        </p:spPr>
      </p:pic>
      <p:pic>
        <p:nvPicPr>
          <p:cNvPr id="24"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388" y="5867704"/>
            <a:ext cx="480952" cy="469853"/>
          </a:xfrm>
          <a:prstGeom prst="rect">
            <a:avLst/>
          </a:prstGeom>
        </p:spPr>
      </p:pic>
      <p:pic>
        <p:nvPicPr>
          <p:cNvPr id="26"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1381" y="1723907"/>
            <a:ext cx="372896" cy="351244"/>
          </a:xfrm>
          <a:prstGeom prst="rect">
            <a:avLst/>
          </a:prstGeom>
        </p:spPr>
      </p:pic>
      <p:pic>
        <p:nvPicPr>
          <p:cNvPr id="27"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026" y="3962602"/>
            <a:ext cx="423347" cy="349151"/>
          </a:xfrm>
          <a:prstGeom prst="rect">
            <a:avLst/>
          </a:prstGeom>
        </p:spPr>
      </p:pic>
      <p:pic>
        <p:nvPicPr>
          <p:cNvPr id="28" name="Picture 8" descr="Recurso 32.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41560" y="3529905"/>
            <a:ext cx="404107" cy="350719"/>
          </a:xfrm>
          <a:prstGeom prst="rect">
            <a:avLst/>
          </a:prstGeom>
        </p:spPr>
      </p:pic>
      <p:pic>
        <p:nvPicPr>
          <p:cNvPr id="29" name="Picture 52"/>
          <p:cNvPicPr>
            <a:picLocks noChangeAspect="1"/>
          </p:cNvPicPr>
          <p:nvPr/>
        </p:nvPicPr>
        <p:blipFill rotWithShape="1">
          <a:blip r:embed="rId9" cstate="screen">
            <a:extLst>
              <a:ext uri="{28A0092B-C50C-407E-A947-70E740481C1C}">
                <a14:useLocalDpi xmlns:a14="http://schemas.microsoft.com/office/drawing/2010/main"/>
              </a:ext>
            </a:extLst>
          </a:blip>
          <a:srcRect l="-1"/>
          <a:stretch/>
        </p:blipFill>
        <p:spPr>
          <a:xfrm>
            <a:off x="-518895" y="3066805"/>
            <a:ext cx="379848" cy="367255"/>
          </a:xfrm>
          <a:prstGeom prst="rect">
            <a:avLst/>
          </a:prstGeom>
        </p:spPr>
      </p:pic>
      <p:pic>
        <p:nvPicPr>
          <p:cNvPr id="30" name="Picture 49" descr="Recurso 37.png"/>
          <p:cNvPicPr>
            <a:picLocks noChangeAspect="1"/>
          </p:cNvPicPr>
          <p:nvPr/>
        </p:nvPicPr>
        <p:blipFill rotWithShape="1">
          <a:blip r:embed="rId10" cstate="print">
            <a:extLst>
              <a:ext uri="{28A0092B-C50C-407E-A947-70E740481C1C}">
                <a14:useLocalDpi xmlns:a14="http://schemas.microsoft.com/office/drawing/2010/main" val="0"/>
              </a:ext>
            </a:extLst>
          </a:blip>
          <a:srcRect b="18540"/>
          <a:stretch/>
        </p:blipFill>
        <p:spPr>
          <a:xfrm>
            <a:off x="-492885" y="1236064"/>
            <a:ext cx="374400" cy="382525"/>
          </a:xfrm>
          <a:prstGeom prst="rect">
            <a:avLst/>
          </a:prstGeom>
        </p:spPr>
      </p:pic>
      <p:pic>
        <p:nvPicPr>
          <p:cNvPr id="31" name="Picture 9" descr="Recurso 3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536" y="2619785"/>
            <a:ext cx="387537" cy="351175"/>
          </a:xfrm>
          <a:prstGeom prst="rect">
            <a:avLst/>
          </a:prstGeom>
        </p:spPr>
      </p:pic>
      <p:pic>
        <p:nvPicPr>
          <p:cNvPr id="32"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5784" y="2231084"/>
            <a:ext cx="356348" cy="349173"/>
          </a:xfrm>
          <a:prstGeom prst="rect">
            <a:avLst/>
          </a:prstGeom>
        </p:spPr>
      </p:pic>
      <p:pic>
        <p:nvPicPr>
          <p:cNvPr id="35" name="Imagen 34"/>
          <p:cNvPicPr>
            <a:picLocks noChangeAspect="1"/>
          </p:cNvPicPr>
          <p:nvPr/>
        </p:nvPicPr>
        <p:blipFill>
          <a:blip r:embed="rId13" r:link="rId14" cstate="print">
            <a:extLst>
              <a:ext uri="{28A0092B-C50C-407E-A947-70E740481C1C}">
                <a14:useLocalDpi xmlns:a14="http://schemas.microsoft.com/office/drawing/2010/main" val="0"/>
              </a:ext>
            </a:extLst>
          </a:blip>
          <a:stretch>
            <a:fillRect/>
          </a:stretch>
        </p:blipFill>
        <p:spPr>
          <a:xfrm>
            <a:off x="32477" y="735359"/>
            <a:ext cx="4663011" cy="6035040"/>
          </a:xfrm>
          <a:prstGeom prst="rect">
            <a:avLst/>
          </a:prstGeom>
        </p:spPr>
      </p:pic>
      <p:graphicFrame>
        <p:nvGraphicFramePr>
          <p:cNvPr id="33" name="Tabla 32"/>
          <p:cNvGraphicFramePr>
            <a:graphicFrameLocks noGrp="1"/>
          </p:cNvGraphicFramePr>
          <p:nvPr>
            <p:extLst/>
          </p:nvPr>
        </p:nvGraphicFramePr>
        <p:xfrm>
          <a:off x="4796327" y="1758780"/>
          <a:ext cx="7304007" cy="4013545"/>
        </p:xfrm>
        <a:graphic>
          <a:graphicData uri="http://schemas.openxmlformats.org/drawingml/2006/table">
            <a:tbl>
              <a:tblPr firstRow="1" bandRow="1">
                <a:tableStyleId>{5A111915-BE36-4E01-A7E5-04B1672EAD32}</a:tableStyleId>
              </a:tblPr>
              <a:tblGrid>
                <a:gridCol w="1164452">
                  <a:extLst>
                    <a:ext uri="{9D8B030D-6E8A-4147-A177-3AD203B41FA5}">
                      <a16:colId xmlns:a16="http://schemas.microsoft.com/office/drawing/2014/main" xmlns="" val="4119574476"/>
                    </a:ext>
                  </a:extLst>
                </a:gridCol>
                <a:gridCol w="6139555">
                  <a:extLst>
                    <a:ext uri="{9D8B030D-6E8A-4147-A177-3AD203B41FA5}">
                      <a16:colId xmlns:a16="http://schemas.microsoft.com/office/drawing/2014/main" xmlns="" val="20003"/>
                    </a:ext>
                  </a:extLst>
                </a:gridCol>
              </a:tblGrid>
              <a:tr h="457200">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100" kern="1200" baseline="0" dirty="0">
                          <a:latin typeface="Arial Narrow" panose="020B0606020202030204" pitchFamily="34" charset="0"/>
                        </a:rPr>
                        <a:t>ÁREA </a:t>
                      </a:r>
                      <a:r>
                        <a:rPr lang="es-CO" sz="1100" kern="1200" baseline="0" dirty="0" smtClean="0">
                          <a:latin typeface="Arial Narrow" panose="020B0606020202030204" pitchFamily="34" charset="0"/>
                        </a:rPr>
                        <a:t>HIDROGRÁFICA</a:t>
                      </a:r>
                      <a:endParaRPr lang="es-CO" sz="1100" b="1" kern="1200" dirty="0">
                        <a:solidFill>
                          <a:schemeClr val="tx1"/>
                        </a:solidFill>
                        <a:latin typeface="Arial Narrow" panose="020B0606020202030204" pitchFamily="34" charset="0"/>
                        <a:ea typeface="+mn-ea"/>
                        <a:cs typeface="+mn-cs"/>
                      </a:endParaRPr>
                    </a:p>
                  </a:txBody>
                  <a:tcPr marL="121920" marR="121920" marT="60960" marB="60960" anchor="ctr">
                    <a:solidFill>
                      <a:srgbClr val="104FAC"/>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ES" sz="1100" kern="1200" dirty="0" smtClean="0">
                          <a:latin typeface="Arial Narrow" panose="020B0606020202030204" pitchFamily="34" charset="0"/>
                        </a:rPr>
                        <a:t>SE DESTACAN LAS SIGUIENTES ALERTAS ROJAS POR NIVELES ALTOS, CRECIENTES SÚBITAS, DESBORDAMIENTOS Y/O INUNDACIONES:</a:t>
                      </a:r>
                    </a:p>
                  </a:txBody>
                  <a:tcPr marL="121920" marR="121920" marT="60960" marB="60960" anchor="ctr">
                    <a:solidFill>
                      <a:srgbClr val="104FAC"/>
                    </a:solidFill>
                  </a:tcPr>
                </a:tc>
                <a:extLst>
                  <a:ext uri="{0D108BD9-81ED-4DB2-BD59-A6C34878D82A}">
                    <a16:rowId xmlns:a16="http://schemas.microsoft.com/office/drawing/2014/main" xmlns="" val="3937501719"/>
                  </a:ext>
                </a:extLst>
              </a:tr>
              <a:tr h="2865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baseline="0" dirty="0" smtClean="0">
                          <a:solidFill>
                            <a:schemeClr val="tx1"/>
                          </a:solidFill>
                          <a:effectLst/>
                          <a:latin typeface="Arial Narrow" panose="020B0606020202030204" pitchFamily="34" charset="0"/>
                          <a:ea typeface="+mn-ea"/>
                          <a:cs typeface="Arial" panose="020B0604020202020204" pitchFamily="34" charset="0"/>
                        </a:rPr>
                        <a:t>Caribe</a:t>
                      </a:r>
                      <a:endParaRPr lang="es-CO" sz="1200" u="none" strike="noStrike" kern="1200" baseline="0" dirty="0">
                        <a:solidFill>
                          <a:schemeClr val="tx1"/>
                        </a:solidFill>
                        <a:effectLst/>
                        <a:latin typeface="Arial Narrow" panose="020B0606020202030204" pitchFamily="34" charset="0"/>
                        <a:ea typeface="+mn-ea"/>
                        <a:cs typeface="Arial" panose="020B0604020202020204" pitchFamily="34" charset="0"/>
                      </a:endParaRPr>
                    </a:p>
                  </a:txBody>
                  <a:tcPr marL="121920" marR="121920" marT="60960" marB="60960" anchor="ctr">
                    <a:solidFill>
                      <a:schemeClr val="bg1">
                        <a:lumMod val="95000"/>
                      </a:schemeClr>
                    </a:solidFill>
                  </a:tcPr>
                </a:tc>
                <a:tc>
                  <a:txBody>
                    <a:bodyPr/>
                    <a:lstStyle/>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cap="none" dirty="0" smtClean="0">
                          <a:solidFill>
                            <a:schemeClr val="dk1"/>
                          </a:solidFill>
                          <a:latin typeface="Arial Narrow"/>
                          <a:ea typeface="Arial Narrow"/>
                          <a:cs typeface="Arial Narrow"/>
                          <a:sym typeface="Arial Narrow"/>
                        </a:rPr>
                        <a:t>Probabilidad de c</a:t>
                      </a:r>
                      <a:r>
                        <a:rPr lang="es-ES" sz="1200" u="none" strike="noStrike" kern="1200" baseline="0" dirty="0" smtClean="0">
                          <a:effectLst/>
                          <a:latin typeface="Arial Narrow" panose="020B0606020202030204" pitchFamily="34" charset="0"/>
                        </a:rPr>
                        <a:t>recientes </a:t>
                      </a:r>
                      <a:r>
                        <a:rPr lang="es-ES" sz="1200" i="0" u="none" strike="noStrike" kern="1200" baseline="0" dirty="0" smtClean="0">
                          <a:effectLst/>
                          <a:latin typeface="Arial Narrow" panose="020B0606020202030204" pitchFamily="34" charset="0"/>
                        </a:rPr>
                        <a:t>súbitas en el río León y sus afluentes, los ríos Carepa, Chigorodó, Apartadó, Grande y Vijagual, los cuales desembocan al Golfo de Urabá.</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effectLst/>
                          <a:latin typeface="Arial Narrow" panose="020B0606020202030204" pitchFamily="34" charset="0"/>
                        </a:rPr>
                        <a:t>Probabilidad de crecientes súbitas en el río Mulatos y sus afluentes (río Turbo), que desembocan al Mar Caribe y Golfo de Urabá.</a:t>
                      </a:r>
                      <a:endParaRPr lang="es-CO" sz="1200" b="0" u="none" strike="noStrike" kern="1200" baseline="0" dirty="0" smtClean="0">
                        <a:solidFill>
                          <a:schemeClr val="tx1"/>
                        </a:solidFill>
                        <a:effectLst/>
                        <a:latin typeface="Arial Narrow" panose="020B0606020202030204" pitchFamily="34" charset="0"/>
                        <a:ea typeface="+mn-ea"/>
                        <a:cs typeface="+mn-cs"/>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u="none" strike="noStrike" kern="1200" baseline="0" dirty="0" smtClean="0">
                          <a:solidFill>
                            <a:schemeClr val="tx1"/>
                          </a:solidFill>
                          <a:effectLst/>
                          <a:latin typeface="Arial Narrow" panose="020B0606020202030204" pitchFamily="34" charset="0"/>
                          <a:ea typeface="+mn-ea"/>
                          <a:cs typeface="+mn-cs"/>
                        </a:rPr>
                        <a:t>Niveles altos en la parte baja del río Sinú, se recomienda especial atención en el municipio de Lorica y San Bernardo del Viento (Córdoba)</a:t>
                      </a:r>
                      <a:r>
                        <a:rPr lang="es-ES" sz="1200" u="none" strike="noStrike" kern="1200" baseline="0" dirty="0" smtClean="0">
                          <a:effectLst/>
                          <a:latin typeface="Arial Narrow" panose="020B0606020202030204" pitchFamily="34" charset="0"/>
                        </a:rPr>
                        <a:t>. </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u="none" strike="noStrike" kern="1200" cap="none" baseline="0" dirty="0" smtClean="0">
                          <a:solidFill>
                            <a:schemeClr val="tx1"/>
                          </a:solidFill>
                          <a:effectLst/>
                          <a:latin typeface="Arial Narrow" panose="020B0606020202030204" pitchFamily="34" charset="0"/>
                          <a:ea typeface="Calibri"/>
                          <a:cs typeface="Calibri"/>
                          <a:sym typeface="Arial"/>
                        </a:rPr>
                        <a:t>Probabilidad de crecientes </a:t>
                      </a:r>
                      <a:r>
                        <a:rPr lang="es-CO" sz="1200" kern="1200" dirty="0" smtClean="0">
                          <a:solidFill>
                            <a:schemeClr val="tx1"/>
                          </a:solidFill>
                          <a:effectLst/>
                          <a:latin typeface="Arial Narrow" panose="020B0606020202030204" pitchFamily="34" charset="0"/>
                          <a:ea typeface="+mn-ea"/>
                          <a:cs typeface="+mn-cs"/>
                        </a:rPr>
                        <a:t>súbitas</a:t>
                      </a:r>
                      <a:r>
                        <a:rPr lang="es-CO" sz="1200" kern="1200" baseline="0" dirty="0" smtClean="0">
                          <a:solidFill>
                            <a:schemeClr val="tx1"/>
                          </a:solidFill>
                          <a:effectLst/>
                          <a:latin typeface="Arial Narrow" panose="020B0606020202030204" pitchFamily="34" charset="0"/>
                          <a:ea typeface="+mn-ea"/>
                          <a:cs typeface="+mn-cs"/>
                        </a:rPr>
                        <a:t> por</a:t>
                      </a:r>
                      <a:r>
                        <a:rPr lang="es-CO" sz="1200" kern="1200" dirty="0" smtClean="0">
                          <a:solidFill>
                            <a:schemeClr val="tx1"/>
                          </a:solidFill>
                          <a:effectLst/>
                          <a:latin typeface="Arial Narrow" panose="020B0606020202030204" pitchFamily="34" charset="0"/>
                          <a:ea typeface="+mn-ea"/>
                          <a:cs typeface="+mn-cs"/>
                        </a:rPr>
                        <a:t> formación de arroyos en los directos al Mar Caribe, especialmente en la </a:t>
                      </a:r>
                      <a:r>
                        <a:rPr lang="es-CO" sz="1200" kern="1200" baseline="0" dirty="0" smtClean="0">
                          <a:solidFill>
                            <a:schemeClr val="tx1"/>
                          </a:solidFill>
                          <a:effectLst/>
                          <a:latin typeface="Arial Narrow" panose="020B0606020202030204" pitchFamily="34" charset="0"/>
                          <a:ea typeface="+mn-ea"/>
                          <a:cs typeface="+mn-cs"/>
                        </a:rPr>
                        <a:t>ciudad de Cartagena (Bolívar), en los municipios Juan de Acosta, Tubará y Puerto Colombia (Atlántico).</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effectLst/>
                          <a:latin typeface="Arial Narrow" panose="020B0606020202030204" pitchFamily="34" charset="0"/>
                        </a:rPr>
                        <a:t>Probabilidad de crecientes súbitas en los ríos que descargan sus aguas al Mar Caribe, tales como los ríos Piedras y Manzanares, así como en sus aportantes. </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effectLst/>
                          <a:latin typeface="Arial Narrow" panose="020B0606020202030204" pitchFamily="34" charset="0"/>
                        </a:rPr>
                        <a:t>Probabilidad de incrementos súbitos en los niveles de los ríos Guachaca, Mendiguaca, Buritaca, y sus aportantes directos al Mar Caribe. </a:t>
                      </a:r>
                      <a:endParaRPr lang="es-ES" sz="1200" b="0" u="none" strike="noStrike" kern="1200" baseline="0" dirty="0" smtClean="0">
                        <a:effectLst/>
                        <a:latin typeface="Arial Narrow" panose="020B0606020202030204" pitchFamily="34" charset="0"/>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effectLst/>
                          <a:latin typeface="Arial Narrow" panose="020B0606020202030204" pitchFamily="34" charset="0"/>
                        </a:rPr>
                        <a:t>Probabilidad de incrementos súbitos en los niveles de los ríos Don Diego y sus afluentes directos al Mar Caribe..</a:t>
                      </a:r>
                    </a:p>
                  </a:txBody>
                  <a:tcPr marL="121920" marR="121920" marT="60960" marB="60960" anchor="ctr">
                    <a:solidFill>
                      <a:schemeClr val="bg1">
                        <a:lumMod val="95000"/>
                      </a:schemeClr>
                    </a:solidFill>
                  </a:tcPr>
                </a:tc>
                <a:extLst>
                  <a:ext uri="{0D108BD9-81ED-4DB2-BD59-A6C34878D82A}">
                    <a16:rowId xmlns:a16="http://schemas.microsoft.com/office/drawing/2014/main" xmlns="" val="3241243222"/>
                  </a:ext>
                </a:extLst>
              </a:tr>
              <a:tr h="6912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baseline="0" dirty="0" smtClean="0">
                          <a:solidFill>
                            <a:schemeClr val="tx1"/>
                          </a:solidFill>
                          <a:effectLst/>
                          <a:latin typeface="Arial Narrow" panose="020B0606020202030204" pitchFamily="34" charset="0"/>
                          <a:ea typeface="+mn-ea"/>
                          <a:cs typeface="Arial" panose="020B0604020202020204" pitchFamily="34" charset="0"/>
                        </a:rPr>
                        <a:t>Orinoquia</a:t>
                      </a:r>
                      <a:endParaRPr lang="es-CO" sz="1200" u="none" strike="noStrike" kern="1200" baseline="0" dirty="0">
                        <a:solidFill>
                          <a:schemeClr val="tx1"/>
                        </a:solidFill>
                        <a:effectLst/>
                        <a:latin typeface="Arial Narrow" panose="020B0606020202030204" pitchFamily="34" charset="0"/>
                        <a:ea typeface="+mn-ea"/>
                        <a:cs typeface="Arial" panose="020B0604020202020204" pitchFamily="34" charset="0"/>
                      </a:endParaRPr>
                    </a:p>
                  </a:txBody>
                  <a:tcPr marL="121920" marR="121920" marT="60960" marB="60960" anchor="ctr">
                    <a:solidFill>
                      <a:schemeClr val="bg1">
                        <a:lumMod val="95000"/>
                      </a:schemeClr>
                    </a:solidFill>
                  </a:tcPr>
                </a:tc>
                <a:tc>
                  <a:txBody>
                    <a:bodyPr/>
                    <a:lstStyle/>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Arial Narrow" panose="020B0606020202030204" pitchFamily="34" charset="0"/>
                        </a:rPr>
                        <a:t>Niveles altos en la cuenca media del río Guaviare. Especial atención a la altura del municipio San José del Guaviare y Mapiripán. </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Arial Narrow" panose="020B0606020202030204" pitchFamily="34" charset="0"/>
                        </a:rPr>
                        <a:t>Desbordamiento del río Meta a la altura de los municipios de Puerto López y </a:t>
                      </a:r>
                      <a:r>
                        <a:rPr lang="es-ES" sz="1200" b="0" u="none" strike="noStrike" kern="1200" baseline="0" dirty="0" smtClean="0">
                          <a:solidFill>
                            <a:schemeClr val="tx1"/>
                          </a:solidFill>
                          <a:effectLst/>
                          <a:latin typeface="Arial Narrow" panose="020B0606020202030204" pitchFamily="34" charset="0"/>
                        </a:rPr>
                        <a:t>Cabuyaro </a:t>
                      </a:r>
                      <a:r>
                        <a:rPr kumimoji="0" lang="es-ES" sz="1200" b="0" i="0" u="none" strike="noStrike" kern="1200" cap="none" spc="0" normalizeH="0" baseline="0" noProof="0" dirty="0" smtClean="0">
                          <a:ln>
                            <a:noFill/>
                          </a:ln>
                          <a:solidFill>
                            <a:prstClr val="black"/>
                          </a:solidFill>
                          <a:effectLst/>
                          <a:uLnTx/>
                          <a:uFillTx/>
                          <a:latin typeface="Arial Narrow" panose="020B0606020202030204" pitchFamily="34" charset="0"/>
                        </a:rPr>
                        <a:t>(Meta).</a:t>
                      </a:r>
                      <a:endParaRPr lang="es-ES" sz="1200" u="none" strike="noStrike" kern="1200" baseline="0" dirty="0" smtClean="0">
                        <a:solidFill>
                          <a:schemeClr val="tx1"/>
                        </a:solidFill>
                        <a:effectLst/>
                        <a:latin typeface="Arial Narrow" panose="020B0606020202030204" pitchFamily="34" charset="0"/>
                      </a:endParaRPr>
                    </a:p>
                  </a:txBody>
                  <a:tcPr marL="121920" marR="121920" marT="60960" marB="60960" anchor="ctr">
                    <a:solidFill>
                      <a:schemeClr val="bg1">
                        <a:lumMod val="95000"/>
                      </a:schemeClr>
                    </a:solidFill>
                  </a:tcPr>
                </a:tc>
                <a:extLst>
                  <a:ext uri="{0D108BD9-81ED-4DB2-BD59-A6C34878D82A}">
                    <a16:rowId xmlns:a16="http://schemas.microsoft.com/office/drawing/2014/main" xmlns="" val="2717868100"/>
                  </a:ext>
                </a:extLst>
              </a:tr>
            </a:tbl>
          </a:graphicData>
        </a:graphic>
      </p:graphicFrame>
      <p:pic>
        <p:nvPicPr>
          <p:cNvPr id="44"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26892" y="2131787"/>
            <a:ext cx="202677" cy="198596"/>
          </a:xfrm>
          <a:prstGeom prst="rect">
            <a:avLst/>
          </a:prstGeom>
        </p:spPr>
      </p:pic>
      <p:pic>
        <p:nvPicPr>
          <p:cNvPr id="23"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8500" y="3697657"/>
            <a:ext cx="221841" cy="182963"/>
          </a:xfrm>
          <a:prstGeom prst="rect">
            <a:avLst/>
          </a:prstGeom>
        </p:spPr>
      </p:pic>
      <p:pic>
        <p:nvPicPr>
          <p:cNvPr id="3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544668" y="1545704"/>
            <a:ext cx="217877" cy="222605"/>
          </a:xfrm>
          <a:prstGeom prst="rect">
            <a:avLst/>
          </a:prstGeom>
        </p:spPr>
      </p:pic>
      <p:pic>
        <p:nvPicPr>
          <p:cNvPr id="4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996858" y="1348098"/>
            <a:ext cx="217877" cy="222605"/>
          </a:xfrm>
          <a:prstGeom prst="rect">
            <a:avLst/>
          </a:prstGeom>
        </p:spPr>
      </p:pic>
      <p:pic>
        <p:nvPicPr>
          <p:cNvPr id="22"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91724" y="4040546"/>
            <a:ext cx="197232" cy="193261"/>
          </a:xfrm>
          <a:prstGeom prst="rect">
            <a:avLst/>
          </a:prstGeom>
        </p:spPr>
      </p:pic>
      <p:pic>
        <p:nvPicPr>
          <p:cNvPr id="25"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209015" y="2312702"/>
            <a:ext cx="217877" cy="222605"/>
          </a:xfrm>
          <a:prstGeom prst="rect">
            <a:avLst/>
          </a:prstGeom>
        </p:spPr>
      </p:pic>
      <p:pic>
        <p:nvPicPr>
          <p:cNvPr id="3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100076" y="2568252"/>
            <a:ext cx="217877" cy="222605"/>
          </a:xfrm>
          <a:prstGeom prst="rect">
            <a:avLst/>
          </a:prstGeom>
        </p:spPr>
      </p:pic>
    </p:spTree>
    <p:extLst>
      <p:ext uri="{BB962C8B-B14F-4D97-AF65-F5344CB8AC3E}">
        <p14:creationId xmlns:p14="http://schemas.microsoft.com/office/powerpoint/2010/main" val="1304574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679" y="4734841"/>
            <a:ext cx="472179" cy="475927"/>
          </a:xfrm>
          <a:prstGeom prst="rect">
            <a:avLst/>
          </a:prstGeom>
        </p:spPr>
      </p:pic>
      <p:pic>
        <p:nvPicPr>
          <p:cNvPr id="21"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18" y="5299813"/>
            <a:ext cx="492583" cy="473923"/>
          </a:xfrm>
          <a:prstGeom prst="rect">
            <a:avLst/>
          </a:prstGeom>
        </p:spPr>
      </p:pic>
      <p:pic>
        <p:nvPicPr>
          <p:cNvPr id="24"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388" y="5867704"/>
            <a:ext cx="480952" cy="469853"/>
          </a:xfrm>
          <a:prstGeom prst="rect">
            <a:avLst/>
          </a:prstGeom>
        </p:spPr>
      </p:pic>
      <p:pic>
        <p:nvPicPr>
          <p:cNvPr id="26"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1381" y="1723907"/>
            <a:ext cx="372896" cy="351244"/>
          </a:xfrm>
          <a:prstGeom prst="rect">
            <a:avLst/>
          </a:prstGeom>
        </p:spPr>
      </p:pic>
      <p:pic>
        <p:nvPicPr>
          <p:cNvPr id="27"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025" y="3962600"/>
            <a:ext cx="217849" cy="179669"/>
          </a:xfrm>
          <a:prstGeom prst="rect">
            <a:avLst/>
          </a:prstGeom>
        </p:spPr>
      </p:pic>
      <p:pic>
        <p:nvPicPr>
          <p:cNvPr id="28" name="Picture 8" descr="Recurso 32.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41560" y="3529905"/>
            <a:ext cx="404107" cy="350719"/>
          </a:xfrm>
          <a:prstGeom prst="rect">
            <a:avLst/>
          </a:prstGeom>
        </p:spPr>
      </p:pic>
      <p:pic>
        <p:nvPicPr>
          <p:cNvPr id="29" name="Picture 52"/>
          <p:cNvPicPr>
            <a:picLocks noChangeAspect="1"/>
          </p:cNvPicPr>
          <p:nvPr/>
        </p:nvPicPr>
        <p:blipFill rotWithShape="1">
          <a:blip r:embed="rId9" cstate="screen">
            <a:extLst>
              <a:ext uri="{28A0092B-C50C-407E-A947-70E740481C1C}">
                <a14:useLocalDpi xmlns:a14="http://schemas.microsoft.com/office/drawing/2010/main"/>
              </a:ext>
            </a:extLst>
          </a:blip>
          <a:srcRect l="-1"/>
          <a:stretch/>
        </p:blipFill>
        <p:spPr>
          <a:xfrm>
            <a:off x="-518895" y="3066805"/>
            <a:ext cx="379848" cy="367255"/>
          </a:xfrm>
          <a:prstGeom prst="rect">
            <a:avLst/>
          </a:prstGeom>
        </p:spPr>
      </p:pic>
      <p:pic>
        <p:nvPicPr>
          <p:cNvPr id="30" name="Picture 49" descr="Recurso 37.png"/>
          <p:cNvPicPr>
            <a:picLocks noChangeAspect="1"/>
          </p:cNvPicPr>
          <p:nvPr/>
        </p:nvPicPr>
        <p:blipFill rotWithShape="1">
          <a:blip r:embed="rId10" cstate="print">
            <a:extLst>
              <a:ext uri="{28A0092B-C50C-407E-A947-70E740481C1C}">
                <a14:useLocalDpi xmlns:a14="http://schemas.microsoft.com/office/drawing/2010/main" val="0"/>
              </a:ext>
            </a:extLst>
          </a:blip>
          <a:srcRect b="18540"/>
          <a:stretch/>
        </p:blipFill>
        <p:spPr>
          <a:xfrm>
            <a:off x="-492885" y="1236064"/>
            <a:ext cx="217877" cy="222605"/>
          </a:xfrm>
          <a:prstGeom prst="rect">
            <a:avLst/>
          </a:prstGeom>
        </p:spPr>
      </p:pic>
      <p:pic>
        <p:nvPicPr>
          <p:cNvPr id="31" name="Picture 9" descr="Recurso 3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536" y="2619785"/>
            <a:ext cx="387537" cy="351175"/>
          </a:xfrm>
          <a:prstGeom prst="rect">
            <a:avLst/>
          </a:prstGeom>
        </p:spPr>
      </p:pic>
      <p:pic>
        <p:nvPicPr>
          <p:cNvPr id="32"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5784" y="2231084"/>
            <a:ext cx="356348" cy="349173"/>
          </a:xfrm>
          <a:prstGeom prst="rect">
            <a:avLst/>
          </a:prstGeom>
        </p:spPr>
      </p:pic>
      <p:pic>
        <p:nvPicPr>
          <p:cNvPr id="35" name="Imagen 34"/>
          <p:cNvPicPr>
            <a:picLocks noChangeAspect="1"/>
          </p:cNvPicPr>
          <p:nvPr/>
        </p:nvPicPr>
        <p:blipFill>
          <a:blip r:embed="rId13" r:link="rId14" cstate="print">
            <a:extLst>
              <a:ext uri="{28A0092B-C50C-407E-A947-70E740481C1C}">
                <a14:useLocalDpi xmlns:a14="http://schemas.microsoft.com/office/drawing/2010/main" val="0"/>
              </a:ext>
            </a:extLst>
          </a:blip>
          <a:stretch>
            <a:fillRect/>
          </a:stretch>
        </p:blipFill>
        <p:spPr>
          <a:xfrm>
            <a:off x="32477" y="735359"/>
            <a:ext cx="4663011" cy="6035040"/>
          </a:xfrm>
          <a:prstGeom prst="rect">
            <a:avLst/>
          </a:prstGeom>
        </p:spPr>
      </p:pic>
      <p:graphicFrame>
        <p:nvGraphicFramePr>
          <p:cNvPr id="33" name="Tabla 32"/>
          <p:cNvGraphicFramePr>
            <a:graphicFrameLocks noGrp="1"/>
          </p:cNvGraphicFramePr>
          <p:nvPr>
            <p:extLst/>
          </p:nvPr>
        </p:nvGraphicFramePr>
        <p:xfrm>
          <a:off x="4774548" y="1210715"/>
          <a:ext cx="7371699" cy="5151120"/>
        </p:xfrm>
        <a:graphic>
          <a:graphicData uri="http://schemas.openxmlformats.org/drawingml/2006/table">
            <a:tbl>
              <a:tblPr firstRow="1" bandRow="1">
                <a:tableStyleId>{5A111915-BE36-4E01-A7E5-04B1672EAD32}</a:tableStyleId>
              </a:tblPr>
              <a:tblGrid>
                <a:gridCol w="1175244">
                  <a:extLst>
                    <a:ext uri="{9D8B030D-6E8A-4147-A177-3AD203B41FA5}">
                      <a16:colId xmlns:a16="http://schemas.microsoft.com/office/drawing/2014/main" xmlns="" val="4119574476"/>
                    </a:ext>
                  </a:extLst>
                </a:gridCol>
                <a:gridCol w="6196455">
                  <a:extLst>
                    <a:ext uri="{9D8B030D-6E8A-4147-A177-3AD203B41FA5}">
                      <a16:colId xmlns:a16="http://schemas.microsoft.com/office/drawing/2014/main" xmlns="" val="20003"/>
                    </a:ext>
                  </a:extLst>
                </a:gridCol>
              </a:tblGrid>
              <a:tr h="457200">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100" kern="1200" baseline="0" dirty="0">
                          <a:latin typeface="Arial Narrow" panose="020B0606020202030204" pitchFamily="34" charset="0"/>
                        </a:rPr>
                        <a:t>ÁREA HIDROGRÁFICA</a:t>
                      </a:r>
                      <a:endParaRPr lang="es-CO" sz="1100" b="1" kern="1200" dirty="0">
                        <a:solidFill>
                          <a:schemeClr val="tx1"/>
                        </a:solidFill>
                        <a:latin typeface="Arial Narrow" panose="020B0606020202030204" pitchFamily="34" charset="0"/>
                        <a:ea typeface="+mn-ea"/>
                        <a:cs typeface="+mn-cs"/>
                      </a:endParaRPr>
                    </a:p>
                  </a:txBody>
                  <a:tcPr marL="121920" marR="121920" marT="60960" marB="60960" anchor="ctr">
                    <a:solidFill>
                      <a:srgbClr val="104FAC"/>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ES" sz="1100" kern="1200" dirty="0" smtClean="0">
                          <a:latin typeface="Arial Narrow" panose="020B0606020202030204" pitchFamily="34" charset="0"/>
                        </a:rPr>
                        <a:t>SE DESTACAN LAS SIGUIENTES ALERTAS ROJAS POR NIVELES ALTOS, CRECIENTES SÚBITAS, DESBORDAMIENTOS Y/O INUNDACIONES:</a:t>
                      </a:r>
                    </a:p>
                  </a:txBody>
                  <a:tcPr marL="121920" marR="121920" marT="60960" marB="60960" anchor="ctr">
                    <a:solidFill>
                      <a:srgbClr val="104FAC"/>
                    </a:solidFill>
                  </a:tcPr>
                </a:tc>
                <a:extLst>
                  <a:ext uri="{0D108BD9-81ED-4DB2-BD59-A6C34878D82A}">
                    <a16:rowId xmlns:a16="http://schemas.microsoft.com/office/drawing/2014/main" xmlns="" val="3937501719"/>
                  </a:ext>
                </a:extLst>
              </a:tr>
              <a:tr h="4693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baseline="0" dirty="0" smtClean="0">
                          <a:solidFill>
                            <a:schemeClr val="tx1"/>
                          </a:solidFill>
                          <a:effectLst/>
                          <a:latin typeface="Arial Narrow" panose="020B0606020202030204" pitchFamily="34" charset="0"/>
                          <a:ea typeface="+mn-ea"/>
                          <a:cs typeface="Arial" panose="020B0604020202020204" pitchFamily="34" charset="0"/>
                        </a:rPr>
                        <a:t>Magdalena - Cauca</a:t>
                      </a:r>
                      <a:endParaRPr lang="es-CO" sz="1200" u="none" strike="noStrike" kern="1200" baseline="0" dirty="0">
                        <a:solidFill>
                          <a:schemeClr val="tx1"/>
                        </a:solidFill>
                        <a:effectLst/>
                        <a:latin typeface="Arial Narrow" panose="020B0606020202030204" pitchFamily="34" charset="0"/>
                        <a:ea typeface="+mn-ea"/>
                        <a:cs typeface="Arial" panose="020B0604020202020204" pitchFamily="34" charset="0"/>
                      </a:endParaRPr>
                    </a:p>
                  </a:txBody>
                  <a:tcPr marL="121920" marR="121920" marT="60960" marB="60960" anchor="ctr">
                    <a:solidFill>
                      <a:schemeClr val="bg1">
                        <a:lumMod val="95000"/>
                      </a:schemeClr>
                    </a:solidFill>
                  </a:tcPr>
                </a:tc>
                <a:tc>
                  <a:txBody>
                    <a:bodyPr/>
                    <a:lstStyle/>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i="0" u="none" strike="noStrike" kern="1200" cap="none" baseline="0" dirty="0" smtClean="0">
                          <a:solidFill>
                            <a:schemeClr val="tx1"/>
                          </a:solidFill>
                          <a:effectLst/>
                          <a:latin typeface="Arial Narrow" panose="020B0606020202030204" pitchFamily="34" charset="0"/>
                          <a:ea typeface="+mn-ea"/>
                          <a:cs typeface="+mn-cs"/>
                          <a:sym typeface="Arial"/>
                        </a:rPr>
                        <a:t>Alerta puntual</a:t>
                      </a:r>
                      <a:r>
                        <a:rPr lang="es-ES" sz="1200" b="0" i="0" u="none" strike="noStrike" kern="1200" cap="none" baseline="0" dirty="0" smtClean="0">
                          <a:solidFill>
                            <a:schemeClr val="tx1"/>
                          </a:solidFill>
                          <a:effectLst/>
                          <a:latin typeface="Arial Narrow" panose="020B0606020202030204" pitchFamily="34" charset="0"/>
                          <a:ea typeface="+mn-ea"/>
                          <a:cs typeface="+mn-cs"/>
                          <a:sym typeface="Arial"/>
                        </a:rPr>
                        <a:t> en el río Magdalena por inundación a la altura del municipio de Puerto Wilches (Santander), por ruptura del dique de protección en el sector Vuelta Perico (05/04/2022). </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1" u="none" strike="noStrike" kern="1200" baseline="0" dirty="0" smtClean="0">
                          <a:solidFill>
                            <a:schemeClr val="tx1"/>
                          </a:solidFill>
                          <a:effectLst/>
                          <a:latin typeface="Arial Narrow" panose="020B0606020202030204" pitchFamily="34" charset="0"/>
                          <a:ea typeface="+mn-ea"/>
                          <a:cs typeface="+mn-cs"/>
                        </a:rPr>
                        <a:t>Alerta puntual: </a:t>
                      </a:r>
                      <a:r>
                        <a:rPr lang="es-ES" sz="1200" b="0" u="none" strike="noStrike" kern="1200" baseline="0" dirty="0" smtClean="0">
                          <a:solidFill>
                            <a:schemeClr val="tx1"/>
                          </a:solidFill>
                          <a:effectLst/>
                          <a:latin typeface="Arial Narrow" panose="020B0606020202030204" pitchFamily="34" charset="0"/>
                          <a:ea typeface="+mn-ea"/>
                          <a:cs typeface="+mn-cs"/>
                        </a:rPr>
                        <a:t>Persisten áreas anegadas en el municipio de Sabana de Torres por rompimiento de jarillón en los corregimientos de Papayal y San Rafael de Lebrija (02/06/2022). </a:t>
                      </a:r>
                      <a:endParaRPr lang="es-ES" sz="1200" b="1" i="0" u="none" strike="noStrike" cap="none" dirty="0" smtClean="0">
                        <a:solidFill>
                          <a:schemeClr val="tx1"/>
                        </a:solidFill>
                        <a:latin typeface="Arial Narrow"/>
                        <a:ea typeface="Arial Narrow"/>
                        <a:cs typeface="Arial Narrow"/>
                        <a:sym typeface="Arial"/>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i="0" u="none" strike="noStrike" cap="none" dirty="0" smtClean="0">
                          <a:solidFill>
                            <a:schemeClr val="tx1"/>
                          </a:solidFill>
                          <a:latin typeface="Arial Narrow"/>
                          <a:ea typeface="Arial Narrow"/>
                          <a:cs typeface="Arial Narrow"/>
                          <a:sym typeface="Arial"/>
                        </a:rPr>
                        <a:t>Alerta</a:t>
                      </a:r>
                      <a:r>
                        <a:rPr lang="es-ES" sz="1200" b="1" i="0" u="none" strike="noStrike" cap="none" baseline="0" dirty="0" smtClean="0">
                          <a:solidFill>
                            <a:schemeClr val="tx1"/>
                          </a:solidFill>
                          <a:latin typeface="Arial Narrow"/>
                          <a:ea typeface="Arial Narrow"/>
                          <a:cs typeface="Arial Narrow"/>
                          <a:sym typeface="Arial"/>
                        </a:rPr>
                        <a:t> Puntual </a:t>
                      </a:r>
                      <a:r>
                        <a:rPr lang="es-ES" sz="1200" b="0" i="0" u="none" strike="noStrike" cap="none" baseline="0" dirty="0" smtClean="0">
                          <a:solidFill>
                            <a:schemeClr val="tx1"/>
                          </a:solidFill>
                          <a:latin typeface="Arial Narrow"/>
                          <a:ea typeface="Arial Narrow"/>
                          <a:cs typeface="Arial Narrow"/>
                          <a:sym typeface="Arial"/>
                        </a:rPr>
                        <a:t>por </a:t>
                      </a:r>
                      <a:r>
                        <a:rPr lang="es-ES" sz="1200" b="0" u="none" strike="noStrike" cap="none" dirty="0" smtClean="0">
                          <a:latin typeface="Arial Narrow"/>
                          <a:ea typeface="Arial Narrow"/>
                          <a:cs typeface="Arial Narrow"/>
                          <a:sym typeface="Arial Narrow"/>
                        </a:rPr>
                        <a:t>represamiento en la quebrada la Humareda.</a:t>
                      </a:r>
                      <a:r>
                        <a:rPr lang="es-ES" sz="1200" b="0" u="none" strike="noStrike" cap="none" baseline="0" dirty="0" smtClean="0">
                          <a:latin typeface="Arial Narrow"/>
                          <a:ea typeface="Arial Narrow"/>
                          <a:cs typeface="Arial Narrow"/>
                          <a:sym typeface="Arial Narrow"/>
                        </a:rPr>
                        <a:t> </a:t>
                      </a:r>
                      <a:r>
                        <a:rPr lang="es-ES" sz="1200" b="0" u="none" strike="noStrike" cap="none" dirty="0" smtClean="0">
                          <a:latin typeface="Arial Narrow"/>
                          <a:ea typeface="Arial Narrow"/>
                          <a:cs typeface="Arial Narrow"/>
                          <a:sym typeface="Arial Narrow"/>
                        </a:rPr>
                        <a:t>Especial atención al municipio de Salgar (Antioquia).</a:t>
                      </a:r>
                      <a:endParaRPr lang="es-ES" sz="1200" b="0" i="0" u="none" strike="noStrike" cap="none" dirty="0" smtClean="0">
                        <a:solidFill>
                          <a:schemeClr val="tx1"/>
                        </a:solidFill>
                        <a:latin typeface="Arial Narrow"/>
                        <a:ea typeface="Arial Narrow"/>
                        <a:cs typeface="Arial Narrow"/>
                        <a:sym typeface="Arial"/>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u="none" strike="noStrike" cap="none" dirty="0" smtClean="0">
                          <a:solidFill>
                            <a:schemeClr val="dk1"/>
                          </a:solidFill>
                          <a:latin typeface="Arial Narrow"/>
                          <a:ea typeface="Arial Narrow"/>
                          <a:cs typeface="Arial Narrow"/>
                          <a:sym typeface="Arial Narrow"/>
                        </a:rPr>
                        <a:t>Nivel alto del río Cauca entre los municipios de </a:t>
                      </a:r>
                      <a:r>
                        <a:rPr lang="es-CO" sz="1200" b="0" u="none" strike="noStrike" cap="none" baseline="0" dirty="0" smtClean="0">
                          <a:solidFill>
                            <a:schemeClr val="dk1"/>
                          </a:solidFill>
                          <a:latin typeface="Arial Narrow"/>
                          <a:ea typeface="Arial Narrow"/>
                          <a:cs typeface="Arial Narrow"/>
                          <a:sym typeface="Arial Narrow"/>
                        </a:rPr>
                        <a:t>La Pintada, </a:t>
                      </a:r>
                      <a:r>
                        <a:rPr lang="es-CO" sz="1200" b="0" u="none" strike="noStrike" cap="none" dirty="0" smtClean="0">
                          <a:solidFill>
                            <a:schemeClr val="dk1"/>
                          </a:solidFill>
                          <a:latin typeface="Arial Narrow"/>
                          <a:ea typeface="Arial Narrow"/>
                          <a:cs typeface="Arial Narrow"/>
                          <a:sym typeface="Arial Narrow"/>
                        </a:rPr>
                        <a:t>Venecia</a:t>
                      </a:r>
                      <a:r>
                        <a:rPr lang="es-CO" sz="1200" b="0" u="none" strike="noStrike" cap="none" baseline="0" dirty="0" smtClean="0">
                          <a:solidFill>
                            <a:schemeClr val="dk1"/>
                          </a:solidFill>
                          <a:latin typeface="Arial Narrow"/>
                          <a:ea typeface="Arial Narrow"/>
                          <a:cs typeface="Arial Narrow"/>
                          <a:sym typeface="Arial Narrow"/>
                        </a:rPr>
                        <a:t> (Antioquia) y Anzá (Antioquia), con valores superiores a la cota de afectación. </a:t>
                      </a:r>
                      <a:endParaRPr lang="es-ES" sz="1200" b="0" i="0" u="none" strike="noStrike" kern="1200" cap="none" baseline="0" dirty="0" smtClean="0">
                        <a:solidFill>
                          <a:schemeClr val="tx1"/>
                        </a:solidFill>
                        <a:effectLst/>
                        <a:latin typeface="Arial Narrow" panose="020B0606020202030204" pitchFamily="34" charset="0"/>
                        <a:ea typeface="Calibri"/>
                        <a:cs typeface="Calibri"/>
                        <a:sym typeface="Arial"/>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effectLst/>
                          <a:latin typeface="Arial Narrow" panose="020B0606020202030204" pitchFamily="34" charset="0"/>
                        </a:rPr>
                        <a:t>Probabilidad de incrementos súbitos en los niveles de aportantes </a:t>
                      </a:r>
                      <a:r>
                        <a:rPr lang="es-CO" sz="1200" u="none" strike="noStrike" kern="1200" baseline="0" dirty="0" smtClean="0">
                          <a:effectLst/>
                          <a:latin typeface="Arial Narrow" panose="020B0606020202030204" pitchFamily="34" charset="0"/>
                        </a:rPr>
                        <a:t>directos al Cauca entre Pto. Valdivia y Nechí </a:t>
                      </a:r>
                      <a:r>
                        <a:rPr lang="es-ES" sz="1200" u="none" strike="noStrike" kern="1200" baseline="0" dirty="0" smtClean="0">
                          <a:effectLst/>
                          <a:latin typeface="Arial Narrow" panose="020B0606020202030204" pitchFamily="34" charset="0"/>
                        </a:rPr>
                        <a:t>(Antioquia).</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u="none" strike="noStrike" kern="1200" cap="none" baseline="0" dirty="0" smtClean="0">
                          <a:solidFill>
                            <a:schemeClr val="tx1"/>
                          </a:solidFill>
                          <a:effectLst/>
                          <a:latin typeface="Arial Narrow" panose="020B0606020202030204" pitchFamily="34" charset="0"/>
                          <a:ea typeface="Calibri"/>
                          <a:cs typeface="Calibri"/>
                          <a:sym typeface="Arial"/>
                        </a:rPr>
                        <a:t>Niveles altos del río Cauca en el tramo entre los municipios de Valdivia y Nechí (Antioquia).</a:t>
                      </a:r>
                      <a:endParaRPr lang="es-ES" sz="1200" u="none" strike="noStrike" kern="1200" baseline="0" dirty="0" smtClean="0">
                        <a:effectLst/>
                        <a:latin typeface="Arial Narrow" panose="020B0606020202030204" pitchFamily="34" charset="0"/>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u="none" strike="noStrike" kern="1200" cap="none" baseline="0" dirty="0" smtClean="0">
                          <a:solidFill>
                            <a:schemeClr val="tx1"/>
                          </a:solidFill>
                          <a:effectLst/>
                          <a:latin typeface="Arial Narrow" panose="020B0606020202030204" pitchFamily="34" charset="0"/>
                          <a:ea typeface="+mn-ea"/>
                          <a:cs typeface="+mn-cs"/>
                          <a:sym typeface="Arial"/>
                        </a:rPr>
                        <a:t>Niveles altos en la parte baja del río Nechí y probabilidad de crecientes súbitas en sus afluentes.</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u="none" strike="noStrike" kern="1200" baseline="0" dirty="0" smtClean="0">
                          <a:solidFill>
                            <a:schemeClr val="tx1"/>
                          </a:solidFill>
                          <a:effectLst/>
                          <a:latin typeface="Arial Narrow" panose="020B0606020202030204" pitchFamily="34" charset="0"/>
                          <a:ea typeface="+mn-ea"/>
                          <a:cs typeface="+mn-cs"/>
                        </a:rPr>
                        <a:t>Probabilidad de crecientes súbitas en la cuenca alta del río San Jorge. Especial atención en sus afluentes, los ríos San Pedro y Uré, y la quebrada La Manuela.</a:t>
                      </a:r>
                      <a:endParaRPr lang="es-ES" sz="1200" b="0" u="none" strike="noStrike" kern="1200" baseline="0" dirty="0" smtClean="0">
                        <a:effectLst/>
                        <a:latin typeface="Arial Narrow" panose="020B0606020202030204" pitchFamily="34" charset="0"/>
                      </a:endParaRP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u="none" strike="noStrike" kern="1200" baseline="0" dirty="0" smtClean="0">
                          <a:effectLst/>
                          <a:latin typeface="Arial Narrow" panose="020B0606020202030204" pitchFamily="34" charset="0"/>
                        </a:rPr>
                        <a:t>Niveles altos del Bajo San Jorge (Región de La Mojana). </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u="none" strike="noStrike" kern="1200" baseline="0" dirty="0" smtClean="0">
                          <a:solidFill>
                            <a:schemeClr val="tx1"/>
                          </a:solidFill>
                          <a:effectLst/>
                          <a:latin typeface="Arial Narrow" panose="020B0606020202030204" pitchFamily="34" charset="0"/>
                          <a:ea typeface="+mn-ea"/>
                          <a:cs typeface="+mn-cs"/>
                        </a:rPr>
                        <a:t>Probabilidad de crecientes súbitas en los aportantes </a:t>
                      </a:r>
                      <a:r>
                        <a:rPr lang="es-CO" sz="1200" b="0" u="none" strike="noStrike" kern="1200" baseline="0" dirty="0" smtClean="0">
                          <a:solidFill>
                            <a:schemeClr val="tx1"/>
                          </a:solidFill>
                          <a:effectLst/>
                          <a:latin typeface="Arial Narrow" panose="020B0606020202030204" pitchFamily="34" charset="0"/>
                          <a:ea typeface="+mn-ea"/>
                          <a:cs typeface="+mn-cs"/>
                        </a:rPr>
                        <a:t>d</a:t>
                      </a:r>
                      <a:r>
                        <a:rPr lang="es-CO" sz="1200" u="none" strike="noStrike" kern="1200" baseline="0" dirty="0" smtClean="0">
                          <a:solidFill>
                            <a:schemeClr val="tx1"/>
                          </a:solidFill>
                          <a:effectLst/>
                          <a:latin typeface="Arial Narrow" panose="020B0606020202030204" pitchFamily="34" charset="0"/>
                          <a:ea typeface="+mn-ea"/>
                          <a:cs typeface="+mn-cs"/>
                        </a:rPr>
                        <a:t>irectos al Bajo Cauca – Ciénaga La Raya entre río Nechí y Brazo de Loba.</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u="none" strike="noStrike" kern="1200" baseline="0" dirty="0" smtClean="0">
                          <a:solidFill>
                            <a:schemeClr val="tx1"/>
                          </a:solidFill>
                          <a:effectLst/>
                          <a:latin typeface="Arial Narrow" panose="020B0606020202030204" pitchFamily="34" charset="0"/>
                          <a:ea typeface="+mn-ea"/>
                          <a:cs typeface="+mn-cs"/>
                        </a:rPr>
                        <a:t>Alerta Puntual</a:t>
                      </a:r>
                      <a:r>
                        <a:rPr lang="es-ES" sz="1200" b="0" u="none" strike="noStrike" kern="1200" baseline="0" dirty="0" smtClean="0">
                          <a:solidFill>
                            <a:schemeClr val="tx1"/>
                          </a:solidFill>
                          <a:effectLst/>
                          <a:latin typeface="Arial Narrow" panose="020B0606020202030204" pitchFamily="34" charset="0"/>
                          <a:ea typeface="+mn-ea"/>
                          <a:cs typeface="+mn-cs"/>
                        </a:rPr>
                        <a:t> en el Bajo Cauca en el sector Cara de Gato (San Jacinto del Cauca -Bolívar).</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u="none" strike="noStrike" kern="1200" baseline="0" dirty="0" smtClean="0">
                          <a:effectLst/>
                          <a:latin typeface="Arial Narrow" panose="020B0606020202030204" pitchFamily="34" charset="0"/>
                        </a:rPr>
                        <a:t>Alerta Puntual </a:t>
                      </a:r>
                      <a:r>
                        <a:rPr lang="es-ES" sz="1200" b="0" u="none" strike="noStrike" kern="1200" baseline="0" dirty="0" smtClean="0">
                          <a:effectLst/>
                          <a:latin typeface="Arial Narrow" panose="020B0606020202030204" pitchFamily="34" charset="0"/>
                        </a:rPr>
                        <a:t>por niveles altos de la ciénaga La Zapatosa asociados a niveles altos en el Bajo Cesar y en el río Magdalena.</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solidFill>
                            <a:schemeClr val="tx1"/>
                          </a:solidFill>
                          <a:effectLst/>
                          <a:latin typeface="Arial Narrow" panose="020B0606020202030204" pitchFamily="34" charset="0"/>
                        </a:rPr>
                        <a:t>Niveles altos en el Bajo Magdalena espacialmente en los municipios de El Banco y Santa Ana (Magdalena).</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solidFill>
                            <a:schemeClr val="tx1"/>
                          </a:solidFill>
                          <a:effectLst/>
                          <a:latin typeface="Arial Narrow" panose="020B0606020202030204" pitchFamily="34" charset="0"/>
                        </a:rPr>
                        <a:t>Probabilidad de incremento de niveles en los directos al Magdalena entre Calamar y desembocadura al mar Caribe.</a:t>
                      </a:r>
                    </a:p>
                    <a:p>
                      <a:pPr marL="171450" marR="0" lvl="0" indent="-171450" algn="just" defTabSz="5731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u="none" strike="noStrike" kern="1200" baseline="0" dirty="0" smtClean="0">
                          <a:solidFill>
                            <a:schemeClr val="tx1"/>
                          </a:solidFill>
                          <a:effectLst/>
                          <a:latin typeface="Arial Narrow" panose="020B0606020202030204" pitchFamily="34" charset="0"/>
                        </a:rPr>
                        <a:t>Probabilidad de crecientes súbitas en arroyos de la ciudad de Barranquilla y Soledad (Atlántico).</a:t>
                      </a:r>
                      <a:endParaRPr lang="es-ES" sz="1200" b="0" i="0" u="none" strike="noStrike" kern="1200" cap="none" baseline="0" dirty="0" smtClean="0">
                        <a:solidFill>
                          <a:schemeClr val="tx1"/>
                        </a:solidFill>
                        <a:effectLst/>
                        <a:latin typeface="Arial Narrow" panose="020B0606020202030204" pitchFamily="34" charset="0"/>
                        <a:ea typeface="+mn-ea"/>
                        <a:cs typeface="+mn-cs"/>
                        <a:sym typeface="Arial"/>
                      </a:endParaRPr>
                    </a:p>
                  </a:txBody>
                  <a:tcPr marL="121920" marR="121920" marT="60960" marB="60960" anchor="ctr">
                    <a:solidFill>
                      <a:schemeClr val="bg1">
                        <a:lumMod val="95000"/>
                      </a:schemeClr>
                    </a:solidFill>
                  </a:tcPr>
                </a:tc>
                <a:extLst>
                  <a:ext uri="{0D108BD9-81ED-4DB2-BD59-A6C34878D82A}">
                    <a16:rowId xmlns:a16="http://schemas.microsoft.com/office/drawing/2014/main" xmlns="" val="2408579278"/>
                  </a:ext>
                </a:extLst>
              </a:tr>
            </a:tbl>
          </a:graphicData>
        </a:graphic>
      </p:graphicFrame>
      <p:pic>
        <p:nvPicPr>
          <p:cNvPr id="34"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6398" y="2513863"/>
            <a:ext cx="202677" cy="198596"/>
          </a:xfrm>
          <a:prstGeom prst="rect">
            <a:avLst/>
          </a:prstGeom>
        </p:spPr>
      </p:pic>
      <p:pic>
        <p:nvPicPr>
          <p:cNvPr id="39"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641" y="2269917"/>
            <a:ext cx="221839" cy="182960"/>
          </a:xfrm>
          <a:prstGeom prst="rect">
            <a:avLst/>
          </a:prstGeom>
        </p:spPr>
      </p:pic>
      <p:pic>
        <p:nvPicPr>
          <p:cNvPr id="45" name="Picture 49" descr="Recurso 37.png"/>
          <p:cNvPicPr>
            <a:picLocks noChangeAspect="1"/>
          </p:cNvPicPr>
          <p:nvPr/>
        </p:nvPicPr>
        <p:blipFill rotWithShape="1">
          <a:blip r:embed="rId10" cstate="print">
            <a:extLst>
              <a:ext uri="{28A0092B-C50C-407E-A947-70E740481C1C}">
                <a14:useLocalDpi xmlns:a14="http://schemas.microsoft.com/office/drawing/2010/main" val="0"/>
              </a:ext>
            </a:extLst>
          </a:blip>
          <a:srcRect b="18540"/>
          <a:stretch/>
        </p:blipFill>
        <p:spPr>
          <a:xfrm>
            <a:off x="1400528" y="2508480"/>
            <a:ext cx="217877" cy="222605"/>
          </a:xfrm>
          <a:prstGeom prst="rect">
            <a:avLst/>
          </a:prstGeom>
        </p:spPr>
      </p:pic>
      <p:pic>
        <p:nvPicPr>
          <p:cNvPr id="47"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0629" y="2331517"/>
            <a:ext cx="221839" cy="182960"/>
          </a:xfrm>
          <a:prstGeom prst="rect">
            <a:avLst/>
          </a:prstGeom>
        </p:spPr>
      </p:pic>
      <p:pic>
        <p:nvPicPr>
          <p:cNvPr id="49"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8950" y="3066169"/>
            <a:ext cx="202677" cy="198596"/>
          </a:xfrm>
          <a:prstGeom prst="rect">
            <a:avLst/>
          </a:prstGeom>
        </p:spPr>
      </p:pic>
      <p:pic>
        <p:nvPicPr>
          <p:cNvPr id="50" name="Picture 49" descr="Recurso 37.png"/>
          <p:cNvPicPr>
            <a:picLocks noChangeAspect="1"/>
          </p:cNvPicPr>
          <p:nvPr/>
        </p:nvPicPr>
        <p:blipFill rotWithShape="1">
          <a:blip r:embed="rId10" cstate="print">
            <a:extLst>
              <a:ext uri="{28A0092B-C50C-407E-A947-70E740481C1C}">
                <a14:useLocalDpi xmlns:a14="http://schemas.microsoft.com/office/drawing/2010/main" val="0"/>
              </a:ext>
            </a:extLst>
          </a:blip>
          <a:srcRect b="18540"/>
          <a:stretch/>
        </p:blipFill>
        <p:spPr>
          <a:xfrm>
            <a:off x="1567646" y="2665262"/>
            <a:ext cx="217877" cy="222605"/>
          </a:xfrm>
          <a:prstGeom prst="rect">
            <a:avLst/>
          </a:prstGeom>
        </p:spPr>
      </p:pic>
      <p:pic>
        <p:nvPicPr>
          <p:cNvPr id="41"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7595" y="2120455"/>
            <a:ext cx="221839" cy="182960"/>
          </a:xfrm>
          <a:prstGeom prst="rect">
            <a:avLst/>
          </a:prstGeom>
        </p:spPr>
      </p:pic>
      <p:pic>
        <p:nvPicPr>
          <p:cNvPr id="44"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80289" y="2570772"/>
            <a:ext cx="221839" cy="182960"/>
          </a:xfrm>
          <a:prstGeom prst="rect">
            <a:avLst/>
          </a:prstGeom>
        </p:spPr>
      </p:pic>
      <p:pic>
        <p:nvPicPr>
          <p:cNvPr id="40" name="Picture 49" descr="Recurso 37.png"/>
          <p:cNvPicPr>
            <a:picLocks noChangeAspect="1"/>
          </p:cNvPicPr>
          <p:nvPr/>
        </p:nvPicPr>
        <p:blipFill rotWithShape="1">
          <a:blip r:embed="rId10" cstate="print">
            <a:extLst>
              <a:ext uri="{28A0092B-C50C-407E-A947-70E740481C1C}">
                <a14:useLocalDpi xmlns:a14="http://schemas.microsoft.com/office/drawing/2010/main" val="0"/>
              </a:ext>
            </a:extLst>
          </a:blip>
          <a:srcRect b="18540"/>
          <a:stretch/>
        </p:blipFill>
        <p:spPr>
          <a:xfrm>
            <a:off x="1749612" y="1512474"/>
            <a:ext cx="217877" cy="222605"/>
          </a:xfrm>
          <a:prstGeom prst="rect">
            <a:avLst/>
          </a:prstGeom>
        </p:spPr>
      </p:pic>
      <p:pic>
        <p:nvPicPr>
          <p:cNvPr id="42"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89868" y="2050629"/>
            <a:ext cx="202677" cy="198596"/>
          </a:xfrm>
          <a:prstGeom prst="rect">
            <a:avLst/>
          </a:prstGeom>
        </p:spPr>
      </p:pic>
    </p:spTree>
    <p:extLst>
      <p:ext uri="{BB962C8B-B14F-4D97-AF65-F5344CB8AC3E}">
        <p14:creationId xmlns:p14="http://schemas.microsoft.com/office/powerpoint/2010/main" val="2179781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4721225"/>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8" y="532606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2"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038" y="5903479"/>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287838" y="1659887"/>
          <a:ext cx="7766050" cy="4220321"/>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54871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26" marB="4572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6" marB="4572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6" marB="4572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26" marB="45726" anchor="ctr">
                    <a:solidFill>
                      <a:schemeClr val="accent1">
                        <a:lumMod val="75000"/>
                      </a:schemeClr>
                    </a:solidFill>
                  </a:tcPr>
                </a:tc>
                <a:extLst>
                  <a:ext uri="{0D108BD9-81ED-4DB2-BD59-A6C34878D82A}">
                    <a16:rowId xmlns:a16="http://schemas.microsoft.com/office/drawing/2014/main" xmlns="" val="10000"/>
                  </a:ext>
                </a:extLst>
              </a:tr>
              <a:tr h="6119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panose="020B0606020202030204" pitchFamily="34" charset="0"/>
                          <a:sym typeface="Arial Narrow"/>
                        </a:rPr>
                        <a:t>Atrato - Darién</a:t>
                      </a:r>
                      <a:endParaRPr sz="1100" u="none" strike="noStrike" cap="none" dirty="0">
                        <a:latin typeface="Arial Narrow" panose="020B0606020202030204" pitchFamily="34" charset="0"/>
                      </a:endParaRPr>
                    </a:p>
                  </a:txBody>
                  <a:tcPr marL="91450" marR="91450" marT="45692" marB="45692"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u="none" strike="noStrike" cap="none" dirty="0">
                          <a:latin typeface="Arial Narrow" panose="020B0606020202030204" pitchFamily="34" charset="0"/>
                          <a:sym typeface="Arial Narrow"/>
                        </a:rPr>
                        <a:t>Cuenca alta </a:t>
                      </a:r>
                      <a:r>
                        <a:rPr lang="es-CO" sz="1100" u="none" strike="noStrike" cap="none" dirty="0" smtClean="0">
                          <a:latin typeface="Arial Narrow" panose="020B0606020202030204" pitchFamily="34" charset="0"/>
                          <a:sym typeface="Arial Narrow"/>
                        </a:rPr>
                        <a:t>del </a:t>
                      </a:r>
                      <a:r>
                        <a:rPr lang="es-CO" sz="1100" u="none" strike="noStrike" cap="none" dirty="0">
                          <a:latin typeface="Arial Narrow" panose="020B0606020202030204" pitchFamily="34" charset="0"/>
                          <a:sym typeface="Arial Narrow"/>
                        </a:rPr>
                        <a:t>río Atrato</a:t>
                      </a:r>
                      <a:endParaRPr sz="1100" u="none" strike="noStrike" cap="none" dirty="0">
                        <a:latin typeface="Arial Narrow" panose="020B0606020202030204" pitchFamily="34" charset="0"/>
                      </a:endParaRPr>
                    </a:p>
                  </a:txBody>
                  <a:tcPr marL="91450" marR="91450" marT="45692" marB="45692"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u="none" strike="noStrike" cap="none" baseline="0" dirty="0" smtClean="0">
                          <a:latin typeface="Arial Narrow" panose="020B0606020202030204" pitchFamily="34" charset="0"/>
                          <a:sym typeface="Arial Narrow"/>
                        </a:rPr>
                        <a:t>Probabilidad de crecientes súbitas en el </a:t>
                      </a:r>
                      <a:r>
                        <a:rPr lang="es-ES" sz="1100" u="none" strike="noStrike" cap="none" dirty="0" smtClean="0">
                          <a:latin typeface="Arial Narrow" panose="020B0606020202030204" pitchFamily="34" charset="0"/>
                          <a:sym typeface="Arial Narrow"/>
                        </a:rPr>
                        <a:t>río Atrato</a:t>
                      </a:r>
                      <a:r>
                        <a:rPr lang="es-ES" sz="1100" u="none" strike="noStrike" cap="none" baseline="0" dirty="0" smtClean="0">
                          <a:latin typeface="Arial Narrow" panose="020B0606020202030204" pitchFamily="34" charset="0"/>
                          <a:sym typeface="Arial Narrow"/>
                        </a:rPr>
                        <a:t> y</a:t>
                      </a:r>
                      <a:r>
                        <a:rPr lang="es-ES" sz="1100" u="none" strike="noStrike" cap="none" dirty="0" smtClean="0">
                          <a:latin typeface="Arial Narrow" panose="020B0606020202030204" pitchFamily="34" charset="0"/>
                          <a:sym typeface="Arial Narrow"/>
                        </a:rPr>
                        <a:t> sus afluentes los ríos Andágueda</a:t>
                      </a:r>
                      <a:r>
                        <a:rPr lang="es-ES" sz="1100" u="none" strike="noStrike" cap="none" baseline="0" dirty="0" smtClean="0">
                          <a:latin typeface="Arial Narrow" panose="020B0606020202030204" pitchFamily="34" charset="0"/>
                          <a:sym typeface="Arial Narrow"/>
                        </a:rPr>
                        <a:t>,</a:t>
                      </a:r>
                      <a:r>
                        <a:rPr lang="es-ES" sz="1100" u="none" strike="noStrike" cap="none" dirty="0" smtClean="0">
                          <a:latin typeface="Arial Narrow" panose="020B0606020202030204" pitchFamily="34" charset="0"/>
                          <a:sym typeface="Arial Narrow"/>
                        </a:rPr>
                        <a:t> </a:t>
                      </a:r>
                      <a:r>
                        <a:rPr lang="es-ES" sz="1100" b="0" u="none" strike="noStrike" cap="none" dirty="0" smtClean="0">
                          <a:latin typeface="Arial Narrow" panose="020B0606020202030204" pitchFamily="34" charset="0"/>
                          <a:sym typeface="Arial Narrow"/>
                        </a:rPr>
                        <a:t>San Pablo, </a:t>
                      </a:r>
                      <a:r>
                        <a:rPr lang="es-ES" sz="1100" u="none" strike="noStrike" cap="none" baseline="0" dirty="0" smtClean="0">
                          <a:latin typeface="Arial Narrow" panose="020B0606020202030204" pitchFamily="34" charset="0"/>
                          <a:sym typeface="Arial Narrow"/>
                        </a:rPr>
                        <a:t>Quito y </a:t>
                      </a:r>
                      <a:r>
                        <a:rPr lang="es-ES" sz="1100" u="none" strike="noStrike" cap="none" dirty="0" smtClean="0">
                          <a:latin typeface="Arial Narrow" panose="020B0606020202030204" pitchFamily="34" charset="0"/>
                          <a:sym typeface="Arial Narrow"/>
                        </a:rPr>
                        <a:t>Cabí. Se recomienda especial atención en los municipios de El Carmen de Atrato, </a:t>
                      </a:r>
                      <a:r>
                        <a:rPr lang="es-ES" sz="1100" u="none" strike="noStrike" cap="none" baseline="0" dirty="0" smtClean="0">
                          <a:latin typeface="Arial Narrow" panose="020B0606020202030204" pitchFamily="34" charset="0"/>
                          <a:sym typeface="Arial Narrow"/>
                        </a:rPr>
                        <a:t>Cértegui, </a:t>
                      </a:r>
                      <a:r>
                        <a:rPr lang="es-ES" sz="1100" u="none" strike="noStrike" cap="none" dirty="0" smtClean="0">
                          <a:latin typeface="Arial Narrow" panose="020B0606020202030204" pitchFamily="34" charset="0"/>
                          <a:sym typeface="Arial Narrow"/>
                        </a:rPr>
                        <a:t>Lloró, </a:t>
                      </a:r>
                      <a:r>
                        <a:rPr lang="es-ES" sz="1100" u="none" strike="noStrike" cap="none" baseline="0" dirty="0" smtClean="0">
                          <a:latin typeface="Arial Narrow" panose="020B0606020202030204" pitchFamily="34" charset="0"/>
                          <a:sym typeface="Arial Narrow"/>
                        </a:rPr>
                        <a:t>Quibdó, </a:t>
                      </a:r>
                      <a:r>
                        <a:rPr lang="es-ES" sz="1100" u="none" strike="noStrike" cap="none" dirty="0" smtClean="0">
                          <a:latin typeface="Arial Narrow" panose="020B0606020202030204" pitchFamily="34" charset="0"/>
                          <a:sym typeface="Arial Narrow"/>
                        </a:rPr>
                        <a:t>Bagadó, </a:t>
                      </a:r>
                      <a:r>
                        <a:rPr lang="es-ES" sz="1100" u="none" strike="noStrike" cap="none" baseline="0" dirty="0" smtClean="0">
                          <a:latin typeface="Arial Narrow" panose="020B0606020202030204" pitchFamily="34" charset="0"/>
                          <a:sym typeface="Arial Narrow"/>
                        </a:rPr>
                        <a:t>Cantón de San Pablo, Paimado </a:t>
                      </a:r>
                      <a:r>
                        <a:rPr lang="es-ES" sz="1100" u="none" strike="noStrike" cap="none" dirty="0" smtClean="0">
                          <a:latin typeface="Arial Narrow" panose="020B0606020202030204" pitchFamily="34" charset="0"/>
                          <a:sym typeface="Arial Narrow"/>
                        </a:rPr>
                        <a:t>y Unión Panamericana (Animas). </a:t>
                      </a:r>
                    </a:p>
                  </a:txBody>
                  <a:tcPr marL="91450" marR="91450" marT="45692" marB="45692" anchor="ctr"/>
                </a:tc>
                <a:extLst>
                  <a:ext uri="{0D108BD9-81ED-4DB2-BD59-A6C34878D82A}">
                    <a16:rowId xmlns:a16="http://schemas.microsoft.com/office/drawing/2014/main" xmlns="" val="10001"/>
                  </a:ext>
                </a:extLst>
              </a:tr>
              <a:tr h="6119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53" marR="91453" marT="45668" marB="4566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Bebaramá</a:t>
                      </a:r>
                      <a:endParaRPr sz="1100" b="0" u="none" strike="noStrike" cap="none" dirty="0">
                        <a:solidFill>
                          <a:schemeClr val="dk1"/>
                        </a:solidFill>
                        <a:latin typeface="Arial Narrow"/>
                        <a:ea typeface="Arial Narrow"/>
                        <a:cs typeface="Arial Narrow"/>
                        <a:sym typeface="Arial Narrow"/>
                      </a:endParaRPr>
                    </a:p>
                  </a:txBody>
                  <a:tcPr marL="91453" marR="91453" marT="45668" marB="45668"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1100" b="0" u="none" strike="noStrike" cap="none" dirty="0" smtClean="0">
                          <a:solidFill>
                            <a:schemeClr val="dk1"/>
                          </a:solidFill>
                          <a:latin typeface="Arial Narrow"/>
                          <a:ea typeface="Arial Narrow"/>
                          <a:cs typeface="Arial Narrow"/>
                          <a:sym typeface="Arial Narrow"/>
                        </a:rPr>
                        <a:t>Probabilidad de crecientes súbitas en la</a:t>
                      </a:r>
                      <a:r>
                        <a:rPr lang="es-ES" sz="1100" b="0" u="none" strike="noStrike" cap="none" baseline="0" dirty="0" smtClean="0">
                          <a:solidFill>
                            <a:schemeClr val="dk1"/>
                          </a:solidFill>
                          <a:latin typeface="Arial Narrow"/>
                          <a:ea typeface="Arial Narrow"/>
                          <a:cs typeface="Arial Narrow"/>
                          <a:sym typeface="Arial Narrow"/>
                        </a:rPr>
                        <a:t> </a:t>
                      </a:r>
                      <a:r>
                        <a:rPr lang="es-ES" sz="1100" b="0" u="none" strike="noStrike" cap="none" dirty="0" smtClean="0">
                          <a:solidFill>
                            <a:schemeClr val="dk1"/>
                          </a:solidFill>
                          <a:latin typeface="Arial Narrow"/>
                          <a:ea typeface="Arial Narrow"/>
                          <a:cs typeface="Arial Narrow"/>
                          <a:sym typeface="Arial Narrow"/>
                        </a:rPr>
                        <a:t>cuenca</a:t>
                      </a:r>
                      <a:r>
                        <a:rPr lang="es-ES" sz="1100" b="0" u="none" strike="noStrike" cap="none" baseline="0" dirty="0" smtClean="0">
                          <a:solidFill>
                            <a:schemeClr val="dk1"/>
                          </a:solidFill>
                          <a:latin typeface="Arial Narrow"/>
                          <a:ea typeface="Arial Narrow"/>
                          <a:cs typeface="Arial Narrow"/>
                          <a:sym typeface="Arial Narrow"/>
                        </a:rPr>
                        <a:t> del río Bebaramá y sus afluentes. </a:t>
                      </a:r>
                      <a:endParaRPr lang="es-ES" sz="1100" b="0" u="none" strike="noStrike" cap="none" dirty="0">
                        <a:solidFill>
                          <a:schemeClr val="dk1"/>
                        </a:solidFill>
                        <a:latin typeface="Arial Narrow"/>
                        <a:ea typeface="Arial Narrow"/>
                        <a:cs typeface="Arial Narrow"/>
                        <a:sym typeface="Arial Narrow"/>
                      </a:endParaRPr>
                    </a:p>
                  </a:txBody>
                  <a:tcPr marL="91453" marR="91453" marT="45668" marB="45668" anchor="ctr"/>
                </a:tc>
                <a:extLst>
                  <a:ext uri="{0D108BD9-81ED-4DB2-BD59-A6C34878D82A}">
                    <a16:rowId xmlns:a16="http://schemas.microsoft.com/office/drawing/2014/main" xmlns="" val="10002"/>
                  </a:ext>
                </a:extLst>
              </a:tr>
              <a:tr h="6119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46" marR="91446" marT="45651" marB="45651"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media </a:t>
                      </a:r>
                      <a:endParaRPr lang="es-CO" sz="1100" b="0" u="none" strike="noStrike" cap="none" dirty="0" smtClean="0">
                        <a:solidFill>
                          <a:schemeClr val="dk1"/>
                        </a:solidFill>
                        <a:latin typeface="Arial Narrow"/>
                        <a:ea typeface="Arial Narrow"/>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río Atrato</a:t>
                      </a:r>
                      <a:endParaRPr lang="es-CO" sz="1100" b="0" u="none" strike="noStrike" cap="none" dirty="0">
                        <a:solidFill>
                          <a:schemeClr val="dk1"/>
                        </a:solidFill>
                        <a:latin typeface="Arial Narrow"/>
                        <a:ea typeface="Arial Narrow"/>
                        <a:cs typeface="Arial Narrow"/>
                        <a:sym typeface="Arial Narrow"/>
                      </a:endParaRPr>
                    </a:p>
                  </a:txBody>
                  <a:tcPr marL="91446" marR="91446" marT="45651" marB="45651"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1100" u="none" strike="noStrike" cap="none" dirty="0" smtClean="0">
                          <a:solidFill>
                            <a:schemeClr val="dk1"/>
                          </a:solidFill>
                          <a:latin typeface="Arial Narrow"/>
                          <a:ea typeface="Arial Narrow"/>
                          <a:cs typeface="Arial Narrow"/>
                          <a:sym typeface="Arial Narrow"/>
                        </a:rPr>
                        <a:t>Probabilidad </a:t>
                      </a:r>
                      <a:r>
                        <a:rPr lang="es-ES" sz="1100" u="none" strike="noStrike" cap="none" dirty="0" smtClean="0">
                          <a:latin typeface="Arial Narrow" panose="020B0606020202030204" pitchFamily="34" charset="0"/>
                          <a:sym typeface="Arial Narrow"/>
                        </a:rPr>
                        <a:t>de</a:t>
                      </a:r>
                      <a:r>
                        <a:rPr lang="es-ES" sz="1100" u="none" strike="noStrike" cap="none" baseline="0" dirty="0" smtClean="0">
                          <a:latin typeface="Arial Narrow" panose="020B0606020202030204" pitchFamily="34" charset="0"/>
                          <a:sym typeface="Arial Narrow"/>
                        </a:rPr>
                        <a:t> crecientes súbitas </a:t>
                      </a:r>
                      <a:r>
                        <a:rPr lang="es-ES" sz="1100" u="none" strike="noStrike" cap="none" dirty="0" smtClean="0">
                          <a:solidFill>
                            <a:schemeClr val="dk1"/>
                          </a:solidFill>
                          <a:latin typeface="Arial Narrow"/>
                          <a:ea typeface="Arial Narrow"/>
                          <a:cs typeface="Arial Narrow"/>
                          <a:sym typeface="Arial Narrow"/>
                        </a:rPr>
                        <a:t>en la</a:t>
                      </a:r>
                      <a:r>
                        <a:rPr lang="es-ES" sz="1100" u="none" strike="noStrike" cap="none" baseline="0" dirty="0" smtClean="0">
                          <a:solidFill>
                            <a:schemeClr val="dk1"/>
                          </a:solidFill>
                          <a:latin typeface="Arial Narrow"/>
                          <a:ea typeface="Arial Narrow"/>
                          <a:cs typeface="Arial Narrow"/>
                          <a:sym typeface="Arial Narrow"/>
                        </a:rPr>
                        <a:t> SZH </a:t>
                      </a:r>
                      <a:r>
                        <a:rPr lang="es-ES" sz="1100" u="none" strike="noStrike" cap="none" dirty="0" smtClean="0">
                          <a:solidFill>
                            <a:schemeClr val="dk1"/>
                          </a:solidFill>
                          <a:latin typeface="Arial Narrow"/>
                          <a:ea typeface="Arial Narrow"/>
                          <a:cs typeface="Arial Narrow"/>
                          <a:sym typeface="Arial Narrow"/>
                        </a:rPr>
                        <a:t>Directos al</a:t>
                      </a:r>
                      <a:r>
                        <a:rPr lang="es-ES" sz="1100" u="none" strike="noStrike" cap="none" baseline="0" dirty="0" smtClean="0">
                          <a:solidFill>
                            <a:schemeClr val="dk1"/>
                          </a:solidFill>
                          <a:latin typeface="Arial Narrow"/>
                          <a:ea typeface="Arial Narrow"/>
                          <a:cs typeface="Arial Narrow"/>
                          <a:sym typeface="Arial Narrow"/>
                        </a:rPr>
                        <a:t> Atrato entre los ríos Bebaramá y Murrí</a:t>
                      </a:r>
                      <a:r>
                        <a:rPr lang="es-ES" sz="1100" u="none" strike="noStrike" cap="none" dirty="0" smtClean="0">
                          <a:solidFill>
                            <a:schemeClr val="dk1"/>
                          </a:solidFill>
                          <a:latin typeface="Arial Narrow"/>
                          <a:ea typeface="Arial Narrow"/>
                          <a:cs typeface="Arial Narrow"/>
                          <a:sym typeface="Arial Narrow"/>
                        </a:rPr>
                        <a:t>.</a:t>
                      </a:r>
                      <a:endParaRPr lang="es-ES" sz="1100" u="none" strike="noStrike" cap="none" baseline="0" dirty="0" smtClean="0">
                        <a:latin typeface="Arial Narrow"/>
                        <a:ea typeface="Arial Narrow"/>
                        <a:cs typeface="Arial Narrow"/>
                        <a:sym typeface="Arial Narrow"/>
                      </a:endParaRPr>
                    </a:p>
                  </a:txBody>
                  <a:tcPr marL="91446" marR="91446" marT="45651" marB="45651" anchor="ctr"/>
                </a:tc>
                <a:extLst>
                  <a:ext uri="{0D108BD9-81ED-4DB2-BD59-A6C34878D82A}">
                    <a16:rowId xmlns:a16="http://schemas.microsoft.com/office/drawing/2014/main" xmlns="" val="10003"/>
                  </a:ext>
                </a:extLst>
              </a:tr>
              <a:tr h="6119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49" marR="91449" marT="45657" marB="45657"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Murrí</a:t>
                      </a:r>
                      <a:endParaRPr sz="1100" b="0" u="none" strike="noStrike" cap="none" dirty="0">
                        <a:solidFill>
                          <a:schemeClr val="dk1"/>
                        </a:solidFill>
                        <a:latin typeface="Arial Narrow"/>
                        <a:ea typeface="Arial Narrow"/>
                        <a:cs typeface="Arial Narrow"/>
                        <a:sym typeface="Arial Narrow"/>
                      </a:endParaRPr>
                    </a:p>
                  </a:txBody>
                  <a:tcPr marL="91449" marR="91449" marT="45657" marB="45657"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1100" u="none" strike="noStrike" cap="none" dirty="0" smtClean="0">
                          <a:solidFill>
                            <a:schemeClr val="dk1"/>
                          </a:solidFill>
                          <a:latin typeface="Arial Narrow"/>
                          <a:ea typeface="Arial Narrow"/>
                          <a:cs typeface="Arial Narrow"/>
                          <a:sym typeface="Arial Narrow"/>
                        </a:rPr>
                        <a:t>Probabilidad </a:t>
                      </a:r>
                      <a:r>
                        <a:rPr lang="es-ES" sz="1100" u="none" strike="noStrike" cap="none" dirty="0" smtClean="0">
                          <a:latin typeface="Arial Narrow" panose="020B0606020202030204" pitchFamily="34" charset="0"/>
                          <a:sym typeface="Arial Narrow"/>
                        </a:rPr>
                        <a:t>de</a:t>
                      </a:r>
                      <a:r>
                        <a:rPr lang="es-ES" sz="1100" u="none" strike="noStrike" cap="none" baseline="0" dirty="0" smtClean="0">
                          <a:latin typeface="Arial Narrow" panose="020B0606020202030204" pitchFamily="34" charset="0"/>
                          <a:sym typeface="Arial Narrow"/>
                        </a:rPr>
                        <a:t> crecientes súbitas </a:t>
                      </a:r>
                      <a:r>
                        <a:rPr lang="es-ES" sz="1100" u="none" strike="noStrike" cap="none" dirty="0" smtClean="0">
                          <a:solidFill>
                            <a:schemeClr val="dk1"/>
                          </a:solidFill>
                          <a:latin typeface="Arial Narrow"/>
                          <a:ea typeface="Arial Narrow"/>
                          <a:cs typeface="Arial Narrow"/>
                          <a:sym typeface="Arial Narrow"/>
                        </a:rPr>
                        <a:t>en el río Murrí</a:t>
                      </a:r>
                      <a:r>
                        <a:rPr lang="es-ES" sz="1100" u="none" strike="noStrike" cap="none" baseline="0" dirty="0" smtClean="0">
                          <a:solidFill>
                            <a:schemeClr val="dk1"/>
                          </a:solidFill>
                          <a:latin typeface="Arial Narrow"/>
                          <a:ea typeface="Arial Narrow"/>
                          <a:cs typeface="Arial Narrow"/>
                          <a:sym typeface="Arial Narrow"/>
                        </a:rPr>
                        <a:t> y </a:t>
                      </a:r>
                      <a:r>
                        <a:rPr lang="es-ES" sz="1100" u="none" strike="noStrike" cap="none" dirty="0" smtClean="0">
                          <a:solidFill>
                            <a:schemeClr val="dk1"/>
                          </a:solidFill>
                          <a:latin typeface="Arial Narrow"/>
                          <a:ea typeface="Arial Narrow"/>
                          <a:cs typeface="Arial Narrow"/>
                          <a:sym typeface="Arial Narrow"/>
                        </a:rPr>
                        <a:t>sus afluentes, especialmente el </a:t>
                      </a:r>
                      <a:r>
                        <a:rPr lang="es-ES" sz="1100" b="0" u="none" strike="noStrike" kern="1200" baseline="0" dirty="0" smtClean="0">
                          <a:solidFill>
                            <a:schemeClr val="tx1"/>
                          </a:solidFill>
                          <a:effectLst/>
                          <a:latin typeface="Arial Narrow" panose="020B0606020202030204" pitchFamily="34" charset="0"/>
                          <a:ea typeface="+mn-ea"/>
                          <a:cs typeface="+mn-cs"/>
                        </a:rPr>
                        <a:t>río Ocaidó </a:t>
                      </a:r>
                      <a:r>
                        <a:rPr lang="es-ES" sz="1100" u="none" strike="noStrike" cap="none" dirty="0" smtClean="0">
                          <a:solidFill>
                            <a:schemeClr val="dk1"/>
                          </a:solidFill>
                          <a:latin typeface="Arial Narrow"/>
                          <a:ea typeface="Arial Narrow"/>
                          <a:cs typeface="Arial Narrow"/>
                          <a:sym typeface="Arial Narrow"/>
                        </a:rPr>
                        <a:t>entre otros directos a la parte media del río Atrato.</a:t>
                      </a:r>
                      <a:r>
                        <a:rPr lang="es-ES" sz="1100" u="none" strike="noStrike" cap="none" baseline="0" dirty="0" smtClean="0">
                          <a:solidFill>
                            <a:schemeClr val="dk1"/>
                          </a:solidFill>
                          <a:latin typeface="Arial Narrow"/>
                          <a:ea typeface="Arial Narrow"/>
                          <a:cs typeface="Arial Narrow"/>
                          <a:sym typeface="Arial Narrow"/>
                        </a:rPr>
                        <a:t> </a:t>
                      </a:r>
                      <a:r>
                        <a:rPr lang="es-ES" sz="1100" b="0" u="none" strike="noStrike" cap="none" baseline="0" dirty="0" smtClean="0">
                          <a:solidFill>
                            <a:schemeClr val="dk1"/>
                          </a:solidFill>
                          <a:latin typeface="Arial Narrow"/>
                          <a:ea typeface="Arial Narrow"/>
                          <a:cs typeface="Arial Narrow"/>
                          <a:sym typeface="Arial Narrow"/>
                        </a:rPr>
                        <a:t>Se recomienda especial atención </a:t>
                      </a:r>
                      <a:r>
                        <a:rPr lang="es-ES" sz="1100" b="0" u="none" strike="noStrike" kern="1200" baseline="0" dirty="0" smtClean="0">
                          <a:solidFill>
                            <a:schemeClr val="tx1"/>
                          </a:solidFill>
                          <a:effectLst/>
                          <a:latin typeface="Arial Narrow" panose="020B0606020202030204" pitchFamily="34" charset="0"/>
                          <a:ea typeface="+mn-ea"/>
                          <a:cs typeface="+mn-cs"/>
                        </a:rPr>
                        <a:t>en el municipio de Urrao – Antioquia. </a:t>
                      </a:r>
                      <a:endParaRPr lang="es-ES" sz="1100" u="none" strike="noStrike" cap="none" baseline="0" dirty="0" smtClean="0">
                        <a:latin typeface="Arial Narrow"/>
                        <a:ea typeface="Arial Narrow"/>
                        <a:cs typeface="Arial Narrow"/>
                        <a:sym typeface="Arial Narrow"/>
                      </a:endParaRPr>
                    </a:p>
                  </a:txBody>
                  <a:tcPr marL="91449" marR="91449" marT="45657" marB="45657" anchor="ctr"/>
                </a:tc>
                <a:extLst>
                  <a:ext uri="{0D108BD9-81ED-4DB2-BD59-A6C34878D82A}">
                    <a16:rowId xmlns:a16="http://schemas.microsoft.com/office/drawing/2014/main" xmlns="" val="10004"/>
                  </a:ext>
                </a:extLst>
              </a:tr>
              <a:tr h="6119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53" marR="91453" marT="45668" marB="4566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Cuenca media </a:t>
                      </a:r>
                      <a:endParaRPr sz="1100" b="0" u="none" strike="noStrike" cap="none" dirty="0">
                        <a:solidFill>
                          <a:schemeClr val="dk1"/>
                        </a:solidFill>
                        <a:latin typeface="Arial Narrow"/>
                        <a:ea typeface="Arial Narrow"/>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río Atrato</a:t>
                      </a:r>
                      <a:endParaRPr sz="1100" b="0" u="none" strike="noStrike" cap="none" dirty="0">
                        <a:solidFill>
                          <a:schemeClr val="dk1"/>
                        </a:solidFill>
                        <a:latin typeface="Arial Narrow"/>
                        <a:ea typeface="Arial Narrow"/>
                        <a:cs typeface="Arial Narrow"/>
                        <a:sym typeface="Arial Narrow"/>
                      </a:endParaRPr>
                    </a:p>
                  </a:txBody>
                  <a:tcPr marL="91453" marR="91453" marT="45668" marB="45668"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1100" b="0" u="none" strike="noStrike" cap="none" dirty="0" smtClean="0">
                          <a:solidFill>
                            <a:schemeClr val="dk1"/>
                          </a:solidFill>
                          <a:latin typeface="Arial Narrow"/>
                          <a:ea typeface="Arial Narrow"/>
                          <a:cs typeface="Arial Narrow"/>
                          <a:sym typeface="Arial Narrow"/>
                        </a:rPr>
                        <a:t>Probabilidad de crecientes súbitas en la SZH Directos al Atrato entre los ríos Quito y Bojayá. Se recomienda especial atención en el río Atrato a la altura de Vigía del Fuerte (Antioquia). </a:t>
                      </a:r>
                    </a:p>
                  </a:txBody>
                  <a:tcPr marL="91453" marR="91453" marT="45668" marB="45668" anchor="ctr"/>
                </a:tc>
                <a:extLst>
                  <a:ext uri="{0D108BD9-81ED-4DB2-BD59-A6C34878D82A}">
                    <a16:rowId xmlns:a16="http://schemas.microsoft.com/office/drawing/2014/main" xmlns="" val="10005"/>
                  </a:ext>
                </a:extLst>
              </a:tr>
              <a:tr h="6119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53" marR="91453" marT="45658" marB="4565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Cuenca media </a:t>
                      </a:r>
                      <a:endParaRPr sz="1100" b="0" u="none" strike="noStrike" cap="none" dirty="0">
                        <a:solidFill>
                          <a:schemeClr val="dk1"/>
                        </a:solidFill>
                        <a:latin typeface="Arial Narrow"/>
                        <a:ea typeface="Arial Narrow"/>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río Atrato</a:t>
                      </a:r>
                      <a:endParaRPr sz="1100" b="0" u="none" strike="noStrike" cap="none" dirty="0">
                        <a:solidFill>
                          <a:schemeClr val="dk1"/>
                        </a:solidFill>
                        <a:latin typeface="Arial Narrow"/>
                        <a:ea typeface="Arial Narrow"/>
                        <a:cs typeface="Arial Narrow"/>
                        <a:sym typeface="Arial Narrow"/>
                      </a:endParaRPr>
                    </a:p>
                  </a:txBody>
                  <a:tcPr marL="91453" marR="91453" marT="45658" marB="45658"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1100" b="0" u="none" strike="noStrike" cap="none" dirty="0" smtClean="0">
                          <a:solidFill>
                            <a:schemeClr val="dk1"/>
                          </a:solidFill>
                          <a:latin typeface="Arial Narrow"/>
                          <a:ea typeface="Arial Narrow"/>
                          <a:cs typeface="Arial Narrow"/>
                          <a:sym typeface="Arial Narrow"/>
                        </a:rPr>
                        <a:t>Probabilidad de crecientes súbitas en los ríos Bojayá, </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Napipí, Opogadó y sus afluentes</a:t>
                      </a:r>
                      <a:r>
                        <a:rPr lang="es-ES" sz="1100" b="0" u="none" strike="noStrike" cap="none" dirty="0" smtClean="0">
                          <a:solidFill>
                            <a:schemeClr val="dk1"/>
                          </a:solidFill>
                          <a:latin typeface="Arial Narrow"/>
                          <a:ea typeface="Arial Narrow"/>
                          <a:cs typeface="Arial Narrow"/>
                          <a:sym typeface="Arial Narrow"/>
                        </a:rPr>
                        <a:t>. Especial atención</a:t>
                      </a:r>
                      <a:r>
                        <a:rPr lang="es-ES" sz="1100" b="0" u="none" strike="noStrike" cap="none" baseline="0" dirty="0" smtClean="0">
                          <a:solidFill>
                            <a:schemeClr val="dk1"/>
                          </a:solidFill>
                          <a:latin typeface="Arial Narrow"/>
                          <a:ea typeface="Arial Narrow"/>
                          <a:cs typeface="Arial Narrow"/>
                          <a:sym typeface="Arial Narrow"/>
                        </a:rPr>
                        <a:t> en el municipio de Bojayá (Chocó).</a:t>
                      </a:r>
                      <a:endParaRPr lang="es-ES" sz="1100" b="0" u="none" strike="noStrike" cap="none" dirty="0" smtClean="0">
                        <a:solidFill>
                          <a:schemeClr val="dk1"/>
                        </a:solidFill>
                        <a:latin typeface="Arial Narrow"/>
                        <a:ea typeface="Arial Narrow"/>
                        <a:cs typeface="Arial Narrow"/>
                        <a:sym typeface="Arial Narrow"/>
                      </a:endParaRPr>
                    </a:p>
                  </a:txBody>
                  <a:tcPr marL="91453" marR="91453" marT="45658" marB="45658" anchor="ctr"/>
                </a:tc>
                <a:extLst>
                  <a:ext uri="{0D108BD9-81ED-4DB2-BD59-A6C34878D82A}">
                    <a16:rowId xmlns:a16="http://schemas.microsoft.com/office/drawing/2014/main" xmlns="" val="3338249148"/>
                  </a:ext>
                </a:extLst>
              </a:tr>
            </a:tbl>
          </a:graphicData>
        </a:graphic>
      </p:graphicFrame>
      <p:pic>
        <p:nvPicPr>
          <p:cNvPr id="104501"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59943" y="5195888"/>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982631" y="5092234"/>
            <a:ext cx="3571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917935" y="4763737"/>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017" y="288170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117" y="3501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065" y="413100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09891" y="4812260"/>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017" y="5346549"/>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854089" y="5461641"/>
            <a:ext cx="3571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017" y="473279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4017" y="228520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628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8"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9"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302125" y="1574911"/>
          <a:ext cx="7766050" cy="4369466"/>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54862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extLst>
                  <a:ext uri="{0D108BD9-81ED-4DB2-BD59-A6C34878D82A}">
                    <a16:rowId xmlns:a16="http://schemas.microsoft.com/office/drawing/2014/main" xmlns="" val="10000"/>
                  </a:ext>
                </a:extLst>
              </a:tr>
              <a:tr h="61179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53" marR="91453" marT="45658" marB="4565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a:t>
                      </a:r>
                      <a:r>
                        <a:rPr lang="es-ES" sz="1100" b="0" u="none" strike="noStrike" cap="none" dirty="0" smtClean="0">
                          <a:solidFill>
                            <a:schemeClr val="dk1"/>
                          </a:solidFill>
                          <a:latin typeface="Arial Narrow"/>
                          <a:ea typeface="Arial Narrow"/>
                          <a:cs typeface="Arial Narrow"/>
                          <a:sym typeface="Arial Narrow"/>
                        </a:rPr>
                        <a:t>Murindó</a:t>
                      </a:r>
                      <a:endParaRPr sz="1100" b="0" u="none" strike="noStrike" cap="none" dirty="0">
                        <a:solidFill>
                          <a:schemeClr val="dk1"/>
                        </a:solidFill>
                        <a:latin typeface="Arial Narrow"/>
                        <a:ea typeface="Arial Narrow"/>
                        <a:cs typeface="Arial Narrow"/>
                        <a:sym typeface="Arial Narrow"/>
                      </a:endParaRPr>
                    </a:p>
                  </a:txBody>
                  <a:tcPr marL="91453" marR="91453" marT="45658" marB="45658" anchor="ctr"/>
                </a:tc>
                <a:tc>
                  <a:txBody>
                    <a:bodyPr/>
                    <a:lstStyle/>
                    <a:p>
                      <a:pPr marL="0" indent="0" algn="just" eaLnBrk="1" fontAlgn="auto" hangingPunct="1">
                        <a:spcBef>
                          <a:spcPts val="0"/>
                        </a:spcBef>
                        <a:spcAft>
                          <a:spcPts val="100"/>
                        </a:spcAft>
                        <a:buClr>
                          <a:srgbClr val="000000"/>
                        </a:buClr>
                        <a:buSzPts val="1100"/>
                        <a:buFont typeface="Arial" panose="020B0604020202020204" pitchFamily="34" charset="0"/>
                        <a:buNone/>
                        <a:defRPr/>
                      </a:pPr>
                      <a:r>
                        <a:rPr lang="es-ES" sz="1100" dirty="0" smtClean="0">
                          <a:solidFill>
                            <a:prstClr val="black"/>
                          </a:solidFill>
                          <a:latin typeface="Arial Narrow"/>
                          <a:ea typeface="Arial Narrow"/>
                          <a:cs typeface="Arial Narrow"/>
                          <a:sym typeface="Arial Narrow"/>
                        </a:rPr>
                        <a:t>Probabilidad</a:t>
                      </a:r>
                      <a:r>
                        <a:rPr lang="es-ES" sz="1100" baseline="0" dirty="0" smtClean="0">
                          <a:solidFill>
                            <a:prstClr val="black"/>
                          </a:solidFill>
                          <a:latin typeface="Arial Narrow"/>
                          <a:ea typeface="Arial Narrow"/>
                          <a:cs typeface="Arial Narrow"/>
                          <a:sym typeface="Arial Narrow"/>
                        </a:rPr>
                        <a:t> de</a:t>
                      </a:r>
                      <a:r>
                        <a:rPr lang="es-ES" sz="1100" dirty="0" smtClean="0">
                          <a:solidFill>
                            <a:prstClr val="black"/>
                          </a:solidFill>
                          <a:latin typeface="Arial Narrow"/>
                          <a:ea typeface="Arial Narrow"/>
                          <a:cs typeface="Arial Narrow"/>
                          <a:sym typeface="Arial Narrow"/>
                        </a:rPr>
                        <a:t> creciente súbita del río Murindó y sus afluentes. Especial atención en los municipios de Murindó, </a:t>
                      </a:r>
                      <a:r>
                        <a:rPr lang="es-ES" sz="1100" baseline="0" dirty="0" smtClean="0">
                          <a:solidFill>
                            <a:prstClr val="black"/>
                          </a:solidFill>
                          <a:latin typeface="Arial Narrow"/>
                          <a:ea typeface="Arial Narrow"/>
                          <a:cs typeface="Arial Narrow"/>
                          <a:sym typeface="Arial Narrow"/>
                        </a:rPr>
                        <a:t>Vigía del Fuerte </a:t>
                      </a:r>
                      <a:r>
                        <a:rPr lang="es-ES" sz="1100" dirty="0" smtClean="0">
                          <a:solidFill>
                            <a:prstClr val="black"/>
                          </a:solidFill>
                          <a:latin typeface="Arial Narrow"/>
                          <a:ea typeface="Arial Narrow"/>
                          <a:cs typeface="Arial Narrow"/>
                          <a:sym typeface="Arial Narrow"/>
                        </a:rPr>
                        <a:t>(Antioquia)</a:t>
                      </a:r>
                      <a:r>
                        <a:rPr lang="es-ES" sz="1100" baseline="0" dirty="0" smtClean="0">
                          <a:solidFill>
                            <a:prstClr val="black"/>
                          </a:solidFill>
                          <a:latin typeface="Arial Narrow"/>
                          <a:ea typeface="Arial Narrow"/>
                          <a:cs typeface="Arial Narrow"/>
                          <a:sym typeface="Arial Narrow"/>
                        </a:rPr>
                        <a:t> y Carmen del Darién (Chocó)</a:t>
                      </a:r>
                      <a:r>
                        <a:rPr lang="es-ES" sz="1100" dirty="0" smtClean="0">
                          <a:solidFill>
                            <a:prstClr val="black"/>
                          </a:solidFill>
                          <a:latin typeface="Arial Narrow"/>
                          <a:ea typeface="Arial Narrow"/>
                          <a:cs typeface="Arial Narrow"/>
                          <a:sym typeface="Arial Narrow"/>
                        </a:rPr>
                        <a:t>.</a:t>
                      </a:r>
                    </a:p>
                  </a:txBody>
                  <a:tcPr marL="91453" marR="91453" marT="45658" marB="45658" anchor="ctr"/>
                </a:tc>
                <a:extLst>
                  <a:ext uri="{0D108BD9-81ED-4DB2-BD59-A6C34878D82A}">
                    <a16:rowId xmlns:a16="http://schemas.microsoft.com/office/drawing/2014/main" xmlns="" val="3553558044"/>
                  </a:ext>
                </a:extLst>
              </a:tr>
              <a:tr h="68487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49" marR="91449" marT="45647" marB="45647"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a:t>
                      </a:r>
                      <a:r>
                        <a:rPr lang="es-CO" sz="1100" u="none" strike="noStrike" cap="none" baseline="0" dirty="0" smtClean="0">
                          <a:latin typeface="Arial Narrow"/>
                          <a:ea typeface="Arial Narrow"/>
                          <a:cs typeface="Arial Narrow"/>
                          <a:sym typeface="Arial Narrow"/>
                        </a:rPr>
                        <a:t> del río Sucio</a:t>
                      </a:r>
                      <a:endParaRPr sz="1100" b="0" u="none" strike="noStrike" cap="none" dirty="0">
                        <a:solidFill>
                          <a:schemeClr val="dk1"/>
                        </a:solidFill>
                        <a:latin typeface="Arial Narrow"/>
                        <a:ea typeface="Arial Narrow"/>
                        <a:cs typeface="Arial Narrow"/>
                        <a:sym typeface="Arial Narrow"/>
                      </a:endParaRPr>
                    </a:p>
                  </a:txBody>
                  <a:tcPr marL="91449" marR="91449" marT="45647" marB="45647" anchor="ctr"/>
                </a:tc>
                <a:tc>
                  <a:txBody>
                    <a:bodyPr/>
                    <a:lstStyle/>
                    <a:p>
                      <a:pPr marL="0" marR="0" lvl="0" indent="0" algn="just" defTabSz="4572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cap="none" dirty="0" smtClean="0">
                          <a:latin typeface="Arial Narrow"/>
                          <a:ea typeface="Arial Narrow"/>
                          <a:cs typeface="Arial Narrow"/>
                          <a:sym typeface="Arial Narrow"/>
                        </a:rPr>
                        <a:t>Probabilidad de crecientes súbitas en el río Sucio y sus afluentes. Se recomienda especial atención en las quebradas El Tigre, </a:t>
                      </a:r>
                      <a:r>
                        <a:rPr lang="es-ES" sz="1100" u="none" strike="noStrike" cap="none" baseline="0" dirty="0" err="1" smtClean="0">
                          <a:latin typeface="Arial Narrow"/>
                          <a:ea typeface="Arial Narrow"/>
                          <a:cs typeface="Arial Narrow"/>
                          <a:sym typeface="Arial Narrow"/>
                        </a:rPr>
                        <a:t>Agualinda</a:t>
                      </a:r>
                      <a:r>
                        <a:rPr lang="es-ES" sz="1100" u="none" strike="noStrike" cap="none" baseline="0" dirty="0" smtClean="0">
                          <a:latin typeface="Arial Narrow"/>
                          <a:ea typeface="Arial Narrow"/>
                          <a:cs typeface="Arial Narrow"/>
                          <a:sym typeface="Arial Narrow"/>
                        </a:rPr>
                        <a:t>, </a:t>
                      </a:r>
                      <a:r>
                        <a:rPr lang="es-ES" sz="1100" u="none" strike="noStrike" cap="none" dirty="0" smtClean="0">
                          <a:latin typeface="Arial Narrow"/>
                          <a:ea typeface="Arial Narrow"/>
                          <a:cs typeface="Arial Narrow"/>
                          <a:sym typeface="Arial Narrow"/>
                        </a:rPr>
                        <a:t>La </a:t>
                      </a:r>
                      <a:r>
                        <a:rPr lang="es-ES" sz="1100" u="none" strike="noStrike" cap="none" dirty="0" err="1" smtClean="0">
                          <a:latin typeface="Arial Narrow"/>
                          <a:ea typeface="Arial Narrow"/>
                          <a:cs typeface="Arial Narrow"/>
                          <a:sym typeface="Arial Narrow"/>
                        </a:rPr>
                        <a:t>Encalichada</a:t>
                      </a:r>
                      <a:r>
                        <a:rPr lang="es-ES" sz="1100" u="none" strike="noStrike" cap="none" dirty="0" smtClean="0">
                          <a:latin typeface="Arial Narrow"/>
                          <a:ea typeface="Arial Narrow"/>
                          <a:cs typeface="Arial Narrow"/>
                          <a:sym typeface="Arial Narrow"/>
                        </a:rPr>
                        <a:t>, Cañada Seca, Desmotadora, La Antigua y Potreros, y los ríos </a:t>
                      </a:r>
                      <a:r>
                        <a:rPr lang="es-ES" sz="1100" u="none" strike="noStrike" cap="none" baseline="0" dirty="0" smtClean="0">
                          <a:latin typeface="Arial Narrow"/>
                          <a:ea typeface="Arial Narrow"/>
                          <a:cs typeface="Arial Narrow"/>
                          <a:sym typeface="Arial Narrow"/>
                        </a:rPr>
                        <a:t>Urumita y Herradura</a:t>
                      </a:r>
                      <a:r>
                        <a:rPr lang="es-ES" sz="1100" u="none" strike="noStrike" cap="none" dirty="0" smtClean="0">
                          <a:latin typeface="Arial Narrow"/>
                          <a:ea typeface="Arial Narrow"/>
                          <a:cs typeface="Arial Narrow"/>
                          <a:sym typeface="Arial Narrow"/>
                        </a:rPr>
                        <a:t>. Especial atención en los municipios de Frontino, Abriaquí, Uramita, Dabeiba, Cañasgordas y Mutatá (Antioquia).</a:t>
                      </a:r>
                      <a:endParaRPr lang="es-ES" sz="1100" u="none" strike="noStrike" cap="none" baseline="0" dirty="0" smtClean="0">
                        <a:latin typeface="Arial Narrow"/>
                        <a:ea typeface="Arial Narrow"/>
                        <a:cs typeface="Arial Narrow"/>
                        <a:sym typeface="Arial Narrow"/>
                      </a:endParaRPr>
                    </a:p>
                  </a:txBody>
                  <a:tcPr marL="91449" marR="91449" marT="45647" marB="45647" anchor="ctr"/>
                </a:tc>
                <a:extLst>
                  <a:ext uri="{0D108BD9-81ED-4DB2-BD59-A6C34878D82A}">
                    <a16:rowId xmlns:a16="http://schemas.microsoft.com/office/drawing/2014/main" xmlns="" val="10003"/>
                  </a:ext>
                </a:extLst>
              </a:tr>
              <a:tr h="61179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s-CO" sz="1100" u="none" strike="noStrike" cap="none" dirty="0" smtClean="0">
                          <a:latin typeface="Arial Narrow"/>
                          <a:ea typeface="Arial Narrow"/>
                          <a:cs typeface="Arial Narrow"/>
                          <a:sym typeface="Arial Narrow"/>
                        </a:rPr>
                        <a:t>Atrato – Darién</a:t>
                      </a:r>
                      <a:endParaRPr lang="es-CO" sz="1100" b="0" u="none" strike="noStrike" cap="none" dirty="0" smtClean="0">
                        <a:solidFill>
                          <a:srgbClr val="000000"/>
                        </a:solidFill>
                        <a:latin typeface="Arial Narrow"/>
                        <a:ea typeface="Arial Narrow"/>
                        <a:cs typeface="Arial Narrow"/>
                        <a:sym typeface="Arial Narrow"/>
                      </a:endParaRPr>
                    </a:p>
                  </a:txBody>
                  <a:tcPr marL="91449" marR="91449" marT="45709" marB="45709"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b="0" u="none" strike="noStrike" cap="none" dirty="0" smtClean="0">
                          <a:solidFill>
                            <a:schemeClr val="dk1"/>
                          </a:solidFill>
                          <a:latin typeface="Arial Narrow"/>
                          <a:ea typeface="Arial Narrow"/>
                          <a:cs typeface="Arial Narrow"/>
                          <a:sym typeface="Arial Narrow"/>
                        </a:rPr>
                        <a:t>Cuenca</a:t>
                      </a:r>
                      <a:r>
                        <a:rPr lang="es-CO" sz="1100" b="0" u="none" strike="noStrike" cap="none" baseline="0" dirty="0" smtClean="0">
                          <a:solidFill>
                            <a:schemeClr val="dk1"/>
                          </a:solidFill>
                          <a:latin typeface="Arial Narrow"/>
                          <a:ea typeface="Arial Narrow"/>
                          <a:cs typeface="Arial Narrow"/>
                          <a:sym typeface="Arial Narrow"/>
                        </a:rPr>
                        <a:t> del río Salaquí</a:t>
                      </a:r>
                      <a:endParaRPr sz="1100" b="0" u="none" strike="noStrike" cap="none" dirty="0">
                        <a:solidFill>
                          <a:schemeClr val="dk1"/>
                        </a:solidFill>
                        <a:latin typeface="Arial Narrow"/>
                        <a:ea typeface="Arial Narrow"/>
                        <a:cs typeface="Arial Narrow"/>
                        <a:sym typeface="Arial Narrow"/>
                      </a:endParaRPr>
                    </a:p>
                  </a:txBody>
                  <a:tcPr marL="91449" marR="91449" marT="45709" marB="45709" anchor="ctr"/>
                </a:tc>
                <a:tc>
                  <a:txBody>
                    <a:bodyPr/>
                    <a:lstStyle/>
                    <a:p>
                      <a:pPr marL="0" marR="0" lvl="0" indent="0" algn="just" rtl="0">
                        <a:lnSpc>
                          <a:spcPct val="100000"/>
                        </a:lnSpc>
                        <a:spcBef>
                          <a:spcPts val="0"/>
                        </a:spcBef>
                        <a:spcAft>
                          <a:spcPts val="0"/>
                        </a:spcAft>
                        <a:buClr>
                          <a:schemeClr val="dk1"/>
                        </a:buClr>
                        <a:buSzPts val="1100"/>
                        <a:buFont typeface="Arial"/>
                        <a:buNone/>
                      </a:pPr>
                      <a:r>
                        <a:rPr lang="es-ES" sz="1100" u="none" strike="noStrike" cap="none" dirty="0" smtClean="0">
                          <a:latin typeface="Arial Narrow"/>
                          <a:ea typeface="Arial Narrow"/>
                          <a:cs typeface="Arial Narrow"/>
                          <a:sym typeface="Arial Narrow"/>
                        </a:rPr>
                        <a:t>Probabilidad de crecientes súbitas en la cuenca del río Salaquí y sus aportantes a la cuenca baja del río Atrato. Especial atención en el municipio de Riosucio</a:t>
                      </a:r>
                      <a:r>
                        <a:rPr lang="es-ES" sz="1100" u="none" strike="noStrike" cap="none" baseline="0" dirty="0" smtClean="0">
                          <a:latin typeface="Arial Narrow"/>
                          <a:ea typeface="Arial Narrow"/>
                          <a:cs typeface="Arial Narrow"/>
                          <a:sym typeface="Arial Narrow"/>
                        </a:rPr>
                        <a:t> (Chocó). </a:t>
                      </a:r>
                      <a:endParaRPr lang="es-ES" sz="1100" u="none" strike="noStrike" cap="none" dirty="0">
                        <a:latin typeface="Arial Narrow"/>
                        <a:ea typeface="Arial Narrow"/>
                        <a:cs typeface="Arial Narrow"/>
                        <a:sym typeface="Arial Narrow"/>
                      </a:endParaRPr>
                    </a:p>
                  </a:txBody>
                  <a:tcPr marL="91446" marR="91446" marT="45713" marB="45713" anchor="ctr"/>
                </a:tc>
                <a:extLst>
                  <a:ext uri="{0D108BD9-81ED-4DB2-BD59-A6C34878D82A}">
                    <a16:rowId xmlns:a16="http://schemas.microsoft.com/office/drawing/2014/main" xmlns="" val="10004"/>
                  </a:ext>
                </a:extLst>
              </a:tr>
              <a:tr h="61179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49" marR="91449" marT="45726" marB="45726"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Cacarica</a:t>
                      </a:r>
                      <a:endParaRPr sz="1100" b="0" u="none" strike="noStrike" cap="none" dirty="0">
                        <a:solidFill>
                          <a:schemeClr val="dk1"/>
                        </a:solidFill>
                        <a:latin typeface="Arial Narrow"/>
                        <a:ea typeface="Arial Narrow"/>
                        <a:cs typeface="Arial Narrow"/>
                        <a:sym typeface="Arial Narrow"/>
                      </a:endParaRPr>
                    </a:p>
                  </a:txBody>
                  <a:tcPr marL="91449" marR="91449" marT="45726" marB="45726" anchor="ctr"/>
                </a:tc>
                <a:tc>
                  <a:txBody>
                    <a:bodyPr/>
                    <a:lstStyle/>
                    <a:p>
                      <a:pPr marL="0" marR="0" lvl="0" indent="0" algn="just" defTabSz="4572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cap="none" dirty="0" smtClean="0">
                          <a:solidFill>
                            <a:schemeClr val="dk1"/>
                          </a:solidFill>
                          <a:latin typeface="Arial Narrow"/>
                          <a:ea typeface="Arial Narrow"/>
                          <a:cs typeface="Arial Narrow"/>
                          <a:sym typeface="Arial Narrow"/>
                        </a:rPr>
                        <a:t>Probabilidad de crecientes súbitas </a:t>
                      </a:r>
                      <a:r>
                        <a:rPr lang="es-ES" sz="1100" u="none" strike="noStrike" cap="none" dirty="0" smtClean="0">
                          <a:latin typeface="Arial Narrow"/>
                          <a:ea typeface="Arial Narrow"/>
                          <a:cs typeface="Arial Narrow"/>
                          <a:sym typeface="Arial Narrow"/>
                        </a:rPr>
                        <a:t>del río </a:t>
                      </a:r>
                      <a:r>
                        <a:rPr lang="es-ES" sz="1100" u="none" strike="noStrike" kern="1200" baseline="0" dirty="0" smtClean="0">
                          <a:effectLst/>
                          <a:latin typeface="Arial Narrow" panose="020B0606020202030204" pitchFamily="34" charset="0"/>
                        </a:rPr>
                        <a:t>Cacarica </a:t>
                      </a:r>
                      <a:r>
                        <a:rPr lang="es-ES" sz="1100" u="none" strike="noStrike" cap="none" dirty="0" smtClean="0">
                          <a:latin typeface="Arial Narrow"/>
                          <a:ea typeface="Arial Narrow"/>
                          <a:cs typeface="Arial Narrow"/>
                          <a:sym typeface="Arial Narrow"/>
                        </a:rPr>
                        <a:t>y sus afluentes, especialmente en el río </a:t>
                      </a:r>
                      <a:r>
                        <a:rPr lang="es-ES" sz="1100" u="none" strike="noStrike" cap="none" baseline="0" dirty="0" smtClean="0">
                          <a:latin typeface="Arial Narrow"/>
                          <a:ea typeface="Arial Narrow"/>
                          <a:cs typeface="Arial Narrow"/>
                          <a:sym typeface="Arial Narrow"/>
                        </a:rPr>
                        <a:t>Domingodó, </a:t>
                      </a:r>
                      <a:r>
                        <a:rPr lang="es-ES" sz="1100" u="none" strike="noStrike" cap="none" dirty="0" smtClean="0">
                          <a:latin typeface="Arial Narrow"/>
                          <a:ea typeface="Arial Narrow"/>
                          <a:cs typeface="Arial Narrow"/>
                          <a:sym typeface="Arial Narrow"/>
                        </a:rPr>
                        <a:t>aportante a la cuenca baja del río Atrato. Especial atención en los municipios Carmen de Darién y Riosucio</a:t>
                      </a:r>
                      <a:r>
                        <a:rPr lang="es-ES" sz="1100" u="none" strike="noStrike" cap="none" baseline="0" dirty="0" smtClean="0">
                          <a:latin typeface="Arial Narrow"/>
                          <a:ea typeface="Arial Narrow"/>
                          <a:cs typeface="Arial Narrow"/>
                          <a:sym typeface="Arial Narrow"/>
                        </a:rPr>
                        <a:t> (Chocó). </a:t>
                      </a:r>
                      <a:endParaRPr lang="es-ES" sz="1100" u="none" strike="noStrike" cap="none" dirty="0" smtClean="0">
                        <a:latin typeface="Arial Narrow"/>
                        <a:ea typeface="Arial Narrow"/>
                        <a:cs typeface="Arial Narrow"/>
                        <a:sym typeface="Arial Narrow"/>
                      </a:endParaRPr>
                    </a:p>
                  </a:txBody>
                  <a:tcPr marL="91446" marR="91446" marT="45730" marB="45730" anchor="ctr"/>
                </a:tc>
                <a:extLst>
                  <a:ext uri="{0D108BD9-81ED-4DB2-BD59-A6C34878D82A}">
                    <a16:rowId xmlns:a16="http://schemas.microsoft.com/office/drawing/2014/main" xmlns="" val="10005"/>
                  </a:ext>
                </a:extLst>
              </a:tr>
              <a:tr h="61179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smtClean="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49" marR="91449" marT="45709" marB="45709"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baja del</a:t>
                      </a:r>
                      <a:r>
                        <a:rPr lang="es-CO" sz="1100" u="none" strike="noStrike" cap="none" baseline="0" dirty="0" smtClean="0">
                          <a:latin typeface="Arial Narrow"/>
                          <a:ea typeface="Arial Narrow"/>
                          <a:cs typeface="Arial Narrow"/>
                          <a:sym typeface="Arial Narrow"/>
                        </a:rPr>
                        <a:t> río Atrato</a:t>
                      </a:r>
                      <a:endParaRPr sz="1100" b="0" u="none" strike="noStrike" cap="none" dirty="0">
                        <a:solidFill>
                          <a:schemeClr val="dk1"/>
                        </a:solidFill>
                        <a:latin typeface="Arial Narrow"/>
                        <a:ea typeface="Arial Narrow"/>
                        <a:cs typeface="Arial Narrow"/>
                        <a:sym typeface="Arial Narrow"/>
                      </a:endParaRPr>
                    </a:p>
                  </a:txBody>
                  <a:tcPr marL="91449" marR="91449" marT="45709" marB="45709" anchor="ctr"/>
                </a:tc>
                <a:tc>
                  <a:txBody>
                    <a:bodyPr/>
                    <a:lstStyle/>
                    <a:p>
                      <a:pPr marL="0" marR="0" lvl="0" indent="0" algn="just" rtl="0">
                        <a:lnSpc>
                          <a:spcPct val="100000"/>
                        </a:lnSpc>
                        <a:spcBef>
                          <a:spcPts val="0"/>
                        </a:spcBef>
                        <a:spcAft>
                          <a:spcPts val="0"/>
                        </a:spcAft>
                        <a:buClr>
                          <a:schemeClr val="dk1"/>
                        </a:buClr>
                        <a:buSzPts val="1100"/>
                        <a:buFont typeface="Arial"/>
                        <a:buNone/>
                      </a:pPr>
                      <a:r>
                        <a:rPr lang="es-ES" sz="1100" u="none" strike="noStrike" cap="none" dirty="0" smtClean="0">
                          <a:solidFill>
                            <a:schemeClr val="dk1"/>
                          </a:solidFill>
                          <a:latin typeface="Arial Narrow"/>
                          <a:ea typeface="Arial Narrow"/>
                          <a:cs typeface="Arial Narrow"/>
                          <a:sym typeface="Arial Narrow"/>
                        </a:rPr>
                        <a:t>Probabilidad de incrementos súbitos en </a:t>
                      </a:r>
                      <a:r>
                        <a:rPr lang="es-ES" sz="1100" u="none" strike="noStrike" cap="none" dirty="0" smtClean="0">
                          <a:latin typeface="Arial Narrow"/>
                          <a:ea typeface="Arial Narrow"/>
                          <a:cs typeface="Arial Narrow"/>
                          <a:sym typeface="Arial Narrow"/>
                        </a:rPr>
                        <a:t>la</a:t>
                      </a:r>
                      <a:r>
                        <a:rPr lang="es-ES" sz="1100" u="none" strike="noStrike" cap="none" baseline="0" dirty="0" smtClean="0">
                          <a:latin typeface="Arial Narrow"/>
                          <a:ea typeface="Arial Narrow"/>
                          <a:cs typeface="Arial Narrow"/>
                          <a:sym typeface="Arial Narrow"/>
                        </a:rPr>
                        <a:t> SZH Directos al Bajo Atrato entre río Sucio y Desembocadura al Mar Caribe.</a:t>
                      </a:r>
                      <a:r>
                        <a:rPr lang="es-ES" sz="1100" u="none" strike="noStrike" cap="none" dirty="0" smtClean="0">
                          <a:latin typeface="Arial Narrow"/>
                          <a:ea typeface="Arial Narrow"/>
                          <a:cs typeface="Arial Narrow"/>
                          <a:sym typeface="Arial Narrow"/>
                        </a:rPr>
                        <a:t> Especial atención en el</a:t>
                      </a:r>
                      <a:r>
                        <a:rPr lang="es-ES" sz="1100" u="none" strike="noStrike" cap="none" baseline="0" dirty="0" smtClean="0">
                          <a:latin typeface="Arial Narrow"/>
                          <a:ea typeface="Arial Narrow"/>
                          <a:cs typeface="Arial Narrow"/>
                          <a:sym typeface="Arial Narrow"/>
                        </a:rPr>
                        <a:t> municipio de Riosucio (Chocó).</a:t>
                      </a:r>
                      <a:endParaRPr lang="es-ES" sz="1100" u="none" strike="noStrike" cap="none" dirty="0">
                        <a:latin typeface="Arial Narrow"/>
                        <a:ea typeface="Arial Narrow"/>
                        <a:cs typeface="Arial Narrow"/>
                        <a:sym typeface="Arial Narrow"/>
                      </a:endParaRPr>
                    </a:p>
                  </a:txBody>
                  <a:tcPr marL="91446" marR="91446" marT="45713" marB="45713" anchor="ctr"/>
                </a:tc>
                <a:extLst>
                  <a:ext uri="{0D108BD9-81ED-4DB2-BD59-A6C34878D82A}">
                    <a16:rowId xmlns:a16="http://schemas.microsoft.com/office/drawing/2014/main" xmlns="" val="10006"/>
                  </a:ext>
                </a:extLst>
              </a:tr>
              <a:tr h="61179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Atrato – Darién</a:t>
                      </a:r>
                      <a:endParaRPr sz="1100" b="0" u="none" strike="noStrike" cap="none" dirty="0">
                        <a:solidFill>
                          <a:srgbClr val="000000"/>
                        </a:solidFill>
                        <a:latin typeface="Arial Narrow"/>
                        <a:ea typeface="Arial Narrow"/>
                        <a:cs typeface="Arial Narrow"/>
                        <a:sym typeface="Arial Narrow"/>
                      </a:endParaRPr>
                    </a:p>
                  </a:txBody>
                  <a:tcPr marL="91449" marR="91449" marT="45734" marB="45734"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Tanela</a:t>
                      </a:r>
                      <a:endParaRPr sz="1100" b="0" u="none" strike="noStrike" cap="none" dirty="0">
                        <a:solidFill>
                          <a:schemeClr val="dk1"/>
                        </a:solidFill>
                        <a:latin typeface="Arial Narrow"/>
                        <a:ea typeface="Arial Narrow"/>
                        <a:cs typeface="Arial Narrow"/>
                        <a:sym typeface="Arial Narrow"/>
                      </a:endParaRPr>
                    </a:p>
                  </a:txBody>
                  <a:tcPr marL="91449" marR="91449" marT="45734" marB="45734"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1100" u="none" strike="noStrike" cap="none" dirty="0" smtClean="0">
                          <a:solidFill>
                            <a:schemeClr val="dk1"/>
                          </a:solidFill>
                          <a:latin typeface="Arial Narrow"/>
                          <a:ea typeface="Arial Narrow"/>
                          <a:cs typeface="Arial Narrow"/>
                          <a:sym typeface="Arial Narrow"/>
                        </a:rPr>
                        <a:t>Probabilidad de crecientes súbitas en la cuenca del </a:t>
                      </a:r>
                      <a:r>
                        <a:rPr lang="es-ES" sz="1100" u="none" strike="noStrike" cap="none" dirty="0" smtClean="0">
                          <a:latin typeface="Arial Narrow"/>
                          <a:ea typeface="Arial Narrow"/>
                          <a:cs typeface="Arial Narrow"/>
                          <a:sym typeface="Arial Narrow"/>
                        </a:rPr>
                        <a:t>río </a:t>
                      </a:r>
                      <a:r>
                        <a:rPr lang="es-ES" sz="1100" u="none" strike="noStrike" kern="1200" baseline="0" dirty="0" smtClean="0">
                          <a:effectLst/>
                          <a:latin typeface="Arial Narrow" panose="020B0606020202030204" pitchFamily="34" charset="0"/>
                        </a:rPr>
                        <a:t>Tanela</a:t>
                      </a:r>
                      <a:r>
                        <a:rPr lang="es-ES" sz="1100" u="none" strike="noStrike" cap="none" dirty="0" smtClean="0">
                          <a:latin typeface="Arial Narrow"/>
                          <a:ea typeface="Arial Narrow"/>
                          <a:cs typeface="Arial Narrow"/>
                          <a:sym typeface="Arial Narrow"/>
                        </a:rPr>
                        <a:t>, aportante a la cuenca baja del río Atrato. Especial atención en el municipio</a:t>
                      </a:r>
                      <a:r>
                        <a:rPr lang="es-ES" sz="1100" u="none" strike="noStrike" cap="none" baseline="0" dirty="0" smtClean="0">
                          <a:latin typeface="Arial Narrow"/>
                          <a:ea typeface="Arial Narrow"/>
                          <a:cs typeface="Arial Narrow"/>
                          <a:sym typeface="Arial Narrow"/>
                        </a:rPr>
                        <a:t> de Unguía (Chocó).</a:t>
                      </a:r>
                      <a:endParaRPr lang="es-ES" sz="1100" u="none" strike="noStrike" cap="none" dirty="0" smtClean="0">
                        <a:latin typeface="Arial Narrow"/>
                        <a:ea typeface="Arial Narrow"/>
                        <a:cs typeface="Arial Narrow"/>
                        <a:sym typeface="Arial Narrow"/>
                      </a:endParaRPr>
                    </a:p>
                  </a:txBody>
                  <a:tcPr marL="91449" marR="91449" marT="45734" marB="45734" anchor="ctr"/>
                </a:tc>
                <a:extLst>
                  <a:ext uri="{0D108BD9-81ED-4DB2-BD59-A6C34878D82A}">
                    <a16:rowId xmlns:a16="http://schemas.microsoft.com/office/drawing/2014/main" xmlns="" val="449007692"/>
                  </a:ext>
                </a:extLst>
              </a:tr>
            </a:tbl>
          </a:graphicData>
        </a:graphic>
      </p:graphicFrame>
      <p:pic>
        <p:nvPicPr>
          <p:cNvPr id="106557" name="Picture 9" descr="Recurso 31.png"/>
          <p:cNvPicPr>
            <a:picLocks noChangeAspect="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405667" y="4124082"/>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626" y="289755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623" y="219680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996965" y="4609306"/>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328620" y="4514327"/>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627" y="417234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648501" y="4747650"/>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624" y="356334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623" y="479472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622" y="540032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692205" y="4357405"/>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042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7"/>
          <p:cNvSpPr txBox="1">
            <a:spLocks noChangeArrowheads="1"/>
          </p:cNvSpPr>
          <p:nvPr/>
        </p:nvSpPr>
        <p:spPr bwMode="auto">
          <a:xfrm>
            <a:off x="0" y="5785570"/>
            <a:ext cx="4003864" cy="630942"/>
          </a:xfrm>
          <a:prstGeom prst="rect">
            <a:avLst/>
          </a:prstGeom>
          <a:noFill/>
          <a:ln w="9525">
            <a:noFill/>
            <a:miter lim="800000"/>
            <a:headEnd/>
            <a:tailEnd/>
          </a:ln>
        </p:spPr>
        <p:txBody>
          <a:bodyPr wrap="square">
            <a:spAutoFit/>
          </a:bodyPr>
          <a:lstStyle/>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rPr>
              <a:t>Precipitación diaria desde las 07:00 HLC del</a:t>
            </a:r>
            <a:r>
              <a:rPr kumimoji="0" lang="es-CO" altLang="es-CO" sz="1050" b="0" i="0" u="none" strike="noStrike" kern="1200" cap="none" spc="0" normalizeH="0" noProof="0" dirty="0">
                <a:ln>
                  <a:noFill/>
                </a:ln>
                <a:solidFill>
                  <a:prstClr val="black"/>
                </a:solidFill>
                <a:effectLst/>
                <a:uLnTx/>
                <a:uFillTx/>
                <a:latin typeface="Arial Narrow" panose="020B0606020202030204" pitchFamily="34" charset="0"/>
              </a:rPr>
              <a:t> </a:t>
            </a:r>
            <a:r>
              <a:rPr lang="es-CO" altLang="es-CO" sz="1050" noProof="0" dirty="0" smtClean="0">
                <a:solidFill>
                  <a:prstClr val="black"/>
                </a:solidFill>
                <a:latin typeface="Arial Narrow" panose="020B0606020202030204" pitchFamily="34" charset="0"/>
              </a:rPr>
              <a:t>miércoles </a:t>
            </a:r>
            <a:r>
              <a:rPr lang="es-CO" altLang="es-CO" sz="1050" dirty="0" smtClean="0">
                <a:solidFill>
                  <a:prstClr val="black"/>
                </a:solidFill>
                <a:latin typeface="Arial Narrow" panose="020B0606020202030204" pitchFamily="34" charset="0"/>
              </a:rPr>
              <a:t>29 </a:t>
            </a:r>
            <a:r>
              <a:rPr kumimoji="0" lang="es-CO" altLang="es-CO" sz="1050" b="0" i="0" u="none" strike="noStrike" kern="1200" cap="none" spc="0" normalizeH="0" baseline="0" noProof="0" dirty="0" smtClean="0">
                <a:ln>
                  <a:noFill/>
                </a:ln>
                <a:solidFill>
                  <a:prstClr val="black"/>
                </a:solidFill>
                <a:effectLst/>
                <a:uLnTx/>
                <a:uFillTx/>
                <a:latin typeface="Arial Narrow" panose="020B0606020202030204" pitchFamily="34" charset="0"/>
              </a:rPr>
              <a:t>hasta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rPr>
              <a:t>las 07:00 HLC </a:t>
            </a:r>
            <a:r>
              <a:rPr kumimoji="0" lang="es-CO" altLang="es-CO" sz="1050" b="0" i="0" u="none" strike="noStrike" kern="1200" cap="none" spc="0" normalizeH="0" baseline="0" noProof="0" dirty="0" smtClean="0">
                <a:ln>
                  <a:noFill/>
                </a:ln>
                <a:solidFill>
                  <a:prstClr val="black"/>
                </a:solidFill>
                <a:effectLst/>
                <a:uLnTx/>
                <a:uFillTx/>
                <a:latin typeface="Arial Narrow" panose="020B0606020202030204" pitchFamily="34" charset="0"/>
              </a:rPr>
              <a:t>del </a:t>
            </a:r>
            <a:fld id="{F3A4B0C4-7B9A-43A6-81A7-2A4CF2512AAA}"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rPr>
              <a:pPr marL="85725" marR="0" lvl="1" indent="0" algn="ctr" defTabSz="914400" rtl="0" eaLnBrk="1" fontAlgn="auto" latinLnBrk="0" hangingPunct="1">
                <a:lnSpc>
                  <a:spcPts val="1400"/>
                </a:lnSpc>
                <a:spcBef>
                  <a:spcPts val="0"/>
                </a:spcBef>
                <a:spcAft>
                  <a:spcPts val="0"/>
                </a:spcAft>
                <a:buClrTx/>
                <a:buSzTx/>
                <a:buFontTx/>
                <a:buNone/>
                <a:tabLst/>
                <a:defRPr/>
              </a:pPr>
              <a:t>jueves, 30 de junio de 2022</a:t>
            </a:fld>
            <a:r>
              <a:rPr kumimoji="0" lang="es-CO" altLang="es-CO" sz="1050" b="0" i="0" u="none" strike="noStrike" kern="1200" cap="none" spc="0" normalizeH="0" baseline="0" noProof="0" dirty="0" smtClean="0">
                <a:ln>
                  <a:noFill/>
                </a:ln>
                <a:solidFill>
                  <a:prstClr val="black"/>
                </a:solidFill>
                <a:effectLst/>
                <a:uLnTx/>
                <a:uFillTx/>
                <a:latin typeface="Arial Narrow" panose="020B0606020202030204" pitchFamily="34" charset="0"/>
              </a:rPr>
              <a:t>.</a:t>
            </a:r>
            <a:endPar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ndParaRP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rPr>
              <a:t>Fuente:</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s-CO" altLang="es-CO" sz="1050" b="1" i="0" u="none" strike="noStrike" kern="1200" cap="none" spc="0" normalizeH="0" baseline="0" noProof="0" dirty="0" smtClean="0">
                <a:ln>
                  <a:noFill/>
                </a:ln>
                <a:solidFill>
                  <a:prstClr val="black"/>
                </a:solidFill>
                <a:effectLst/>
                <a:uLnTx/>
                <a:uFillTx/>
                <a:latin typeface="Arial Narrow" panose="020B0606020202030204" pitchFamily="34" charset="0"/>
              </a:rPr>
              <a:t>IDEAM</a:t>
            </a:r>
            <a:endPar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12" name="CuadroTexto 7"/>
          <p:cNvSpPr txBox="1">
            <a:spLocks noChangeArrowheads="1"/>
          </p:cNvSpPr>
          <p:nvPr/>
        </p:nvSpPr>
        <p:spPr bwMode="auto">
          <a:xfrm>
            <a:off x="4094069" y="5786261"/>
            <a:ext cx="4003863" cy="633370"/>
          </a:xfrm>
          <a:prstGeom prst="rect">
            <a:avLst/>
          </a:prstGeom>
          <a:noFill/>
          <a:ln w="9525">
            <a:noFill/>
            <a:miter lim="800000"/>
            <a:headEnd/>
            <a:tailEnd/>
          </a:ln>
        </p:spPr>
        <p:txBody>
          <a:bodyPr wrap="square">
            <a:spAutoFit/>
          </a:bodyPr>
          <a:lstStyle/>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rPr>
              <a:t>Precipitación últimas 72 horas desde las 07:00 HLC </a:t>
            </a:r>
            <a:r>
              <a:rPr kumimoji="0" lang="es-CO" altLang="es-CO" sz="1050" b="0" i="0" u="none" strike="noStrike" kern="1200" cap="none" spc="0" normalizeH="0" baseline="0" noProof="0" dirty="0" smtClean="0">
                <a:ln>
                  <a:noFill/>
                </a:ln>
                <a:solidFill>
                  <a:prstClr val="black"/>
                </a:solidFill>
                <a:effectLst/>
                <a:uLnTx/>
                <a:uFillTx/>
                <a:latin typeface="Arial Narrow" panose="020B0606020202030204" pitchFamily="34" charset="0"/>
              </a:rPr>
              <a:t>del </a:t>
            </a:r>
            <a:r>
              <a:rPr lang="es-CO" altLang="es-CO" sz="1050" dirty="0" smtClean="0">
                <a:solidFill>
                  <a:prstClr val="black"/>
                </a:solidFill>
                <a:latin typeface="Arial Narrow" panose="020B0606020202030204" pitchFamily="34" charset="0"/>
              </a:rPr>
              <a:t>lunes 27 </a:t>
            </a:r>
            <a:r>
              <a:rPr kumimoji="0" lang="es-CO" altLang="es-CO" sz="1050" b="0" i="0" u="none" strike="noStrike" kern="1200" cap="none" spc="0" normalizeH="0" baseline="0" noProof="0" dirty="0" smtClean="0">
                <a:ln>
                  <a:noFill/>
                </a:ln>
                <a:solidFill>
                  <a:prstClr val="black"/>
                </a:solidFill>
                <a:effectLst/>
                <a:uLnTx/>
                <a:uFillTx/>
                <a:latin typeface="Arial Narrow" panose="020B0606020202030204" pitchFamily="34" charset="0"/>
              </a:rPr>
              <a:t>hasta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rPr>
              <a:t>las 07:00 HLC del </a:t>
            </a:r>
            <a:fld id="{576A5BB2-8AEA-46ED-8E47-251F4C00E611}"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rPr>
              <a:pPr marL="85725" marR="0" lvl="1" indent="0" algn="ctr" defTabSz="914400" rtl="0" eaLnBrk="1" fontAlgn="auto" latinLnBrk="0" hangingPunct="1">
                <a:lnSpc>
                  <a:spcPts val="1400"/>
                </a:lnSpc>
                <a:spcBef>
                  <a:spcPts val="0"/>
                </a:spcBef>
                <a:spcAft>
                  <a:spcPts val="0"/>
                </a:spcAft>
                <a:buClrTx/>
                <a:buSzTx/>
                <a:buFontTx/>
                <a:buNone/>
                <a:tabLst/>
                <a:defRPr/>
              </a:pPr>
              <a:t>jueves, 30 de junio de 2022</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rPr>
              <a:t>Fuente:  IDEAM</a:t>
            </a:r>
          </a:p>
        </p:txBody>
      </p:sp>
      <p:sp>
        <p:nvSpPr>
          <p:cNvPr id="25" name="CuadroTexto 24"/>
          <p:cNvSpPr txBox="1"/>
          <p:nvPr/>
        </p:nvSpPr>
        <p:spPr>
          <a:xfrm>
            <a:off x="8185331" y="3948491"/>
            <a:ext cx="3934676" cy="2092881"/>
          </a:xfrm>
          <a:prstGeom prst="rect">
            <a:avLst/>
          </a:prstGeom>
          <a:noFill/>
          <a:ln>
            <a:solidFill>
              <a:schemeClr val="accent2"/>
            </a:solidFill>
          </a:ln>
        </p:spPr>
        <p:txBody>
          <a:bodyPr wrap="square" lIns="36000" tIns="0" rIns="36000" bIns="0" rtlCol="0">
            <a:spAutoFit/>
          </a:bodyPr>
          <a:lstStyle/>
          <a:p>
            <a:pPr marL="0" marR="0" lvl="0" indent="-17145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kumimoji="0" lang="es-ES" sz="1000" b="0" i="0" u="none" strike="noStrike" kern="1200" cap="none" spc="0" normalizeH="0" baseline="0" noProof="0" dirty="0" smtClean="0">
              <a:ln>
                <a:noFill/>
              </a:ln>
              <a:solidFill>
                <a:srgbClr val="FF0000"/>
              </a:solidFill>
              <a:effectLst/>
              <a:uLnTx/>
              <a:uFillTx/>
              <a:latin typeface="Arial Narrow" panose="020B0606020202030204" pitchFamily="34" charset="0"/>
            </a:endParaRPr>
          </a:p>
          <a:p>
            <a:pPr marL="171450" indent="-171450" algn="just">
              <a:buFont typeface="Arial" panose="020B0604020202020204" pitchFamily="34" charset="0"/>
              <a:buChar char="•"/>
            </a:pPr>
            <a:endParaRPr lang="es-CO" sz="1050" dirty="0" smtClean="0">
              <a:solidFill>
                <a:srgbClr val="FF0000"/>
              </a:solidFill>
              <a:latin typeface="Arial Narrow" panose="020B0606020202030204" pitchFamily="34" charset="0"/>
            </a:endParaRPr>
          </a:p>
          <a:p>
            <a:pPr marL="171450" indent="-171450" algn="just">
              <a:buFont typeface="Arial" panose="020B0604020202020204" pitchFamily="34" charset="0"/>
              <a:buChar char="•"/>
            </a:pPr>
            <a:r>
              <a:rPr lang="es-CO" sz="1050" dirty="0">
                <a:latin typeface="Arial Narrow" panose="020B0606020202030204" pitchFamily="34" charset="0"/>
              </a:rPr>
              <a:t>Por moderada probabilidad de ocurrencia de deslizamientos de tierra en municipios de los departamentos de las regiones Pacífica, Caribe, Andina, Orinoquia y Amazonas. </a:t>
            </a:r>
            <a:endParaRPr lang="es-ES" sz="1050" dirty="0">
              <a:latin typeface="Arial Narrow" panose="020B0606020202030204" pitchFamily="34" charset="0"/>
            </a:endParaRPr>
          </a:p>
          <a:p>
            <a:pPr marL="171450" indent="-171450" algn="just">
              <a:buFont typeface="Arial" panose="020B0604020202020204" pitchFamily="34" charset="0"/>
              <a:buChar char="•"/>
            </a:pPr>
            <a:r>
              <a:rPr lang="es-CO" sz="1050" dirty="0">
                <a:latin typeface="Arial Narrow" panose="020B0606020202030204" pitchFamily="34" charset="0"/>
              </a:rPr>
              <a:t>Por moderada probabilidad de crecientes súbitas o niveles altos en las cuencas de los ríos que comprenden las zonas hidrográficas Atrato – Darién, Caribe – Litoral, Sinú, Caribe – Guajira,  Catatumbo,  </a:t>
            </a:r>
            <a:r>
              <a:rPr lang="es-CO" sz="1050" dirty="0" err="1">
                <a:latin typeface="Arial Narrow" panose="020B0606020202030204" pitchFamily="34" charset="0"/>
              </a:rPr>
              <a:t>Baudó</a:t>
            </a:r>
            <a:r>
              <a:rPr lang="es-CO" sz="1050" dirty="0">
                <a:latin typeface="Arial Narrow" panose="020B0606020202030204" pitchFamily="34" charset="0"/>
              </a:rPr>
              <a:t> - Directos al Pacífico, San Juan, </a:t>
            </a:r>
            <a:r>
              <a:rPr lang="es-CO" sz="1050" dirty="0" err="1">
                <a:latin typeface="Arial Narrow" panose="020B0606020202030204" pitchFamily="34" charset="0"/>
              </a:rPr>
              <a:t>Tapaje</a:t>
            </a:r>
            <a:r>
              <a:rPr lang="es-CO" sz="1050" dirty="0">
                <a:latin typeface="Arial Narrow" panose="020B0606020202030204" pitchFamily="34" charset="0"/>
              </a:rPr>
              <a:t> – </a:t>
            </a:r>
            <a:r>
              <a:rPr lang="es-CO" sz="1050" dirty="0" err="1">
                <a:latin typeface="Arial Narrow" panose="020B0606020202030204" pitchFamily="34" charset="0"/>
              </a:rPr>
              <a:t>Dagua</a:t>
            </a:r>
            <a:r>
              <a:rPr lang="es-CO" sz="1050" dirty="0">
                <a:latin typeface="Arial Narrow" panose="020B0606020202030204" pitchFamily="34" charset="0"/>
              </a:rPr>
              <a:t> – Directos, Patía, Mira,  Alto, Medio y Bajo Magdalena, Sogamoso, Cauca, </a:t>
            </a:r>
            <a:r>
              <a:rPr lang="es-CO" sz="1050" dirty="0" err="1">
                <a:latin typeface="Arial Narrow" panose="020B0606020202030204" pitchFamily="34" charset="0"/>
              </a:rPr>
              <a:t>Nechí</a:t>
            </a:r>
            <a:r>
              <a:rPr lang="es-CO" sz="1050" dirty="0">
                <a:latin typeface="Arial Narrow" panose="020B0606020202030204" pitchFamily="34" charset="0"/>
              </a:rPr>
              <a:t>, Bajo Magdalena-Cauca-San Jorge, Cesar, Casanare, Guaviare, Meta y Arauca. </a:t>
            </a:r>
            <a:endParaRPr lang="es-ES" sz="1050" dirty="0">
              <a:latin typeface="Arial Narrow" panose="020B0606020202030204" pitchFamily="34" charset="0"/>
            </a:endParaRPr>
          </a:p>
          <a:p>
            <a:pPr marL="171450" indent="-171450" algn="just">
              <a:buFont typeface="Arial" panose="020B0604020202020204" pitchFamily="34" charset="0"/>
              <a:buChar char="•"/>
            </a:pPr>
            <a:r>
              <a:rPr lang="es-ES" sz="1050" dirty="0">
                <a:latin typeface="Arial Narrow" panose="020B0606020202030204" pitchFamily="34" charset="0"/>
              </a:rPr>
              <a:t>Por moderada probabilidad de tiempo lluvioso  en el mar Caribe y en el Pacífico Norte,  viento y oleaje en el mar Caribe. </a:t>
            </a:r>
          </a:p>
        </p:txBody>
      </p:sp>
      <p:pic>
        <p:nvPicPr>
          <p:cNvPr id="9" name="Imagen 8" descr="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6719" y="4014070"/>
            <a:ext cx="704085" cy="265880"/>
          </a:xfrm>
          <a:prstGeom prst="rect">
            <a:avLst/>
          </a:prstGeom>
        </p:spPr>
      </p:pic>
      <p:sp>
        <p:nvSpPr>
          <p:cNvPr id="11" name="Rectángulo 10"/>
          <p:cNvSpPr/>
          <p:nvPr/>
        </p:nvSpPr>
        <p:spPr>
          <a:xfrm>
            <a:off x="8185331" y="2267657"/>
            <a:ext cx="3934676" cy="1615827"/>
          </a:xfrm>
          <a:prstGeom prst="rect">
            <a:avLst/>
          </a:prstGeom>
          <a:noFill/>
          <a:ln>
            <a:solidFill>
              <a:srgbClr val="FF0000"/>
            </a:solidFill>
          </a:ln>
        </p:spPr>
        <p:txBody>
          <a:bodyPr wrap="square" lIns="36000" tIns="0" rIns="36000" bIns="0">
            <a:spAutoFit/>
          </a:bodyPr>
          <a:lstStyle/>
          <a:p>
            <a:pPr algn="just">
              <a:buSzPct val="149000"/>
              <a:defRPr/>
            </a:pPr>
            <a:endParaRPr lang="es-CO" sz="1000" dirty="0">
              <a:solidFill>
                <a:srgbClr val="FF0000"/>
              </a:solidFill>
              <a:latin typeface="Arial Narrow" panose="020B0606020202030204" pitchFamily="34" charset="0"/>
            </a:endParaRPr>
          </a:p>
          <a:p>
            <a:pPr marL="171450" lvl="0" indent="-171450" algn="just">
              <a:buFont typeface="Arial" panose="020B0604020202020204" pitchFamily="34" charset="0"/>
              <a:buChar char="•"/>
            </a:pPr>
            <a:endParaRPr lang="es-CO" sz="1100" dirty="0" smtClean="0">
              <a:solidFill>
                <a:srgbClr val="FF0000"/>
              </a:solidFill>
              <a:latin typeface="Arial Narrow" panose="020B0606020202030204" pitchFamily="34" charset="0"/>
            </a:endParaRPr>
          </a:p>
          <a:p>
            <a:pPr marL="171450" lvl="0" indent="-171450" algn="just">
              <a:buFont typeface="Arial" panose="020B0604020202020204" pitchFamily="34" charset="0"/>
              <a:buChar char="•"/>
            </a:pPr>
            <a:r>
              <a:rPr lang="es-CO" sz="1050" dirty="0">
                <a:latin typeface="Arial Narrow" panose="020B0606020202030204" pitchFamily="34" charset="0"/>
              </a:rPr>
              <a:t>Por alta probabilidad de ocurrencia de deslizamientos de tierra en municipios de los departamentos de Antioquia, Boyacá, Caldas, Caquetá, Cundinamarca, Nariño, Norte de Santander, Quindío, Risaralda, Santander, Tolima y Valle del Cauca.</a:t>
            </a:r>
            <a:endParaRPr lang="es-ES" sz="1050" dirty="0">
              <a:latin typeface="Arial Narrow" panose="020B0606020202030204" pitchFamily="34" charset="0"/>
            </a:endParaRPr>
          </a:p>
          <a:p>
            <a:pPr marL="171450" lvl="0" indent="-171450" algn="just">
              <a:buFont typeface="Arial" panose="020B0604020202020204" pitchFamily="34" charset="0"/>
              <a:buChar char="•"/>
            </a:pPr>
            <a:r>
              <a:rPr lang="es-MX" sz="1050" dirty="0">
                <a:latin typeface="Arial Narrow" panose="020B0606020202030204" pitchFamily="34" charset="0"/>
              </a:rPr>
              <a:t> </a:t>
            </a:r>
            <a:r>
              <a:rPr lang="es-CO" sz="1050" dirty="0">
                <a:latin typeface="Arial Narrow" panose="020B0606020202030204" pitchFamily="34" charset="0"/>
              </a:rPr>
              <a:t>Por alta probabilidad de crecientes súbitas o niveles altos en las cuencas de los ríos que comprenden las zonas hidrográficas Caribe – Litoral,  Sinú,  Caribe – Guajira, Patía,  Medio, Bajo Magdalena, Cauca, </a:t>
            </a:r>
            <a:r>
              <a:rPr lang="es-CO" sz="1050" dirty="0" err="1">
                <a:latin typeface="Arial Narrow" panose="020B0606020202030204" pitchFamily="34" charset="0"/>
              </a:rPr>
              <a:t>Nechí</a:t>
            </a:r>
            <a:r>
              <a:rPr lang="es-CO" sz="1050" dirty="0">
                <a:latin typeface="Arial Narrow" panose="020B0606020202030204" pitchFamily="34" charset="0"/>
              </a:rPr>
              <a:t>, Bajo Magdalena-Cauca-San Jorge, Cesar, Meta, Guaviare y Casanare.</a:t>
            </a:r>
            <a:endParaRPr lang="es-ES" sz="1050" dirty="0">
              <a:latin typeface="Arial Narrow" panose="020B0606020202030204" pitchFamily="34" charset="0"/>
            </a:endParaRPr>
          </a:p>
        </p:txBody>
      </p:sp>
      <p:pic>
        <p:nvPicPr>
          <p:cNvPr id="29" name="Imagen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6719" y="2332664"/>
            <a:ext cx="610339" cy="241378"/>
          </a:xfrm>
          <a:prstGeom prst="rect">
            <a:avLst/>
          </a:prstGeom>
        </p:spPr>
      </p:pic>
      <p:cxnSp>
        <p:nvCxnSpPr>
          <p:cNvPr id="6" name="Conector recto 5"/>
          <p:cNvCxnSpPr/>
          <p:nvPr/>
        </p:nvCxnSpPr>
        <p:spPr>
          <a:xfrm flipH="1">
            <a:off x="4078224" y="1090580"/>
            <a:ext cx="31552" cy="4723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AutoShape 2" descr="blob:https://web.whatsapp.com/8798452e-e9a2-4d7f-a9d8-6b96b6efe37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492" y="0"/>
            <a:ext cx="36000" cy="36000"/>
          </a:xfrm>
          <a:prstGeom prst="rect">
            <a:avLst/>
          </a:prstGeom>
        </p:spPr>
      </p:pic>
      <p:sp>
        <p:nvSpPr>
          <p:cNvPr id="15" name="Rectángulo 14"/>
          <p:cNvSpPr/>
          <p:nvPr/>
        </p:nvSpPr>
        <p:spPr>
          <a:xfrm>
            <a:off x="8185331" y="1090580"/>
            <a:ext cx="3934676" cy="1107996"/>
          </a:xfrm>
          <a:prstGeom prst="rect">
            <a:avLst/>
          </a:prstGeom>
          <a:ln>
            <a:solidFill>
              <a:schemeClr val="accent1">
                <a:lumMod val="50000"/>
              </a:schemeClr>
            </a:solidFill>
          </a:ln>
        </p:spPr>
        <p:txBody>
          <a:bodyPr wrap="square">
            <a:spAutoFit/>
          </a:bodyPr>
          <a:lstStyle/>
          <a:p>
            <a:pPr algn="just"/>
            <a:r>
              <a:rPr lang="es-CO" sz="1100" dirty="0">
                <a:latin typeface="Arial Narrow" panose="020B0606020202030204" pitchFamily="34" charset="0"/>
              </a:rPr>
              <a:t>Descenso de lluvias en el territorio nacional, </a:t>
            </a:r>
            <a:r>
              <a:rPr lang="es-MX" sz="1100" dirty="0">
                <a:latin typeface="Arial Narrow" panose="020B0606020202030204" pitchFamily="34" charset="0"/>
              </a:rPr>
              <a:t>las precipitaciones </a:t>
            </a:r>
            <a:r>
              <a:rPr lang="es-CO" sz="1100" dirty="0">
                <a:latin typeface="Arial Narrow" panose="020B0606020202030204" pitchFamily="34" charset="0"/>
              </a:rPr>
              <a:t>más intensas se registraron en sectores de Antioquia, Boyacá, Casanare, Cauca, Cesar, Chocó, Cundinamarca, Magdalena, Meta, Nariño, Quindío,  Santander, Tolima y Valle del Cauca. </a:t>
            </a:r>
            <a:r>
              <a:rPr lang="es-MX" sz="1100" dirty="0">
                <a:latin typeface="Arial Narrow" panose="020B0606020202030204" pitchFamily="34" charset="0"/>
              </a:rPr>
              <a:t>Los mayores registros en 24 horas se presentaron en los municipios de</a:t>
            </a:r>
            <a:r>
              <a:rPr lang="es-MX" sz="1100" b="1" dirty="0">
                <a:latin typeface="Arial Narrow" panose="020B0606020202030204" pitchFamily="34" charset="0"/>
              </a:rPr>
              <a:t> </a:t>
            </a:r>
            <a:r>
              <a:rPr lang="es-MX" sz="1100" b="1" dirty="0" err="1">
                <a:latin typeface="Arial Narrow" panose="020B0606020202030204" pitchFamily="34" charset="0"/>
              </a:rPr>
              <a:t>Tierralta</a:t>
            </a:r>
            <a:r>
              <a:rPr lang="es-MX" sz="1100" b="1" dirty="0">
                <a:latin typeface="Arial Narrow" panose="020B0606020202030204" pitchFamily="34" charset="0"/>
              </a:rPr>
              <a:t> (Córdoba) </a:t>
            </a:r>
            <a:r>
              <a:rPr lang="es-MX" sz="1100" dirty="0">
                <a:latin typeface="Arial Narrow" panose="020B0606020202030204" pitchFamily="34" charset="0"/>
              </a:rPr>
              <a:t>y de</a:t>
            </a:r>
            <a:r>
              <a:rPr lang="es-MX" sz="1100" b="1" dirty="0">
                <a:latin typeface="Arial Narrow" panose="020B0606020202030204" pitchFamily="34" charset="0"/>
              </a:rPr>
              <a:t> Quibdó (Chocó) con 95.2 mm respectivamente. </a:t>
            </a:r>
            <a:endParaRPr lang="es-ES" sz="1100" dirty="0">
              <a:solidFill>
                <a:srgbClr val="FF0000"/>
              </a:solidFill>
              <a:latin typeface="Arial Narrow" panose="020B0606020202030204" pitchFamily="34" charset="0"/>
            </a:endParaRPr>
          </a:p>
        </p:txBody>
      </p:sp>
      <p:sp>
        <p:nvSpPr>
          <p:cNvPr id="8" name="AutoShape 2" descr="blob:https://web.whatsapp.com/2849b5c8-6676-4244-8d4e-4217d241474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n 4"/>
          <p:cNvPicPr>
            <a:picLocks noChangeAspect="1"/>
          </p:cNvPicPr>
          <p:nvPr/>
        </p:nvPicPr>
        <p:blipFill>
          <a:blip r:embed="rId6"/>
          <a:stretch>
            <a:fillRect/>
          </a:stretch>
        </p:blipFill>
        <p:spPr>
          <a:xfrm>
            <a:off x="-1" y="1092222"/>
            <a:ext cx="4105903" cy="4693348"/>
          </a:xfrm>
          <a:prstGeom prst="rect">
            <a:avLst/>
          </a:prstGeom>
        </p:spPr>
      </p:pic>
      <p:pic>
        <p:nvPicPr>
          <p:cNvPr id="13" name="Imagen 12"/>
          <p:cNvPicPr>
            <a:picLocks noChangeAspect="1"/>
          </p:cNvPicPr>
          <p:nvPr/>
        </p:nvPicPr>
        <p:blipFill>
          <a:blip r:embed="rId7"/>
          <a:stretch>
            <a:fillRect/>
          </a:stretch>
        </p:blipFill>
        <p:spPr>
          <a:xfrm>
            <a:off x="4121748" y="1090580"/>
            <a:ext cx="3957672" cy="4694990"/>
          </a:xfrm>
          <a:prstGeom prst="rect">
            <a:avLst/>
          </a:prstGeom>
        </p:spPr>
      </p:pic>
    </p:spTree>
    <p:extLst>
      <p:ext uri="{BB962C8B-B14F-4D97-AF65-F5344CB8AC3E}">
        <p14:creationId xmlns:p14="http://schemas.microsoft.com/office/powerpoint/2010/main" val="2219699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248150" y="1617987"/>
          <a:ext cx="7766050" cy="4294177"/>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54859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0" marB="45710"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0" marB="45710"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0" marB="45710"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0" marB="45710" anchor="ctr">
                    <a:solidFill>
                      <a:schemeClr val="accent1">
                        <a:lumMod val="75000"/>
                      </a:schemeClr>
                    </a:solidFill>
                  </a:tcPr>
                </a:tc>
                <a:extLst>
                  <a:ext uri="{0D108BD9-81ED-4DB2-BD59-A6C34878D82A}">
                    <a16:rowId xmlns:a16="http://schemas.microsoft.com/office/drawing/2014/main" xmlns="" val="10000"/>
                  </a:ext>
                </a:extLst>
              </a:tr>
              <a:tr h="61172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Atrato – Darién</a:t>
                      </a: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 del río Tolo</a:t>
                      </a:r>
                    </a:p>
                  </a:txBody>
                  <a:tcPr marL="91443" marR="91443" marT="45710" marB="45710"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cap="none" dirty="0" smtClean="0">
                          <a:solidFill>
                            <a:schemeClr val="dk1"/>
                          </a:solidFill>
                          <a:latin typeface="Arial Narrow"/>
                          <a:ea typeface="Arial Narrow"/>
                          <a:cs typeface="Arial Narrow"/>
                          <a:sym typeface="Arial Narrow"/>
                        </a:rPr>
                        <a:t>Probabilidad de c</a:t>
                      </a:r>
                      <a:r>
                        <a:rPr lang="es-ES" sz="1100" u="none" strike="noStrike" kern="1200" baseline="0" dirty="0" smtClean="0">
                          <a:effectLst/>
                          <a:latin typeface="Arial Narrow" panose="020B0606020202030204" pitchFamily="34" charset="0"/>
                        </a:rPr>
                        <a:t>recientes súbitas en la cuenca del río Tolo entre otros directos al Caribe. Especial atención a la altura de los municipios de Acandí y Capurganá. </a:t>
                      </a:r>
                      <a:endParaRPr lang="es-ES" sz="1100" u="none" strike="noStrike" kern="1200" baseline="0" dirty="0">
                        <a:effectLst/>
                        <a:latin typeface="Arial Narrow" panose="020B0606020202030204" pitchFamily="34" charset="0"/>
                      </a:endParaRPr>
                    </a:p>
                  </a:txBody>
                  <a:tcPr marL="91443" marR="91443" marT="45710" marB="45710" anchor="ctr"/>
                </a:tc>
                <a:extLst>
                  <a:ext uri="{0D108BD9-81ED-4DB2-BD59-A6C34878D82A}">
                    <a16:rowId xmlns:a16="http://schemas.microsoft.com/office/drawing/2014/main" xmlns="" val="10002"/>
                  </a:ext>
                </a:extLst>
              </a:tr>
              <a:tr h="72304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kern="1200" dirty="0">
                          <a:effectLst/>
                          <a:latin typeface="Arial Narrow" panose="020B0606020202030204" pitchFamily="34" charset="0"/>
                        </a:rPr>
                        <a:t>Caribe - Litoral</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36" marR="91436" marT="45706" marB="4570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León</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36" marR="91436" marT="45706" marB="45706"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cap="none" dirty="0" smtClean="0">
                          <a:solidFill>
                            <a:schemeClr val="dk1"/>
                          </a:solidFill>
                          <a:latin typeface="Arial Narrow"/>
                          <a:ea typeface="Arial Narrow"/>
                          <a:cs typeface="Arial Narrow"/>
                          <a:sym typeface="Arial Narrow"/>
                        </a:rPr>
                        <a:t>Probabilidad de c</a:t>
                      </a:r>
                      <a:r>
                        <a:rPr lang="es-ES" sz="1100" u="none" strike="noStrike" kern="1200" baseline="0" dirty="0" smtClean="0">
                          <a:effectLst/>
                          <a:latin typeface="Arial Narrow" panose="020B0606020202030204" pitchFamily="34" charset="0"/>
                        </a:rPr>
                        <a:t>recientes </a:t>
                      </a:r>
                      <a:r>
                        <a:rPr lang="es-ES" sz="1100" i="0" u="none" strike="noStrike" kern="1200" baseline="0" dirty="0" smtClean="0">
                          <a:effectLst/>
                          <a:latin typeface="Arial Narrow" panose="020B0606020202030204" pitchFamily="34" charset="0"/>
                        </a:rPr>
                        <a:t>súbitas en el río León y sus afluentes, los ríos Carepa, Chigorodó, Apartadó, Grande y Vijagual, los cuales desembocan al Golfo de Urabá. Especial atención en los municipios de Turbo, Carepa, Chigorodó y Apartado (Antioquia). </a:t>
                      </a:r>
                      <a:r>
                        <a:rPr lang="es-ES" sz="1100" b="1" i="0" u="none" strike="noStrike" kern="1200" baseline="0" dirty="0" smtClean="0">
                          <a:effectLst/>
                          <a:latin typeface="Arial Narrow" panose="020B0606020202030204" pitchFamily="34" charset="0"/>
                        </a:rPr>
                        <a:t>Nota: </a:t>
                      </a:r>
                      <a:r>
                        <a:rPr lang="es-ES" sz="1100" b="0" i="0" u="none" strike="noStrike" kern="1200" baseline="0" dirty="0" smtClean="0">
                          <a:effectLst/>
                          <a:latin typeface="Arial Narrow" panose="020B0606020202030204" pitchFamily="34" charset="0"/>
                        </a:rPr>
                        <a:t>Desbordamiento del río Chigorodó a la altura de la vereda El Coco del municipio de Chigorodó (Antioquia), dejando 120 personas afectadas (27/06/2022).</a:t>
                      </a:r>
                      <a:endParaRPr lang="es-ES" sz="1100" i="0" u="none" strike="noStrike" kern="1200" baseline="0" dirty="0" smtClean="0">
                        <a:effectLst/>
                        <a:latin typeface="Arial Narrow" panose="020B0606020202030204" pitchFamily="34" charset="0"/>
                      </a:endParaRPr>
                    </a:p>
                  </a:txBody>
                  <a:tcPr marL="91436" marR="91436" marT="45706" marB="45706" anchor="ctr"/>
                </a:tc>
                <a:extLst>
                  <a:ext uri="{0D108BD9-81ED-4DB2-BD59-A6C34878D82A}">
                    <a16:rowId xmlns:a16="http://schemas.microsoft.com/office/drawing/2014/main" xmlns="" val="800368294"/>
                  </a:ext>
                </a:extLst>
              </a:tr>
              <a:tr h="63731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kern="1200" dirty="0">
                          <a:effectLst/>
                          <a:latin typeface="Arial Narrow" panose="020B0606020202030204" pitchFamily="34" charset="0"/>
                        </a:rPr>
                        <a:t>Caribe - Litoral</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39" marR="91439" marT="45696" marB="4569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Mulatos</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39" marR="91439" marT="45696" marB="45696" anchor="ctr"/>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crecientes súbitas en el río Mulatos y sus afluentes (río Turbo), que desembocan al Mar Caribe y Golfo de Urabá. Especial atención a los municipios de Necoclí y Turbo (Antioquia), como al corregimiento de Currulao (municipio de Turbo). </a:t>
                      </a:r>
                      <a:r>
                        <a:rPr lang="es-ES" sz="1100" b="1" i="0" u="none" strike="noStrike" kern="1200" cap="none" baseline="0" dirty="0" smtClean="0">
                          <a:solidFill>
                            <a:schemeClr val="tx1"/>
                          </a:solidFill>
                          <a:effectLst/>
                          <a:latin typeface="Arial Narrow" panose="020B0606020202030204" pitchFamily="34" charset="0"/>
                          <a:ea typeface="+mn-ea"/>
                          <a:cs typeface="+mn-cs"/>
                          <a:sym typeface="Arial"/>
                        </a:rPr>
                        <a:t>Nota:</a:t>
                      </a: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 Desbordamiento del río </a:t>
                      </a:r>
                      <a:r>
                        <a:rPr lang="es-ES" sz="1100" b="0" i="0" u="none" strike="noStrike" kern="1200" cap="none" baseline="0" dirty="0" err="1" smtClean="0">
                          <a:solidFill>
                            <a:schemeClr val="tx1"/>
                          </a:solidFill>
                          <a:effectLst/>
                          <a:latin typeface="Arial Narrow" panose="020B0606020202030204" pitchFamily="34" charset="0"/>
                          <a:ea typeface="+mn-ea"/>
                          <a:cs typeface="+mn-cs"/>
                          <a:sym typeface="Arial"/>
                        </a:rPr>
                        <a:t>Curralao</a:t>
                      </a: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 y Turbo en las veredas Yarumal y Monte Verde 2 del distrito de Turbo- Antioquia, afectando casas y cultivos  (27/06/2022).</a:t>
                      </a:r>
                    </a:p>
                  </a:txBody>
                  <a:tcPr marL="91439" marR="91439" marT="45696" marB="45696" anchor="ctr"/>
                </a:tc>
                <a:extLst>
                  <a:ext uri="{0D108BD9-81ED-4DB2-BD59-A6C34878D82A}">
                    <a16:rowId xmlns:a16="http://schemas.microsoft.com/office/drawing/2014/main" xmlns="" val="10004"/>
                  </a:ext>
                </a:extLst>
              </a:tr>
              <a:tr h="63731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kern="1200" dirty="0" smtClean="0">
                          <a:effectLst/>
                          <a:latin typeface="Arial Narrow" panose="020B0606020202030204" pitchFamily="34" charset="0"/>
                        </a:rPr>
                        <a:t>Caribe - Litoral</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a:t>
                      </a:r>
                      <a:r>
                        <a:rPr lang="es-CO" sz="1100" u="none" strike="noStrike" kern="1200" baseline="0" dirty="0" smtClean="0">
                          <a:effectLst/>
                          <a:latin typeface="Arial Narrow" panose="020B0606020202030204" pitchFamily="34" charset="0"/>
                        </a:rPr>
                        <a:t>río San Juan</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en el río San Juan y sus afluentes, entre otros arroyos directos al Caribe, especial atención en el municipio de Arboletes y San Juan de Urabá (Antioquia). </a:t>
                      </a:r>
                      <a:endParaRPr lang="es-ES" sz="110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2025217643"/>
                  </a:ext>
                </a:extLst>
              </a:tr>
              <a:tr h="63731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kern="1200" dirty="0" smtClean="0">
                          <a:effectLst/>
                          <a:latin typeface="Arial Narrow" panose="020B0606020202030204" pitchFamily="34" charset="0"/>
                        </a:rPr>
                        <a:t>Caribe - Litoral</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a:t>
                      </a:r>
                      <a:r>
                        <a:rPr lang="es-CO" sz="1100" u="none" strike="noStrike" kern="1200" baseline="0" dirty="0" smtClean="0">
                          <a:effectLst/>
                          <a:latin typeface="Arial Narrow" panose="020B0606020202030204" pitchFamily="34" charset="0"/>
                        </a:rPr>
                        <a:t>río Canalete</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a:effectLst/>
                          <a:latin typeface="Arial Narrow" panose="020B0606020202030204" pitchFamily="34" charset="0"/>
                        </a:rPr>
                        <a:t>Probabilidad de crecientes súbitas en el </a:t>
                      </a:r>
                      <a:r>
                        <a:rPr lang="es-ES" sz="1100" u="none" strike="noStrike" kern="1200" baseline="0" dirty="0" smtClean="0">
                          <a:effectLst/>
                          <a:latin typeface="Arial Narrow" panose="020B0606020202030204" pitchFamily="34" charset="0"/>
                        </a:rPr>
                        <a:t>río Canalete y </a:t>
                      </a:r>
                      <a:r>
                        <a:rPr lang="es-ES" sz="1100" u="none" strike="noStrike" kern="1200" baseline="0" dirty="0">
                          <a:effectLst/>
                          <a:latin typeface="Arial Narrow" panose="020B0606020202030204" pitchFamily="34" charset="0"/>
                        </a:rPr>
                        <a:t>sus afluentes, entre otros arroyos directos al Caribe, especial atención en el municipio </a:t>
                      </a:r>
                      <a:r>
                        <a:rPr lang="es-ES" sz="1100" u="none" strike="noStrike" kern="1200" baseline="0" dirty="0" smtClean="0">
                          <a:effectLst/>
                          <a:latin typeface="Arial Narrow" panose="020B0606020202030204" pitchFamily="34" charset="0"/>
                        </a:rPr>
                        <a:t>de Arboletes (Antioquia).</a:t>
                      </a:r>
                      <a:endParaRPr lang="es-ES" sz="110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3029589056"/>
                  </a:ext>
                </a:extLst>
              </a:tr>
            </a:tbl>
          </a:graphicData>
        </a:graphic>
      </p:graphicFrame>
      <p:pic>
        <p:nvPicPr>
          <p:cNvPr id="108600"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306681" y="3836587"/>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857614" y="3852141"/>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888269" y="3473050"/>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888269" y="4231232"/>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317" y="223196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318" y="472557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317" y="535054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5317" y="3024547"/>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5317" y="3940121"/>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550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875" y="5862638"/>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256942" y="1286908"/>
          <a:ext cx="7766050" cy="5081410"/>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54857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extLst>
                  <a:ext uri="{0D108BD9-81ED-4DB2-BD59-A6C34878D82A}">
                    <a16:rowId xmlns:a16="http://schemas.microsoft.com/office/drawing/2014/main" xmlns="" val="10000"/>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5" marB="45705"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Sinú</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Cuenca alta del río Sinú</a:t>
                      </a: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CO" sz="1100" b="0" u="none" strike="noStrike" kern="1200" baseline="0" dirty="0" smtClean="0">
                          <a:solidFill>
                            <a:schemeClr val="tx1"/>
                          </a:solidFill>
                          <a:effectLst/>
                          <a:latin typeface="Arial Narrow" panose="020B0606020202030204" pitchFamily="34" charset="0"/>
                          <a:ea typeface="+mn-ea"/>
                          <a:cs typeface="+mn-cs"/>
                        </a:rPr>
                        <a:t>Probabilidad de incremento súbitos en los niveles del río Sinú y sus afluentes en la cuenca alta.</a:t>
                      </a:r>
                      <a:endParaRPr lang="es-ES" sz="1100" b="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3095844056"/>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5" marB="45705"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Sinú</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media del río Sinú</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CO" sz="1100" b="0" u="none" strike="noStrike" kern="1200" baseline="0" dirty="0" smtClean="0">
                          <a:solidFill>
                            <a:schemeClr val="tx1"/>
                          </a:solidFill>
                          <a:effectLst/>
                          <a:latin typeface="Arial Narrow" panose="020B0606020202030204" pitchFamily="34" charset="0"/>
                          <a:ea typeface="+mn-ea"/>
                          <a:cs typeface="+mn-cs"/>
                        </a:rPr>
                        <a:t>Probabilidad de incrementos en el nivel del río Sinú y en sus aportantes en la cuenca media </a:t>
                      </a:r>
                      <a:r>
                        <a:rPr lang="es-ES" sz="1100" b="0" u="none" strike="noStrike" kern="1200" baseline="0" dirty="0" smtClean="0">
                          <a:solidFill>
                            <a:schemeClr val="tx1"/>
                          </a:solidFill>
                          <a:effectLst/>
                          <a:latin typeface="Arial Narrow" panose="020B0606020202030204" pitchFamily="34" charset="0"/>
                          <a:ea typeface="+mn-ea"/>
                          <a:cs typeface="+mn-cs"/>
                        </a:rPr>
                        <a:t>aguas abajo del Embalse de Urrá I, se recomienda especial atención </a:t>
                      </a:r>
                      <a:r>
                        <a:rPr lang="es-CO" sz="1100" b="0" u="none" strike="noStrike" kern="1200" baseline="0" dirty="0" smtClean="0">
                          <a:solidFill>
                            <a:schemeClr val="tx1"/>
                          </a:solidFill>
                          <a:effectLst/>
                          <a:latin typeface="Arial Narrow" panose="020B0606020202030204" pitchFamily="34" charset="0"/>
                          <a:ea typeface="+mn-ea"/>
                          <a:cs typeface="+mn-cs"/>
                        </a:rPr>
                        <a:t>en los centros poblados de Tierralta y </a:t>
                      </a:r>
                      <a:r>
                        <a:rPr lang="es-ES" sz="1100" b="0" u="none" strike="noStrike" kern="1200" baseline="0" dirty="0" smtClean="0">
                          <a:solidFill>
                            <a:schemeClr val="tx1"/>
                          </a:solidFill>
                          <a:effectLst/>
                          <a:latin typeface="Arial Narrow" panose="020B0606020202030204" pitchFamily="34" charset="0"/>
                          <a:ea typeface="+mn-ea"/>
                          <a:cs typeface="+mn-cs"/>
                        </a:rPr>
                        <a:t>Valencia (Córdoba)</a:t>
                      </a:r>
                      <a:r>
                        <a:rPr lang="es-ES" sz="1100" u="none" strike="noStrike" kern="1200" baseline="0" dirty="0" smtClean="0">
                          <a:effectLst/>
                          <a:latin typeface="Arial Narrow" panose="020B0606020202030204" pitchFamily="34" charset="0"/>
                        </a:rPr>
                        <a:t>. </a:t>
                      </a:r>
                      <a:endParaRPr lang="es-ES" sz="1100" b="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10002"/>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Sinú</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baja del río Sinú</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CO" sz="1100" b="0" u="none" strike="noStrike" kern="1200" baseline="0" dirty="0" smtClean="0">
                          <a:solidFill>
                            <a:schemeClr val="tx1"/>
                          </a:solidFill>
                          <a:effectLst/>
                          <a:latin typeface="Arial Narrow" panose="020B0606020202030204" pitchFamily="34" charset="0"/>
                          <a:ea typeface="+mn-ea"/>
                          <a:cs typeface="+mn-cs"/>
                        </a:rPr>
                        <a:t>Niveles altos en la parte baja del río Sinú, se recomienda especial atención en el municipio de Lorica y San Bernardo del Viento (Córdoba)</a:t>
                      </a:r>
                      <a:r>
                        <a:rPr lang="es-ES" sz="1100" u="none" strike="noStrike" kern="1200" baseline="0" dirty="0" smtClean="0">
                          <a:effectLst/>
                          <a:latin typeface="Arial Narrow" panose="020B0606020202030204" pitchFamily="34" charset="0"/>
                        </a:rPr>
                        <a:t>. </a:t>
                      </a:r>
                    </a:p>
                  </a:txBody>
                  <a:tcPr anchor="ctr"/>
                </a:tc>
                <a:extLst>
                  <a:ext uri="{0D108BD9-81ED-4DB2-BD59-A6C34878D82A}">
                    <a16:rowId xmlns:a16="http://schemas.microsoft.com/office/drawing/2014/main" xmlns="" val="4145867732"/>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a:t>
                      </a:r>
                    </a:p>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Litoral</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Directos al</a:t>
                      </a:r>
                    </a:p>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 Golfo</a:t>
                      </a:r>
                    </a:p>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de</a:t>
                      </a:r>
                    </a:p>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Morrosquillo</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los aportantes directos al Mar Caribe en el Golfo de Morrosquillo. Especial atención en los municipios de San Onofre, Tolú, Coveñas, Palmito, Toluviejo, Chalán, Colosó, Morroa y Sincelejo.</a:t>
                      </a:r>
                      <a:endParaRPr lang="es-ES" sz="1100" u="none"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1840463695"/>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kern="1200" dirty="0">
                          <a:solidFill>
                            <a:schemeClr val="tx1"/>
                          </a:solidFill>
                          <a:effectLst/>
                          <a:latin typeface="Arial Narrow" panose="020B0606020202030204" pitchFamily="34" charset="0"/>
                          <a:ea typeface="+mn-ea"/>
                          <a:cs typeface="+mn-cs"/>
                        </a:rPr>
                        <a:t>Caribe - Litoral</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kern="1200" dirty="0">
                          <a:solidFill>
                            <a:schemeClr val="tx1"/>
                          </a:solidFill>
                          <a:effectLst/>
                          <a:latin typeface="Arial Narrow" panose="020B0606020202030204" pitchFamily="34" charset="0"/>
                          <a:ea typeface="+mn-ea"/>
                          <a:cs typeface="+mn-cs"/>
                        </a:rPr>
                        <a:t>Arroyos </a:t>
                      </a:r>
                      <a:r>
                        <a:rPr lang="es-CO" sz="1100" kern="1200" dirty="0" smtClean="0">
                          <a:solidFill>
                            <a:schemeClr val="tx1"/>
                          </a:solidFill>
                          <a:effectLst/>
                          <a:latin typeface="Arial Narrow" panose="020B0606020202030204" pitchFamily="34" charset="0"/>
                          <a:ea typeface="+mn-ea"/>
                          <a:cs typeface="+mn-cs"/>
                        </a:rPr>
                        <a:t>Directos </a:t>
                      </a:r>
                      <a:r>
                        <a:rPr lang="es-CO" sz="1100" kern="1200" dirty="0">
                          <a:solidFill>
                            <a:schemeClr val="tx1"/>
                          </a:solidFill>
                          <a:effectLst/>
                          <a:latin typeface="Arial Narrow" panose="020B0606020202030204" pitchFamily="34" charset="0"/>
                          <a:ea typeface="+mn-ea"/>
                          <a:cs typeface="+mn-cs"/>
                        </a:rPr>
                        <a:t>al Caribe</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CO" sz="1100" b="0" i="0" u="none" strike="noStrike" kern="1200" cap="none" baseline="0" dirty="0" smtClean="0">
                          <a:solidFill>
                            <a:schemeClr val="tx1"/>
                          </a:solidFill>
                          <a:effectLst/>
                          <a:latin typeface="Arial Narrow" panose="020B0606020202030204" pitchFamily="34" charset="0"/>
                          <a:ea typeface="Calibri"/>
                          <a:cs typeface="Calibri"/>
                          <a:sym typeface="Arial"/>
                        </a:rPr>
                        <a:t>Probabilidad de crecientes </a:t>
                      </a:r>
                      <a:r>
                        <a:rPr lang="es-CO" sz="1100" kern="1200" dirty="0" smtClean="0">
                          <a:solidFill>
                            <a:schemeClr val="tx1"/>
                          </a:solidFill>
                          <a:effectLst/>
                          <a:latin typeface="Arial Narrow" panose="020B0606020202030204" pitchFamily="34" charset="0"/>
                          <a:ea typeface="+mn-ea"/>
                          <a:cs typeface="+mn-cs"/>
                        </a:rPr>
                        <a:t>súbitas</a:t>
                      </a:r>
                      <a:r>
                        <a:rPr lang="es-CO" sz="1100" kern="1200" baseline="0" dirty="0" smtClean="0">
                          <a:solidFill>
                            <a:schemeClr val="tx1"/>
                          </a:solidFill>
                          <a:effectLst/>
                          <a:latin typeface="Arial Narrow" panose="020B0606020202030204" pitchFamily="34" charset="0"/>
                          <a:ea typeface="+mn-ea"/>
                          <a:cs typeface="+mn-cs"/>
                        </a:rPr>
                        <a:t> por</a:t>
                      </a:r>
                      <a:r>
                        <a:rPr lang="es-CO" sz="1100" kern="1200" dirty="0" smtClean="0">
                          <a:solidFill>
                            <a:schemeClr val="tx1"/>
                          </a:solidFill>
                          <a:effectLst/>
                          <a:latin typeface="Arial Narrow" panose="020B0606020202030204" pitchFamily="34" charset="0"/>
                          <a:ea typeface="+mn-ea"/>
                          <a:cs typeface="+mn-cs"/>
                        </a:rPr>
                        <a:t> formación de arroyos en los directos al Mar Caribe, especialmente en el corregimiento Galerazamba en el municipio de Santa Catalina,</a:t>
                      </a:r>
                      <a:r>
                        <a:rPr lang="es-CO" sz="1100" kern="1200" baseline="0" dirty="0" smtClean="0">
                          <a:solidFill>
                            <a:schemeClr val="tx1"/>
                          </a:solidFill>
                          <a:effectLst/>
                          <a:latin typeface="Arial Narrow" panose="020B0606020202030204" pitchFamily="34" charset="0"/>
                          <a:ea typeface="+mn-ea"/>
                          <a:cs typeface="+mn-cs"/>
                        </a:rPr>
                        <a:t> </a:t>
                      </a:r>
                      <a:r>
                        <a:rPr lang="es-CO" sz="1100" kern="1200" dirty="0" smtClean="0">
                          <a:solidFill>
                            <a:schemeClr val="tx1"/>
                          </a:solidFill>
                          <a:effectLst/>
                          <a:latin typeface="Arial Narrow" panose="020B0606020202030204" pitchFamily="34" charset="0"/>
                          <a:ea typeface="+mn-ea"/>
                          <a:cs typeface="+mn-cs"/>
                        </a:rPr>
                        <a:t>la </a:t>
                      </a:r>
                      <a:r>
                        <a:rPr lang="es-CO" sz="1100" kern="1200" baseline="0" dirty="0" smtClean="0">
                          <a:solidFill>
                            <a:schemeClr val="tx1"/>
                          </a:solidFill>
                          <a:effectLst/>
                          <a:latin typeface="Arial Narrow" panose="020B0606020202030204" pitchFamily="34" charset="0"/>
                          <a:ea typeface="+mn-ea"/>
                          <a:cs typeface="+mn-cs"/>
                        </a:rPr>
                        <a:t>ciudad de Cartagena (Bolívar), en los municipios Juan de Acosta, Tubará y Puerto Colombia (Atlántico).</a:t>
                      </a:r>
                    </a:p>
                  </a:txBody>
                  <a:tcPr anchor="ctr"/>
                </a:tc>
                <a:extLst>
                  <a:ext uri="{0D108BD9-81ED-4DB2-BD59-A6C34878D82A}">
                    <a16:rowId xmlns:a16="http://schemas.microsoft.com/office/drawing/2014/main" xmlns="" val="2937266327"/>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Cuencas de los ríos Piedras y Manzanares</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los ríos que descargan sus aguas al Mar Caribe, tales como los ríos Piedras y Manzanares, así como en sus aportantes. Especial atención a la ciudad de Santa Marta y al corregimiento de Minca (Magdalena). </a:t>
                      </a:r>
                    </a:p>
                  </a:txBody>
                  <a:tcPr anchor="ctr"/>
                </a:tc>
                <a:extLst>
                  <a:ext uri="{0D108BD9-81ED-4DB2-BD59-A6C34878D82A}">
                    <a16:rowId xmlns:a16="http://schemas.microsoft.com/office/drawing/2014/main" xmlns="" val="3235653126"/>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26" marB="4572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Cuencas </a:t>
                      </a:r>
                      <a:r>
                        <a:rPr lang="es-CO" sz="1100" u="none" strike="noStrike" kern="1200" baseline="0" dirty="0" smtClean="0">
                          <a:effectLst/>
                          <a:latin typeface="Arial Narrow" panose="020B0606020202030204" pitchFamily="34" charset="0"/>
                        </a:rPr>
                        <a:t>afluentes </a:t>
                      </a:r>
                      <a:r>
                        <a:rPr lang="es-CO" sz="1100" u="none" strike="noStrike" kern="1200" baseline="0" dirty="0">
                          <a:effectLst/>
                          <a:latin typeface="Arial Narrow" panose="020B0606020202030204" pitchFamily="34" charset="0"/>
                        </a:rPr>
                        <a:t>al mar Caribe</a:t>
                      </a:r>
                    </a:p>
                  </a:txBody>
                  <a:tcPr marT="45726" marB="45726"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incrementos súbitos en los niveles de los ríos Guachaca, Mendiguaca, Buritaca, y sus aportantes directos al Mar Caribe. </a:t>
                      </a:r>
                      <a:endParaRPr lang="es-ES" sz="1100" b="0" u="none" strike="noStrike" kern="1200" baseline="0" dirty="0" smtClean="0">
                        <a:effectLst/>
                        <a:latin typeface="Arial Narrow" panose="020B0606020202030204" pitchFamily="34" charset="0"/>
                      </a:endParaRPr>
                    </a:p>
                  </a:txBody>
                  <a:tcPr marT="45726" marB="45726" anchor="ctr"/>
                </a:tc>
                <a:extLst>
                  <a:ext uri="{0D108BD9-81ED-4DB2-BD59-A6C34878D82A}">
                    <a16:rowId xmlns:a16="http://schemas.microsoft.com/office/drawing/2014/main" xmlns="" val="1191970139"/>
                  </a:ext>
                </a:extLst>
              </a:tr>
            </a:tbl>
          </a:graphicData>
        </a:graphic>
      </p:graphicFrame>
      <p:pic>
        <p:nvPicPr>
          <p:cNvPr id="110642"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1046163" y="4267200"/>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4756" y="3480946"/>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7043" y="3133595"/>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1071718" y="3881718"/>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1526208" y="323111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719" y="383891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1526207" y="256089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719" y="191075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719" y="251412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7193" y="4535442"/>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207741" y="21732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788" y="516004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8774" y="58565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63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875" y="5862638"/>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272480" y="1770140"/>
          <a:ext cx="7766050" cy="3924864"/>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1266822">
                  <a:extLst>
                    <a:ext uri="{9D8B030D-6E8A-4147-A177-3AD203B41FA5}">
                      <a16:colId xmlns:a16="http://schemas.microsoft.com/office/drawing/2014/main" xmlns="" val="20002"/>
                    </a:ext>
                  </a:extLst>
                </a:gridCol>
                <a:gridCol w="4987099">
                  <a:extLst>
                    <a:ext uri="{9D8B030D-6E8A-4147-A177-3AD203B41FA5}">
                      <a16:colId xmlns:a16="http://schemas.microsoft.com/office/drawing/2014/main" xmlns="" val="20003"/>
                    </a:ext>
                  </a:extLst>
                </a:gridCol>
              </a:tblGrid>
              <a:tr h="54857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extLst>
                  <a:ext uri="{0D108BD9-81ED-4DB2-BD59-A6C34878D82A}">
                    <a16:rowId xmlns:a16="http://schemas.microsoft.com/office/drawing/2014/main" xmlns="" val="10000"/>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Don Diego</a:t>
                      </a:r>
                      <a:endParaRPr lang="es-CO" sz="1100" u="none" strike="noStrike" kern="1200" baseline="0" dirty="0">
                        <a:effectLst/>
                        <a:latin typeface="Arial Narrow" panose="020B060602020203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incrementos súbitos en los niveles de los ríos Don Diego y sus afluentes directos al Mar Caribe. </a:t>
                      </a:r>
                      <a:endParaRPr lang="es-ES" sz="110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2295088187"/>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Ancho</a:t>
                      </a:r>
                      <a:endParaRPr lang="es-CO" sz="1100" u="none" strike="noStrike" kern="1200" baseline="0" dirty="0">
                        <a:effectLst/>
                        <a:latin typeface="Arial Narrow" panose="020B060602020203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incrementos súbitos en los niveles del río Ancho y sus afluentes como el río Palomino. </a:t>
                      </a:r>
                      <a:r>
                        <a:rPr lang="es-CO" sz="1100" u="none" strike="noStrike" kern="1200" baseline="0" dirty="0" smtClean="0">
                          <a:solidFill>
                            <a:schemeClr val="tx1"/>
                          </a:solidFill>
                          <a:effectLst/>
                          <a:latin typeface="Arial Narrow" panose="020B0606020202030204" pitchFamily="34" charset="0"/>
                          <a:ea typeface="+mn-ea"/>
                          <a:cs typeface="+mn-cs"/>
                        </a:rPr>
                        <a:t>Se recomienda especial atención en el municipio de Dibulla (Guajira) y zona oriente de Santa Marta.</a:t>
                      </a:r>
                    </a:p>
                  </a:txBody>
                  <a:tcPr anchor="ctr"/>
                </a:tc>
                <a:extLst>
                  <a:ext uri="{0D108BD9-81ED-4DB2-BD59-A6C34878D82A}">
                    <a16:rowId xmlns:a16="http://schemas.microsoft.com/office/drawing/2014/main" xmlns="" val="1050356965"/>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del río Tapias</a:t>
                      </a:r>
                      <a:endParaRPr lang="es-CO" sz="1100" u="none" strike="noStrike" kern="1200" baseline="0" dirty="0">
                        <a:effectLst/>
                        <a:latin typeface="Arial Narrow" panose="020B0606020202030204" pitchFamily="34" charset="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b="0" i="0" u="none" strike="noStrike" kern="1200" cap="none" baseline="0" dirty="0" smtClean="0">
                          <a:solidFill>
                            <a:schemeClr val="tx1"/>
                          </a:solidFill>
                          <a:effectLst/>
                          <a:latin typeface="Arial Narrow" panose="020B0606020202030204" pitchFamily="34" charset="0"/>
                          <a:ea typeface="Calibri"/>
                          <a:cs typeface="Calibri"/>
                          <a:sym typeface="Arial"/>
                        </a:rPr>
                        <a:t>Probabilidad de incrementos moderados en el nivel del río Tapias y sus afluentes como el río San Francisco, se recomienda especial atención en el municipios de Dibulla y Riohacha (Guajira). </a:t>
                      </a:r>
                    </a:p>
                  </a:txBody>
                  <a:tcPr anchor="ctr"/>
                </a:tc>
                <a:extLst>
                  <a:ext uri="{0D108BD9-81ED-4DB2-BD59-A6C34878D82A}">
                    <a16:rowId xmlns:a16="http://schemas.microsoft.com/office/drawing/2014/main" xmlns="" val="3847651603"/>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del río Camarones</a:t>
                      </a:r>
                      <a:endParaRPr lang="es-CO" sz="1100" u="none" strike="noStrike" kern="1200" baseline="0" dirty="0">
                        <a:effectLst/>
                        <a:latin typeface="Arial Narrow" panose="020B0606020202030204" pitchFamily="34" charset="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b="0" i="0" u="none" strike="noStrike" kern="1200" cap="none" baseline="0" dirty="0" smtClean="0">
                          <a:solidFill>
                            <a:schemeClr val="tx1"/>
                          </a:solidFill>
                          <a:effectLst/>
                          <a:latin typeface="Arial Narrow" panose="020B0606020202030204" pitchFamily="34" charset="0"/>
                          <a:ea typeface="Calibri"/>
                          <a:cs typeface="Calibri"/>
                          <a:sym typeface="Arial"/>
                        </a:rPr>
                        <a:t>Probabilidad de incrementos moderados en el nivel de los ríos Camarones y sus afluentes, se recomienda especial atención en el municipios de Riohacha (Guajira).</a:t>
                      </a:r>
                    </a:p>
                  </a:txBody>
                  <a:tcPr anchor="ctr"/>
                </a:tc>
                <a:extLst>
                  <a:ext uri="{0D108BD9-81ED-4DB2-BD59-A6C34878D82A}">
                    <a16:rowId xmlns:a16="http://schemas.microsoft.com/office/drawing/2014/main" xmlns="" val="2932925063"/>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Caribe - Guajira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Ranchería</a:t>
                      </a:r>
                      <a:endParaRPr lang="es-CO" sz="1100" u="none" strike="noStrike" kern="1200" baseline="0" dirty="0">
                        <a:effectLst/>
                        <a:latin typeface="Arial Narrow" panose="020B060602020203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Probabilidad de incrementos moderados en los niveles del río Ranchería y sus afluentes, espacialmente en la cuenca alta. Especial atención en los municipios de Riohacha, Distracción, Fonseca, Albania,  Barrancas y Hatonuevo, población de Manaure y comunidades indígenas en las estribaciones de la Sierra Nevada de Santa Marta como La Laguna, La Peña de los Indios, Ulago, Loma del Potrero, Marocazzo y Caracolí.  </a:t>
                      </a:r>
                    </a:p>
                  </a:txBody>
                  <a:tcPr anchor="ctr"/>
                </a:tc>
                <a:extLst>
                  <a:ext uri="{0D108BD9-81ED-4DB2-BD59-A6C34878D82A}">
                    <a16:rowId xmlns:a16="http://schemas.microsoft.com/office/drawing/2014/main" xmlns="" val="2112352896"/>
                  </a:ext>
                </a:extLst>
              </a:tr>
            </a:tbl>
          </a:graphicData>
        </a:graphic>
      </p:graphicFrame>
      <p:pic>
        <p:nvPicPr>
          <p:cNvPr id="3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430681" y="225730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805452" y="2330634"/>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261" y="301069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633" y="3622589"/>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041" y="420728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956" y="499686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788" y="237905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249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875" y="5862638"/>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272480" y="1831687"/>
          <a:ext cx="7766050" cy="3781040"/>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1266822">
                  <a:extLst>
                    <a:ext uri="{9D8B030D-6E8A-4147-A177-3AD203B41FA5}">
                      <a16:colId xmlns:a16="http://schemas.microsoft.com/office/drawing/2014/main" xmlns="" val="20002"/>
                    </a:ext>
                  </a:extLst>
                </a:gridCol>
                <a:gridCol w="4987099">
                  <a:extLst>
                    <a:ext uri="{9D8B030D-6E8A-4147-A177-3AD203B41FA5}">
                      <a16:colId xmlns:a16="http://schemas.microsoft.com/office/drawing/2014/main" xmlns="" val="20003"/>
                    </a:ext>
                  </a:extLst>
                </a:gridCol>
              </a:tblGrid>
              <a:tr h="54857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extLst>
                  <a:ext uri="{0D108BD9-81ED-4DB2-BD59-A6C34878D82A}">
                    <a16:rowId xmlns:a16="http://schemas.microsoft.com/office/drawing/2014/main" xmlns="" val="10000"/>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 - Guajira</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Afluentes directos al Caribe (Alta Guajira)</a:t>
                      </a:r>
                    </a:p>
                  </a:txBody>
                  <a:tcPr anchor="ctr"/>
                </a:tc>
                <a:tc>
                  <a:txBody>
                    <a:bodyPr/>
                    <a:lstStyle/>
                    <a:p>
                      <a:pPr marL="0" marR="0" lvl="0" indent="0" algn="just"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Probabilidad de incrementos súbitos en el nivel de los </a:t>
                      </a:r>
                      <a:r>
                        <a:rPr lang="es-CO" sz="1100" u="none" strike="noStrike" kern="1200" baseline="0" dirty="0" smtClean="0">
                          <a:effectLst/>
                          <a:latin typeface="Arial Narrow" panose="020B0606020202030204" pitchFamily="34" charset="0"/>
                        </a:rPr>
                        <a:t>directos al Caribe en La Alta Guajira. Se recomienda especial atención en el municipio Uribia (La Guajira), especialmente en</a:t>
                      </a:r>
                      <a:r>
                        <a:rPr lang="es-ES" sz="1100" u="none" strike="noStrike" kern="1200" baseline="0" dirty="0" smtClean="0">
                          <a:effectLst/>
                          <a:latin typeface="Arial Narrow" panose="020B0606020202030204" pitchFamily="34" charset="0"/>
                        </a:rPr>
                        <a:t> los centros poblados de Cabo de la Vela, Carrizal, Puerto Estrella y Uribia, donde se pueden presentar afectaciones por lluvias locales y/o incrementos súbitos en los niveles de los ríos, quebradas y arroyos como </a:t>
                      </a:r>
                      <a:r>
                        <a:rPr lang="es-ES" sz="1100" u="none" strike="noStrike" kern="1200" baseline="0" dirty="0" err="1" smtClean="0">
                          <a:effectLst/>
                          <a:latin typeface="Arial Narrow" panose="020B0606020202030204" pitchFamily="34" charset="0"/>
                        </a:rPr>
                        <a:t>Chemarrain</a:t>
                      </a:r>
                      <a:r>
                        <a:rPr lang="es-ES" sz="1100" u="none" strike="noStrike" kern="1200" baseline="0" dirty="0" smtClean="0">
                          <a:effectLst/>
                          <a:latin typeface="Arial Narrow" panose="020B0606020202030204" pitchFamily="34" charset="0"/>
                        </a:rPr>
                        <a:t>, </a:t>
                      </a:r>
                      <a:r>
                        <a:rPr lang="es-ES" sz="1100" u="none" strike="noStrike" kern="1200" baseline="0" dirty="0" err="1" smtClean="0">
                          <a:effectLst/>
                          <a:latin typeface="Arial Narrow" panose="020B0606020202030204" pitchFamily="34" charset="0"/>
                        </a:rPr>
                        <a:t>Kutanamana</a:t>
                      </a:r>
                      <a:r>
                        <a:rPr lang="es-ES" sz="1100" u="none" strike="noStrike" kern="1200" baseline="0" dirty="0" smtClean="0">
                          <a:effectLst/>
                          <a:latin typeface="Arial Narrow" panose="020B0606020202030204" pitchFamily="34" charset="0"/>
                        </a:rPr>
                        <a:t> y </a:t>
                      </a:r>
                      <a:r>
                        <a:rPr lang="es-ES" sz="1100" u="none" strike="noStrike" kern="1200" baseline="0" dirty="0" err="1" smtClean="0">
                          <a:effectLst/>
                          <a:latin typeface="Arial Narrow" panose="020B0606020202030204" pitchFamily="34" charset="0"/>
                        </a:rPr>
                        <a:t>Parrantial</a:t>
                      </a:r>
                      <a:r>
                        <a:rPr lang="es-ES" sz="1100" u="none" strike="noStrike" kern="1200" baseline="0" dirty="0" smtClean="0">
                          <a:effectLst/>
                          <a:latin typeface="Arial Narrow" panose="020B0606020202030204" pitchFamily="34" charset="0"/>
                        </a:rPr>
                        <a:t>. Igualmente, se recomienda especial atención en el municipio de Manaure, especialmente en los  centros poblados de El Pájaro y Manaure, donde se pueden presentar afectaciones por lluvias locales y/o incrementos súbitos en los niveles de los arroyos </a:t>
                      </a:r>
                      <a:r>
                        <a:rPr lang="es-ES" sz="1100" u="none" strike="noStrike" kern="1200" baseline="0" dirty="0" err="1" smtClean="0">
                          <a:effectLst/>
                          <a:latin typeface="Arial Narrow" panose="020B0606020202030204" pitchFamily="34" charset="0"/>
                        </a:rPr>
                        <a:t>Limon</a:t>
                      </a:r>
                      <a:r>
                        <a:rPr lang="es-ES" sz="1100" u="none" strike="noStrike" kern="1200" baseline="0" dirty="0" smtClean="0">
                          <a:effectLst/>
                          <a:latin typeface="Arial Narrow" panose="020B0606020202030204" pitchFamily="34" charset="0"/>
                        </a:rPr>
                        <a:t> y </a:t>
                      </a:r>
                      <a:r>
                        <a:rPr lang="es-ES" sz="1100" u="none" strike="noStrike" kern="1200" baseline="0" dirty="0" err="1" smtClean="0">
                          <a:effectLst/>
                          <a:latin typeface="Arial Narrow" panose="020B0606020202030204" pitchFamily="34" charset="0"/>
                        </a:rPr>
                        <a:t>Shiruria</a:t>
                      </a:r>
                      <a:r>
                        <a:rPr lang="es-ES" sz="1100" u="none" strike="noStrike" kern="1200" baseline="0" dirty="0" smtClean="0">
                          <a:effectLst/>
                          <a:latin typeface="Arial Narrow" panose="020B0606020202030204" pitchFamily="34" charset="0"/>
                        </a:rPr>
                        <a:t>.</a:t>
                      </a:r>
                      <a:endParaRPr lang="es-CO" sz="1100" b="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2295088187"/>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Caribe - Guajira</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Afluentes de los ríos Carraipía, Paraguachon Directos al Golfo de Maracaibo</a:t>
                      </a:r>
                    </a:p>
                  </a:txBody>
                  <a:tcPr anchor="ctr"/>
                </a:tc>
                <a:tc>
                  <a:txBody>
                    <a:bodyPr/>
                    <a:lstStyle/>
                    <a:p>
                      <a:pPr marL="0" marR="0" lvl="0" indent="0" algn="just"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Probabilidad de incrementos súbitos en el nivel de los afluentes a los ríos </a:t>
                      </a:r>
                      <a:r>
                        <a:rPr lang="es-CO" sz="1100" u="none" strike="noStrike" kern="1200" baseline="0" dirty="0" smtClean="0">
                          <a:effectLst/>
                          <a:latin typeface="Arial Narrow" panose="020B0606020202030204" pitchFamily="34" charset="0"/>
                        </a:rPr>
                        <a:t>Carraipía, Paraguachon directos al Golfo de Maracaibo. Se recomienda especial atención en el municipio Maicao (La Guajira), espacialmente en los </a:t>
                      </a:r>
                      <a:r>
                        <a:rPr lang="es-ES" sz="1100" u="none" strike="noStrike" kern="1200" baseline="0" dirty="0" smtClean="0">
                          <a:effectLst/>
                          <a:latin typeface="Arial Narrow" panose="020B0606020202030204" pitchFamily="34" charset="0"/>
                        </a:rPr>
                        <a:t>centros poblados de Divino Niño, La </a:t>
                      </a:r>
                      <a:r>
                        <a:rPr lang="es-ES" sz="1100" u="none" strike="noStrike" kern="1200" baseline="0" dirty="0" err="1" smtClean="0">
                          <a:effectLst/>
                          <a:latin typeface="Arial Narrow" panose="020B0606020202030204" pitchFamily="34" charset="0"/>
                        </a:rPr>
                        <a:t>Majayura</a:t>
                      </a:r>
                      <a:r>
                        <a:rPr lang="es-ES" sz="1100" u="none" strike="noStrike" kern="1200" baseline="0" dirty="0" smtClean="0">
                          <a:effectLst/>
                          <a:latin typeface="Arial Narrow" panose="020B0606020202030204" pitchFamily="34" charset="0"/>
                        </a:rPr>
                        <a:t> y Maicao, donde se pueden presentar afectaciones por lluvias locales y/o incrementos súbitos en los niveles de la quebrada Paraguachon. Igualmente, s</a:t>
                      </a:r>
                      <a:r>
                        <a:rPr lang="es-CO" sz="1100" u="none" strike="noStrike" kern="1200" baseline="0" dirty="0" smtClean="0">
                          <a:effectLst/>
                          <a:latin typeface="Arial Narrow" panose="020B0606020202030204" pitchFamily="34" charset="0"/>
                        </a:rPr>
                        <a:t>e recomienda especial atención en el municipio Uribia (La Guajira), especialmente en</a:t>
                      </a:r>
                      <a:r>
                        <a:rPr lang="es-ES" sz="1100" u="none" strike="noStrike" kern="1200" baseline="0" dirty="0" smtClean="0">
                          <a:effectLst/>
                          <a:latin typeface="Arial Narrow" panose="020B0606020202030204" pitchFamily="34" charset="0"/>
                        </a:rPr>
                        <a:t> los centros poblados de Cabo de la Vela, Carrizal, Puerto Estrella y Uribia, donde se pueden presentar afectaciones por lluvias locales y/o incrementos súbitos en los niveles de los ríos, quebradas y arroyos como </a:t>
                      </a:r>
                      <a:r>
                        <a:rPr lang="es-ES" sz="1100" u="none" strike="noStrike" kern="1200" baseline="0" dirty="0" err="1" smtClean="0">
                          <a:effectLst/>
                          <a:latin typeface="Arial Narrow" panose="020B0606020202030204" pitchFamily="34" charset="0"/>
                        </a:rPr>
                        <a:t>Chemarrain</a:t>
                      </a:r>
                      <a:r>
                        <a:rPr lang="es-ES" sz="1100" u="none" strike="noStrike" kern="1200" baseline="0" dirty="0" smtClean="0">
                          <a:effectLst/>
                          <a:latin typeface="Arial Narrow" panose="020B0606020202030204" pitchFamily="34" charset="0"/>
                        </a:rPr>
                        <a:t>, </a:t>
                      </a:r>
                      <a:r>
                        <a:rPr lang="es-ES" sz="1100" u="none" strike="noStrike" kern="1200" baseline="0" dirty="0" err="1" smtClean="0">
                          <a:effectLst/>
                          <a:latin typeface="Arial Narrow" panose="020B0606020202030204" pitchFamily="34" charset="0"/>
                        </a:rPr>
                        <a:t>Kutanamana</a:t>
                      </a:r>
                      <a:r>
                        <a:rPr lang="es-ES" sz="1100" u="none" strike="noStrike" kern="1200" baseline="0" dirty="0" smtClean="0">
                          <a:effectLst/>
                          <a:latin typeface="Arial Narrow" panose="020B0606020202030204" pitchFamily="34" charset="0"/>
                        </a:rPr>
                        <a:t> y </a:t>
                      </a:r>
                      <a:r>
                        <a:rPr lang="es-ES" sz="1100" u="none" strike="noStrike" kern="1200" baseline="0" dirty="0" err="1" smtClean="0">
                          <a:effectLst/>
                          <a:latin typeface="Arial Narrow" panose="020B0606020202030204" pitchFamily="34" charset="0"/>
                        </a:rPr>
                        <a:t>Parrantial</a:t>
                      </a:r>
                      <a:r>
                        <a:rPr lang="es-ES" sz="1100" u="none" strike="noStrike" kern="1200" baseline="0" dirty="0" smtClean="0">
                          <a:effectLst/>
                          <a:latin typeface="Arial Narrow" panose="020B0606020202030204" pitchFamily="34" charset="0"/>
                        </a:rPr>
                        <a:t>. </a:t>
                      </a:r>
                      <a:endParaRPr lang="es-CO" sz="1100" b="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1050356965"/>
                  </a:ext>
                </a:extLst>
              </a:tr>
            </a:tbl>
          </a:graphicData>
        </a:graphic>
      </p:graphicFrame>
      <p:pic>
        <p:nvPicPr>
          <p:cNvPr id="26"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3143562" y="207400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3517262" y="1809751"/>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95788" y="2887177"/>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95788" y="451143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0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n 29" descr="D:\HIDROLOGIA\INFORME HIDROLOGICO\Boletin Alertas Hidrologicas\jpg\AH_Caribe.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402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Google Shape;473;p7" descr="Recurso 25.png"/>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Google Shape;474;p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Google Shape;475;p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Google Shape;476;p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Google Shape;477;p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Google Shape;478;p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Google Shape;479;p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Google Shape;480;p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2890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Google Shape;481;p7" descr="Recurso 39.png"/>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Google Shape;483;p7"/>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Google Shape;485;p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875" y="5862638"/>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a 21"/>
          <p:cNvGraphicFramePr>
            <a:graphicFrameLocks noGrp="1"/>
          </p:cNvGraphicFramePr>
          <p:nvPr>
            <p:extLst/>
          </p:nvPr>
        </p:nvGraphicFramePr>
        <p:xfrm>
          <a:off x="4309696" y="802356"/>
          <a:ext cx="7766050" cy="5945415"/>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49024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05" marB="45705" anchor="ctr">
                    <a:solidFill>
                      <a:schemeClr val="accent1">
                        <a:lumMod val="75000"/>
                      </a:schemeClr>
                    </a:solidFill>
                  </a:tcPr>
                </a:tc>
                <a:extLst>
                  <a:ext uri="{0D108BD9-81ED-4DB2-BD59-A6C34878D82A}">
                    <a16:rowId xmlns:a16="http://schemas.microsoft.com/office/drawing/2014/main" xmlns="" val="10000"/>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marT="45717" marB="45717"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a:t>
                      </a:r>
                      <a:r>
                        <a:rPr lang="es-CO" sz="1100" u="none" strike="noStrike" kern="1200" baseline="0" dirty="0">
                          <a:effectLst/>
                          <a:latin typeface="Arial Narrow" panose="020B0606020202030204" pitchFamily="34" charset="0"/>
                        </a:rPr>
                        <a:t>del </a:t>
                      </a:r>
                      <a:r>
                        <a:rPr lang="es-ES" sz="1100" u="none" strike="noStrike" baseline="0" dirty="0" smtClean="0">
                          <a:solidFill>
                            <a:schemeClr val="tx1"/>
                          </a:solidFill>
                          <a:latin typeface="Arial Narrow" panose="020B0606020202030204" pitchFamily="34" charset="0"/>
                        </a:rPr>
                        <a:t>río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Algodonal </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7" marB="45717"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CO" sz="1100" u="none" strike="noStrike" baseline="0" noProof="0" dirty="0" smtClean="0">
                          <a:solidFill>
                            <a:schemeClr val="tx1"/>
                          </a:solidFill>
                          <a:latin typeface="Arial Narrow" panose="020B0606020202030204" pitchFamily="34" charset="0"/>
                        </a:rPr>
                        <a:t>Probabilidad de crecientes súbitas en el río </a:t>
                      </a:r>
                      <a:r>
                        <a:rPr lang="es-CO" sz="1100" b="0" u="none" strike="noStrike" kern="1200" baseline="0" noProof="0" dirty="0" smtClean="0">
                          <a:solidFill>
                            <a:schemeClr val="tx1"/>
                          </a:solidFill>
                          <a:effectLst/>
                          <a:latin typeface="Arial Narrow" panose="020B0606020202030204" pitchFamily="34" charset="0"/>
                          <a:ea typeface="PMingLiU"/>
                          <a:cs typeface="Arial" panose="020B0604020202020204" pitchFamily="34" charset="0"/>
                        </a:rPr>
                        <a:t>Algodonal </a:t>
                      </a:r>
                      <a:r>
                        <a:rPr lang="es-CO" sz="1100" u="none" strike="noStrike" kern="1200" baseline="0" noProof="0" dirty="0" smtClean="0">
                          <a:effectLst/>
                          <a:latin typeface="Arial Narrow" panose="020B0606020202030204" pitchFamily="34" charset="0"/>
                        </a:rPr>
                        <a:t>y sus afluentes, especialmente en las quebradas </a:t>
                      </a:r>
                      <a:r>
                        <a:rPr lang="es-CO" sz="1100" b="0" u="none" strike="noStrike" kern="1200" baseline="0" noProof="0" dirty="0" smtClean="0">
                          <a:effectLst/>
                          <a:latin typeface="Arial Narrow" panose="020B0606020202030204" pitchFamily="34" charset="0"/>
                        </a:rPr>
                        <a:t>Las Liscas, El Loro y El Carbón</a:t>
                      </a:r>
                      <a:r>
                        <a:rPr lang="es-CO" sz="1100" u="none" strike="noStrike" kern="1200" baseline="0" noProof="0" dirty="0" smtClean="0">
                          <a:effectLst/>
                          <a:latin typeface="Arial Narrow" panose="020B0606020202030204" pitchFamily="34" charset="0"/>
                        </a:rPr>
                        <a:t>. Se recomienda especial atención en los municipios de </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Ábrego, </a:t>
                      </a:r>
                      <a:r>
                        <a:rPr lang="es-CO" sz="1100" u="none" strike="noStrike" kern="1200" baseline="0" noProof="0" dirty="0" smtClean="0">
                          <a:effectLst/>
                          <a:latin typeface="Arial Narrow" panose="020B0606020202030204" pitchFamily="34" charset="0"/>
                        </a:rPr>
                        <a:t>Ocaña y Teorama (Norte de Santander).</a:t>
                      </a:r>
                      <a:endParaRPr lang="es-ES" sz="1100" u="none" strike="noStrike" kern="1200" baseline="0" dirty="0" smtClean="0">
                        <a:effectLst/>
                        <a:latin typeface="Arial Narrow" panose="020B0606020202030204" pitchFamily="34" charset="0"/>
                      </a:endParaRPr>
                    </a:p>
                  </a:txBody>
                  <a:tcPr marT="45717" marB="45717" anchor="ctr"/>
                </a:tc>
                <a:extLst>
                  <a:ext uri="{0D108BD9-81ED-4DB2-BD59-A6C34878D82A}">
                    <a16:rowId xmlns:a16="http://schemas.microsoft.com/office/drawing/2014/main" xmlns="" val="638241935"/>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Cuencas del </a:t>
                      </a:r>
                      <a:r>
                        <a:rPr lang="es-CO" sz="1100" u="none" strike="noStrike" kern="1200" baseline="0" dirty="0" smtClean="0">
                          <a:effectLst/>
                          <a:latin typeface="Arial Narrow" panose="020B0606020202030204" pitchFamily="34" charset="0"/>
                        </a:rPr>
                        <a:t>río Socuavo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u="none" strike="noStrike" baseline="0" dirty="0" smtClean="0">
                          <a:solidFill>
                            <a:schemeClr val="tx1"/>
                          </a:solidFill>
                          <a:latin typeface="Arial Narrow" panose="020B0606020202030204" pitchFamily="34" charset="0"/>
                        </a:rPr>
                        <a:t>Probabilidad de creciente </a:t>
                      </a:r>
                      <a:r>
                        <a:rPr lang="es-ES" sz="1100" u="none" strike="noStrike" baseline="0" dirty="0">
                          <a:solidFill>
                            <a:schemeClr val="tx1"/>
                          </a:solidFill>
                          <a:latin typeface="Arial Narrow" panose="020B0606020202030204" pitchFamily="34" charset="0"/>
                        </a:rPr>
                        <a:t>súbitas en </a:t>
                      </a:r>
                      <a:r>
                        <a:rPr lang="es-ES" sz="1100" u="none" strike="noStrike" baseline="0" dirty="0" smtClean="0">
                          <a:solidFill>
                            <a:schemeClr val="tx1"/>
                          </a:solidFill>
                          <a:latin typeface="Arial Narrow" panose="020B0606020202030204" pitchFamily="34" charset="0"/>
                        </a:rPr>
                        <a:t>la cuenca del río</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a:t>
                      </a:r>
                      <a:r>
                        <a:rPr lang="es-ES" sz="1100" u="none" strike="noStrike" kern="1200" baseline="0" dirty="0" smtClean="0">
                          <a:effectLst/>
                          <a:latin typeface="Arial Narrow" panose="020B0606020202030204" pitchFamily="34" charset="0"/>
                        </a:rPr>
                        <a:t>Socuavo. Especial atención en el municipio de Tibú (Norte de Santander).</a:t>
                      </a:r>
                    </a:p>
                  </a:txBody>
                  <a:tcPr anchor="ctr"/>
                </a:tc>
                <a:extLst>
                  <a:ext uri="{0D108BD9-81ED-4DB2-BD59-A6C34878D82A}">
                    <a16:rowId xmlns:a16="http://schemas.microsoft.com/office/drawing/2014/main" xmlns="" val="3711140555"/>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Cuencas del Catatumbo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u="none" strike="noStrike" baseline="0" dirty="0" smtClean="0">
                          <a:solidFill>
                            <a:schemeClr val="tx1"/>
                          </a:solidFill>
                          <a:latin typeface="Arial Narrow" panose="020B0606020202030204" pitchFamily="34" charset="0"/>
                        </a:rPr>
                        <a:t>Probabilidad de creciente </a:t>
                      </a:r>
                      <a:r>
                        <a:rPr lang="es-ES" sz="1100" u="none" strike="noStrike" baseline="0" dirty="0">
                          <a:solidFill>
                            <a:schemeClr val="tx1"/>
                          </a:solidFill>
                          <a:latin typeface="Arial Narrow" panose="020B0606020202030204" pitchFamily="34" charset="0"/>
                        </a:rPr>
                        <a:t>súbitas en </a:t>
                      </a:r>
                      <a:r>
                        <a:rPr lang="es-ES" sz="1100" u="none" strike="noStrike" baseline="0" dirty="0" smtClean="0">
                          <a:solidFill>
                            <a:schemeClr val="tx1"/>
                          </a:solidFill>
                          <a:latin typeface="Arial Narrow" panose="020B0606020202030204" pitchFamily="34" charset="0"/>
                        </a:rPr>
                        <a:t>la subzona hidrográfica del </a:t>
                      </a:r>
                      <a:r>
                        <a:rPr lang="es-ES" sz="1100" u="none" strike="noStrike" baseline="0" dirty="0">
                          <a:solidFill>
                            <a:schemeClr val="tx1"/>
                          </a:solidFill>
                          <a:latin typeface="Arial Narrow" panose="020B0606020202030204" pitchFamily="34" charset="0"/>
                        </a:rPr>
                        <a:t>ríos</a:t>
                      </a:r>
                      <a:r>
                        <a:rPr lang="es-ES"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Suroeste y </a:t>
                      </a:r>
                      <a:r>
                        <a:rPr lang="es-ES" sz="1100" u="none" strike="noStrike" kern="1200" baseline="0" dirty="0" smtClean="0">
                          <a:effectLst/>
                          <a:latin typeface="Arial Narrow" panose="020B0606020202030204" pitchFamily="34" charset="0"/>
                        </a:rPr>
                        <a:t>Río </a:t>
                      </a:r>
                      <a:r>
                        <a:rPr lang="es-ES" sz="1100" u="none" strike="noStrike" kern="1200" baseline="0" dirty="0">
                          <a:effectLst/>
                          <a:latin typeface="Arial Narrow" panose="020B0606020202030204" pitchFamily="34" charset="0"/>
                        </a:rPr>
                        <a:t>de </a:t>
                      </a:r>
                      <a:r>
                        <a:rPr lang="es-ES" sz="1100" u="none" strike="noStrike" kern="1200" baseline="0" dirty="0" smtClean="0">
                          <a:effectLst/>
                          <a:latin typeface="Arial Narrow" panose="020B0606020202030204" pitchFamily="34" charset="0"/>
                        </a:rPr>
                        <a:t>Oro.</a:t>
                      </a:r>
                    </a:p>
                  </a:txBody>
                  <a:tcPr anchor="ctr"/>
                </a:tc>
                <a:extLst>
                  <a:ext uri="{0D108BD9-81ED-4DB2-BD59-A6C34878D82A}">
                    <a16:rowId xmlns:a16="http://schemas.microsoft.com/office/drawing/2014/main" xmlns="" val="779835431"/>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Bajo Catatumbo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baseline="0" dirty="0" smtClean="0">
                          <a:solidFill>
                            <a:schemeClr val="tx1"/>
                          </a:solidFill>
                          <a:latin typeface="Arial Narrow" panose="020B0606020202030204" pitchFamily="34" charset="0"/>
                        </a:rPr>
                        <a:t>Probabilidad de creciente súbitas en la cuenca baja del río Catatumbo. Nota: Se reportan desbordamientos del río Catatumbo, a la altura del corregimiento de La Gabarra – Tibú (17/06/2022). </a:t>
                      </a:r>
                      <a:endParaRPr lang="es-ES" sz="1100" u="none"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790072335"/>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Tarra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6" marB="4571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del río Tarra y sus tributarios. Especial atención en los municipios de </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Ábrego,</a:t>
                      </a:r>
                      <a:r>
                        <a:rPr lang="es-ES" sz="1100" u="none" strike="noStrike" kern="1200" baseline="0" dirty="0" smtClean="0">
                          <a:effectLst/>
                          <a:latin typeface="Arial Narrow" panose="020B0606020202030204" pitchFamily="34" charset="0"/>
                        </a:rPr>
                        <a:t> Hacarí y El Tarra (Norte de Santander).</a:t>
                      </a:r>
                    </a:p>
                  </a:txBody>
                  <a:tcPr marT="45716" marB="45716" anchor="ctr"/>
                </a:tc>
                <a:extLst>
                  <a:ext uri="{0D108BD9-81ED-4DB2-BD59-A6C34878D82A}">
                    <a16:rowId xmlns:a16="http://schemas.microsoft.com/office/drawing/2014/main" xmlns="" val="3043718941"/>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marT="45706" marB="4570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Cuencas de los ríos</a:t>
                      </a:r>
                      <a:r>
                        <a:rPr lang="es-ES"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 Sardinata y Tibú</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06" marB="45706" anchor="ctr"/>
                </a:tc>
                <a:tc>
                  <a:txBody>
                    <a:bodyPr/>
                    <a:lstStyle/>
                    <a:p>
                      <a:pPr marL="0" marR="0" lvl="0" indent="0" algn="just" defTabSz="457200" rtl="0" eaLnBrk="1" fontAlgn="auto" latinLnBrk="0" hangingPunct="1">
                        <a:lnSpc>
                          <a:spcPct val="100000"/>
                        </a:lnSpc>
                        <a:spcBef>
                          <a:spcPts val="0"/>
                        </a:spcBef>
                        <a:spcAft>
                          <a:spcPts val="100"/>
                        </a:spcAft>
                        <a:buClrTx/>
                        <a:buSzPct val="75000"/>
                        <a:buFont typeface="Wingdings" panose="05000000000000000000" pitchFamily="2" charset="2"/>
                        <a:buNone/>
                        <a:tabLst/>
                        <a:defRPr/>
                      </a:pPr>
                      <a:r>
                        <a:rPr lang="es-ES" sz="1100" u="none" strike="noStrike" baseline="0" dirty="0" smtClean="0">
                          <a:solidFill>
                            <a:schemeClr val="tx1"/>
                          </a:solidFill>
                          <a:latin typeface="Arial Narrow" panose="020B0606020202030204" pitchFamily="34" charset="0"/>
                        </a:rPr>
                        <a:t>Probabilidad de crecientes súbitas </a:t>
                      </a:r>
                      <a:r>
                        <a:rPr lang="es-ES" sz="1100" u="none" strike="noStrike" kern="1200" baseline="0" dirty="0" smtClean="0">
                          <a:effectLst/>
                          <a:latin typeface="Arial Narrow" panose="020B0606020202030204" pitchFamily="34" charset="0"/>
                        </a:rPr>
                        <a:t>en </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los ríos Tibú, Sardinata, Nuevo Presidente y sus aportantes. Especial atención a la altura de los municipios de </a:t>
                      </a:r>
                      <a:r>
                        <a:rPr lang="es-ES" sz="1100" b="0" u="none" strike="noStrike" kern="1200" baseline="0" dirty="0" smtClean="0">
                          <a:solidFill>
                            <a:schemeClr val="tx1"/>
                          </a:solidFill>
                          <a:effectLst/>
                          <a:latin typeface="Arial Narrow" panose="020B0606020202030204" pitchFamily="34" charset="0"/>
                          <a:ea typeface="+mn-ea"/>
                          <a:cs typeface="+mn-cs"/>
                        </a:rPr>
                        <a:t>Villa Caro, </a:t>
                      </a:r>
                      <a:r>
                        <a:rPr lang="es-ES" sz="1100" b="0" i="0" u="none" strike="noStrike" kern="1200" cap="none" baseline="0" dirty="0" err="1" smtClean="0">
                          <a:solidFill>
                            <a:schemeClr val="tx1"/>
                          </a:solidFill>
                          <a:effectLst/>
                          <a:latin typeface="Arial Narrow" panose="020B0606020202030204" pitchFamily="34" charset="0"/>
                          <a:ea typeface="Calibri"/>
                          <a:cs typeface="Calibri"/>
                          <a:sym typeface="Arial"/>
                        </a:rPr>
                        <a:t>Bucarasica</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 Lourdes, Sardinata y Tibú </a:t>
                      </a:r>
                      <a:r>
                        <a:rPr lang="es-ES" sz="1100" u="none" strike="noStrike" kern="1200" baseline="0" dirty="0" smtClean="0">
                          <a:effectLst/>
                          <a:latin typeface="Arial Narrow" panose="020B0606020202030204" pitchFamily="34" charset="0"/>
                        </a:rPr>
                        <a:t>(Norte de Santander)</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 </a:t>
                      </a:r>
                      <a:endParaRPr lang="es-ES" sz="1100" u="none" strike="noStrike" kern="1200" baseline="0" dirty="0" smtClean="0">
                        <a:effectLst/>
                        <a:latin typeface="Arial Narrow" panose="020B0606020202030204" pitchFamily="34" charset="0"/>
                      </a:endParaRPr>
                    </a:p>
                  </a:txBody>
                  <a:tcPr marT="45706" marB="45706" anchor="ctr"/>
                </a:tc>
                <a:extLst>
                  <a:ext uri="{0D108BD9-81ED-4DB2-BD59-A6C34878D82A}">
                    <a16:rowId xmlns:a16="http://schemas.microsoft.com/office/drawing/2014/main" xmlns="" val="2863833107"/>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 del río Zulia</a:t>
                      </a:r>
                    </a:p>
                  </a:txBody>
                  <a:tcPr marT="45716" marB="45716"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u="none" strike="noStrike" baseline="0" dirty="0" smtClean="0">
                          <a:solidFill>
                            <a:schemeClr val="tx1"/>
                          </a:solidFill>
                          <a:latin typeface="Arial Narrow" panose="020B0606020202030204" pitchFamily="34" charset="0"/>
                        </a:rPr>
                        <a:t>Probabilidad de crecientes súbitas en la cuenca del río</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Zulia </a:t>
                      </a:r>
                      <a:r>
                        <a:rPr lang="es-ES" sz="1100" u="none" strike="noStrike" kern="1200" baseline="0" dirty="0" smtClean="0">
                          <a:effectLst/>
                          <a:latin typeface="Arial Narrow" panose="020B0606020202030204" pitchFamily="34" charset="0"/>
                        </a:rPr>
                        <a:t>y sus afluentes, especialmente para las quebradas </a:t>
                      </a:r>
                      <a:r>
                        <a:rPr lang="es-ES" sz="1100" b="0" u="none" strike="noStrike" kern="1200" baseline="0" dirty="0" smtClean="0">
                          <a:effectLst/>
                          <a:latin typeface="Arial Narrow" panose="020B0606020202030204" pitchFamily="34" charset="0"/>
                        </a:rPr>
                        <a:t>La Desplayada y</a:t>
                      </a:r>
                      <a:r>
                        <a:rPr lang="es-ES" sz="1100" u="none" strike="noStrike" kern="1200" baseline="0" dirty="0" smtClean="0">
                          <a:effectLst/>
                          <a:latin typeface="Arial Narrow" panose="020B0606020202030204" pitchFamily="34" charset="0"/>
                        </a:rPr>
                        <a:t> Siravita. Especial atención en los municipios de Santiago, Arboledas, Salazar, San Cayetano, El Zulia y Cúcuta (Norte de Santander). </a:t>
                      </a:r>
                      <a:endParaRPr lang="es-ES" sz="1100" b="0" u="none" strike="noStrike" kern="1200" baseline="0" dirty="0" smtClean="0">
                        <a:effectLst/>
                        <a:latin typeface="Arial Narrow" panose="020B0606020202030204" pitchFamily="34" charset="0"/>
                      </a:endParaRPr>
                    </a:p>
                  </a:txBody>
                  <a:tcPr marT="45716" marB="45716" anchor="ctr"/>
                </a:tc>
                <a:extLst>
                  <a:ext uri="{0D108BD9-81ED-4DB2-BD59-A6C34878D82A}">
                    <a16:rowId xmlns:a16="http://schemas.microsoft.com/office/drawing/2014/main" xmlns="" val="1599888945"/>
                  </a:ext>
                </a:extLst>
              </a:tr>
              <a:tr h="61166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p>
                  </a:txBody>
                  <a:tcPr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a:t>
                      </a:r>
                      <a:r>
                        <a:rPr lang="es-CO" sz="1100" u="none" strike="noStrike" kern="1200" baseline="0" dirty="0">
                          <a:effectLst/>
                          <a:latin typeface="Arial Narrow" panose="020B0606020202030204" pitchFamily="34" charset="0"/>
                        </a:rPr>
                        <a:t>del </a:t>
                      </a:r>
                      <a:r>
                        <a:rPr lang="es-CO" sz="1100" u="none" strike="noStrike" kern="1200" baseline="0" dirty="0" smtClean="0">
                          <a:effectLst/>
                          <a:latin typeface="Arial Narrow" panose="020B0606020202030204" pitchFamily="34" charset="0"/>
                        </a:rPr>
                        <a:t>río Pamplonita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6" marB="45716"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Probabilidad de crecientes súbitas en el río Pamplonita y sus afluentes, especialmente los ríos Grita y Cucutilla. Especial atención en los sectores de Aguas Claras, Puerto León y Puerto Santander en el municipio de Cúcuta. Igualmente, se recomienda estar atentos en los municipios de Herrán y Ragonvalia. </a:t>
                      </a:r>
                      <a:r>
                        <a:rPr lang="es-ES" sz="1100" b="1"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Nota: 1)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Se reporta inundación en el municipio de Chinácota - Norte de Santander (29/06/2022). </a:t>
                      </a:r>
                      <a:r>
                        <a:rPr lang="es-ES" sz="1100" b="1"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2)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Se reporta inundación en el municipio de Bochalema - Norte de Santander (29/06/2022). </a:t>
                      </a:r>
                    </a:p>
                  </a:txBody>
                  <a:tcPr marT="45706" marB="45706" anchor="ctr"/>
                </a:tc>
                <a:extLst>
                  <a:ext uri="{0D108BD9-81ED-4DB2-BD59-A6C34878D82A}">
                    <a16:rowId xmlns:a16="http://schemas.microsoft.com/office/drawing/2014/main" xmlns="" val="1486663433"/>
                  </a:ext>
                </a:extLst>
              </a:tr>
            </a:tbl>
          </a:graphicData>
        </a:graphic>
      </p:graphicFrame>
      <p:pic>
        <p:nvPicPr>
          <p:cNvPr id="27"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759429" y="345311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88972" y="3250769"/>
            <a:ext cx="492582" cy="473923"/>
          </a:xfrm>
          <a:prstGeom prst="rect">
            <a:avLst/>
          </a:prstGeom>
        </p:spPr>
      </p:pic>
      <p:pic>
        <p:nvPicPr>
          <p:cNvPr id="39"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94122" y="2027119"/>
            <a:ext cx="492582" cy="473923"/>
          </a:xfrm>
          <a:prstGeom prst="rect">
            <a:avLst/>
          </a:prstGeom>
        </p:spPr>
      </p:pic>
      <p:pic>
        <p:nvPicPr>
          <p:cNvPr id="4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94121" y="2641953"/>
            <a:ext cx="492582" cy="473923"/>
          </a:xfrm>
          <a:prstGeom prst="rect">
            <a:avLst/>
          </a:prstGeom>
        </p:spPr>
      </p:pic>
      <p:pic>
        <p:nvPicPr>
          <p:cNvPr id="21"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621535" y="385967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88972" y="3856811"/>
            <a:ext cx="492582" cy="473923"/>
          </a:xfrm>
          <a:prstGeom prst="rect">
            <a:avLst/>
          </a:prstGeom>
        </p:spPr>
      </p:pic>
      <p:pic>
        <p:nvPicPr>
          <p:cNvPr id="26"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88972" y="4499717"/>
            <a:ext cx="492582" cy="473923"/>
          </a:xfrm>
          <a:prstGeom prst="rect">
            <a:avLst/>
          </a:prstGeom>
        </p:spPr>
      </p:pic>
      <p:pic>
        <p:nvPicPr>
          <p:cNvPr id="28"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88972" y="1418303"/>
            <a:ext cx="492582" cy="473923"/>
          </a:xfrm>
          <a:prstGeom prst="rect">
            <a:avLst/>
          </a:prstGeom>
        </p:spPr>
      </p:pic>
      <p:pic>
        <p:nvPicPr>
          <p:cNvPr id="30"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978722" y="3879850"/>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482;p7" descr="Recurso 37.png"/>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8"/>
          <a:stretch>
            <a:fillRect/>
          </a:stretch>
        </p:blipFill>
        <p:spPr bwMode="auto">
          <a:xfrm>
            <a:off x="2927965" y="427840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94121" y="5120050"/>
            <a:ext cx="492582" cy="473923"/>
          </a:xfrm>
          <a:prstGeom prst="rect">
            <a:avLst/>
          </a:prstGeom>
        </p:spPr>
      </p:pic>
      <p:pic>
        <p:nvPicPr>
          <p:cNvPr id="34"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95788" y="5958016"/>
            <a:ext cx="492582" cy="473923"/>
          </a:xfrm>
          <a:prstGeom prst="rect">
            <a:avLst/>
          </a:prstGeom>
        </p:spPr>
      </p:pic>
    </p:spTree>
    <p:extLst>
      <p:ext uri="{BB962C8B-B14F-4D97-AF65-F5344CB8AC3E}">
        <p14:creationId xmlns:p14="http://schemas.microsoft.com/office/powerpoint/2010/main" val="1404769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agen 36" descr="D:\HIDROLOGIA\INFORME HIDROLOGICO\Boletin Alertas Hidrologicas\jpg\AH_Pacifico.jpg"/>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750" y="1133475"/>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58610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8" descr="Recurso 32.png"/>
          <p:cNvPicPr>
            <a:picLocks noChangeAspect="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Picture 52"/>
          <p:cNvPicPr>
            <a:picLocks noChangeAspect="1"/>
          </p:cNvPicPr>
          <p:nvPr/>
        </p:nvPicPr>
        <p:blipFill>
          <a:blip r:embed="rId10"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7" name="Picture 9" descr="Recurso 31.png"/>
          <p:cNvPicPr>
            <a:picLocks noChangeAspect="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8"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801754" y="229882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a 18"/>
          <p:cNvGraphicFramePr>
            <a:graphicFrameLocks noGrp="1"/>
          </p:cNvGraphicFramePr>
          <p:nvPr>
            <p:extLst/>
          </p:nvPr>
        </p:nvGraphicFramePr>
        <p:xfrm>
          <a:off x="4297363" y="2276225"/>
          <a:ext cx="7766050" cy="3019581"/>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548586">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07" marB="45707"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7" marB="45707"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07" marB="45707"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07" marB="45707" anchor="ctr">
                    <a:solidFill>
                      <a:schemeClr val="accent1">
                        <a:lumMod val="75000"/>
                      </a:schemeClr>
                    </a:solidFill>
                  </a:tcPr>
                </a:tc>
                <a:extLst>
                  <a:ext uri="{0D108BD9-81ED-4DB2-BD59-A6C34878D82A}">
                    <a16:rowId xmlns:a16="http://schemas.microsoft.com/office/drawing/2014/main" xmlns="" val="10000"/>
                  </a:ext>
                </a:extLst>
              </a:tr>
              <a:tr h="92957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7" marB="45707"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smtClean="0">
                          <a:latin typeface="Arial Narrow"/>
                          <a:ea typeface="Arial Narrow"/>
                          <a:cs typeface="Arial Narrow"/>
                          <a:sym typeface="Arial Narrow"/>
                        </a:rPr>
                        <a:t>Baudó - Directos al Pacífico</a:t>
                      </a:r>
                      <a:endParaRPr lang="es-CO" sz="1100" b="0" u="none" strike="noStrike" cap="none" dirty="0">
                        <a:solidFill>
                          <a:srgbClr val="000000"/>
                        </a:solidFill>
                        <a:latin typeface="Arial Narrow"/>
                        <a:ea typeface="Arial Narrow"/>
                        <a:cs typeface="Arial Narrow"/>
                        <a:sym typeface="Arial Narrow"/>
                      </a:endParaRPr>
                    </a:p>
                  </a:txBody>
                  <a:tcPr marL="91432" marR="91432" marT="45726" marB="45726"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smtClean="0">
                          <a:latin typeface="Arial Narrow"/>
                          <a:ea typeface="Arial Narrow"/>
                          <a:cs typeface="Arial Narrow"/>
                          <a:sym typeface="Arial Narrow"/>
                        </a:rPr>
                        <a:t>Cuencas directas al Pacifico</a:t>
                      </a:r>
                      <a:endParaRPr lang="es-CO" sz="1100" b="0" u="none" strike="noStrike" cap="none" dirty="0">
                        <a:solidFill>
                          <a:srgbClr val="000000"/>
                        </a:solidFill>
                        <a:latin typeface="Arial Narrow"/>
                        <a:ea typeface="Arial Narrow"/>
                        <a:cs typeface="Arial Narrow"/>
                        <a:sym typeface="Arial Narrow"/>
                      </a:endParaRPr>
                    </a:p>
                  </a:txBody>
                  <a:tcPr marL="91432" marR="91432" marT="45726" marB="45726"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cap="none" dirty="0" smtClean="0">
                          <a:latin typeface="Arial Narrow"/>
                          <a:ea typeface="Arial Narrow"/>
                          <a:cs typeface="Arial Narrow"/>
                          <a:sym typeface="Arial Narrow"/>
                        </a:rPr>
                        <a:t>Probabilidad de crecientes súbitas en la quebrada Chocolatal, los ríos Jella, Abaquía, Catripe, Evarí, Pavasá, Piliza, Purricha, Quiparado, San Juan, Virudó, Cupica, Curiche, Jampavadó, Juradó, Partadó, Arusi, Coquí, Joví, Nuquí, Panguí, </a:t>
                      </a:r>
                      <a:r>
                        <a:rPr lang="es-ES" sz="1100" u="none" strike="noStrike" cap="none" dirty="0" err="1" smtClean="0">
                          <a:latin typeface="Arial Narrow"/>
                          <a:ea typeface="Arial Narrow"/>
                          <a:cs typeface="Arial Narrow"/>
                          <a:sym typeface="Arial Narrow"/>
                        </a:rPr>
                        <a:t>Tribuga</a:t>
                      </a:r>
                      <a:r>
                        <a:rPr lang="es-ES" sz="1100" u="none" strike="noStrike" cap="none" dirty="0" smtClean="0">
                          <a:latin typeface="Arial Narrow"/>
                          <a:ea typeface="Arial Narrow"/>
                          <a:cs typeface="Arial Narrow"/>
                          <a:sym typeface="Arial Narrow"/>
                        </a:rPr>
                        <a:t> </a:t>
                      </a:r>
                      <a:r>
                        <a:rPr lang="es-ES" sz="1100" u="none" strike="noStrike" cap="none" dirty="0" err="1" smtClean="0">
                          <a:latin typeface="Arial Narrow"/>
                          <a:ea typeface="Arial Narrow"/>
                          <a:cs typeface="Arial Narrow"/>
                          <a:sym typeface="Arial Narrow"/>
                        </a:rPr>
                        <a:t>Chorí</a:t>
                      </a:r>
                      <a:r>
                        <a:rPr lang="es-ES" sz="1100" u="none" strike="noStrike" cap="none" dirty="0" smtClean="0">
                          <a:latin typeface="Arial Narrow"/>
                          <a:ea typeface="Arial Narrow"/>
                          <a:cs typeface="Arial Narrow"/>
                          <a:sym typeface="Arial Narrow"/>
                        </a:rPr>
                        <a:t> </a:t>
                      </a:r>
                      <a:r>
                        <a:rPr lang="es-ES" sz="1100" u="none" strike="noStrike" cap="none" dirty="0" err="1" smtClean="0">
                          <a:latin typeface="Arial Narrow"/>
                          <a:ea typeface="Arial Narrow"/>
                          <a:cs typeface="Arial Narrow"/>
                          <a:sym typeface="Arial Narrow"/>
                        </a:rPr>
                        <a:t>Jurubirá</a:t>
                      </a:r>
                      <a:r>
                        <a:rPr lang="es-ES" sz="1100" u="none" strike="noStrike" cap="none" dirty="0" smtClean="0">
                          <a:latin typeface="Arial Narrow"/>
                          <a:ea typeface="Arial Narrow"/>
                          <a:cs typeface="Arial Narrow"/>
                          <a:sym typeface="Arial Narrow"/>
                        </a:rPr>
                        <a:t> y sus aportantes, entre otros directos al Océano Pacifico, se recomienda especial atención en los municipios de Bahía Solano Nuquí y Juradó</a:t>
                      </a:r>
                      <a:r>
                        <a:rPr lang="es-CO" sz="1100" u="none" strike="noStrike" cap="none" dirty="0" smtClean="0">
                          <a:latin typeface="Arial Narrow"/>
                          <a:ea typeface="Arial Narrow"/>
                          <a:cs typeface="Arial Narrow"/>
                          <a:sym typeface="Arial Narrow"/>
                        </a:rPr>
                        <a:t>, en el departamento del Chocó. </a:t>
                      </a:r>
                      <a:endParaRPr lang="es-CO" sz="1100" b="0" u="none" strike="noStrike" cap="none" dirty="0" smtClean="0">
                        <a:latin typeface="Arial Narrow"/>
                        <a:ea typeface="Arial Narrow"/>
                        <a:cs typeface="Arial Narrow"/>
                        <a:sym typeface="Arial Narrow"/>
                      </a:endParaRPr>
                    </a:p>
                  </a:txBody>
                  <a:tcPr marL="91432" marR="91432" marT="45726" marB="45726" anchor="ctr"/>
                </a:tc>
                <a:extLst>
                  <a:ext uri="{0D108BD9-81ED-4DB2-BD59-A6C34878D82A}">
                    <a16:rowId xmlns:a16="http://schemas.microsoft.com/office/drawing/2014/main" xmlns="" val="10001"/>
                  </a:ext>
                </a:extLst>
              </a:tr>
              <a:tr h="92957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7" marB="45707"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Baudó - Directos al </a:t>
                      </a:r>
                      <a:r>
                        <a:rPr lang="es-CO" sz="1100" u="none" strike="noStrike" cap="none" dirty="0" smtClean="0">
                          <a:latin typeface="Arial Narrow"/>
                          <a:ea typeface="Arial Narrow"/>
                          <a:cs typeface="Arial Narrow"/>
                          <a:sym typeface="Arial Narrow"/>
                        </a:rPr>
                        <a:t>Pacífico</a:t>
                      </a:r>
                      <a:endParaRPr sz="1100" b="0" u="none" strike="noStrike" cap="none" dirty="0">
                        <a:solidFill>
                          <a:srgbClr val="000000"/>
                        </a:solidFill>
                        <a:latin typeface="Arial Narrow"/>
                        <a:ea typeface="Arial Narrow"/>
                        <a:cs typeface="Arial Narrow"/>
                        <a:sym typeface="Arial Narrow"/>
                      </a:endParaRPr>
                    </a:p>
                  </a:txBody>
                  <a:tcPr marL="91435" marR="91435" marT="45713" marB="45713"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u="none" strike="noStrike" cap="none" dirty="0">
                          <a:solidFill>
                            <a:schemeClr val="dk1"/>
                          </a:solidFill>
                          <a:latin typeface="Arial Narrow"/>
                          <a:ea typeface="Arial Narrow"/>
                          <a:cs typeface="Arial Narrow"/>
                          <a:sym typeface="Arial Narrow"/>
                        </a:rPr>
                        <a:t>Cuenca del río Baudó</a:t>
                      </a:r>
                      <a:endParaRPr sz="1100" b="0" u="none" strike="noStrike" cap="none" dirty="0">
                        <a:solidFill>
                          <a:schemeClr val="dk1"/>
                        </a:solidFill>
                        <a:latin typeface="Arial Narrow"/>
                        <a:ea typeface="Arial Narrow"/>
                        <a:cs typeface="Arial Narrow"/>
                        <a:sym typeface="Arial Narrow"/>
                      </a:endParaRPr>
                    </a:p>
                  </a:txBody>
                  <a:tcPr marL="91435" marR="91435" marT="45713" marB="45713" anchor="ctr"/>
                </a:tc>
                <a:tc>
                  <a:txBody>
                    <a:bodyPr/>
                    <a:lstStyle/>
                    <a:p>
                      <a:pPr marL="0" marR="0" lvl="0" indent="0" algn="just" defTabSz="457200" rtl="0" eaLnBrk="1" fontAlgn="auto" latinLnBrk="0" hangingPunct="1">
                        <a:lnSpc>
                          <a:spcPct val="100000"/>
                        </a:lnSpc>
                        <a:spcBef>
                          <a:spcPts val="0"/>
                        </a:spcBef>
                        <a:spcAft>
                          <a:spcPts val="300"/>
                        </a:spcAft>
                        <a:buClr>
                          <a:schemeClr val="dk1"/>
                        </a:buClr>
                        <a:buSzPts val="1100"/>
                        <a:buFont typeface="Arial" panose="020B0604020202020204" pitchFamily="34" charset="0"/>
                        <a:buNone/>
                        <a:tabLst/>
                        <a:defRPr/>
                      </a:pPr>
                      <a:r>
                        <a:rPr lang="es-ES" sz="1100" u="none" strike="noStrike" cap="none" dirty="0" smtClean="0">
                          <a:latin typeface="Arial Narrow"/>
                          <a:ea typeface="Arial Narrow"/>
                          <a:cs typeface="Arial Narrow"/>
                          <a:sym typeface="Arial Narrow"/>
                        </a:rPr>
                        <a:t>Probabilidad de crecientes súbitas en el río Baudó y sus afluentes, especialmente los ríos Dubaza Catrú Cedro, Ancosó Cuguchó Berreberre, Pepé, Misará, Torreidó, Pavasa Siguirisua y Purricha. Se recomienda especial atención en los corregimientos de Santa María, Miacorá, Divisa, Cohecho, Chachajo, Santa Rita, La Pureza, Nauca, Almendro, Bellavista y Puerto Elacio, en los municipios de Alto, Medio y Bajo Baudó.</a:t>
                      </a:r>
                      <a:endParaRPr lang="es-ES" sz="1100" b="0" u="none" strike="noStrike" kern="1200" baseline="0" dirty="0" smtClean="0">
                        <a:effectLst/>
                        <a:latin typeface="Arial Narrow" panose="020B0606020202030204" pitchFamily="34" charset="0"/>
                      </a:endParaRPr>
                    </a:p>
                  </a:txBody>
                  <a:tcPr marL="91435" marR="91435" marT="45713" marB="45713" anchor="ctr"/>
                </a:tc>
                <a:extLst>
                  <a:ext uri="{0D108BD9-81ED-4DB2-BD59-A6C34878D82A}">
                    <a16:rowId xmlns:a16="http://schemas.microsoft.com/office/drawing/2014/main" xmlns="" val="10002"/>
                  </a:ext>
                </a:extLst>
              </a:tr>
              <a:tr h="611689">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7" marB="45707"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Baudó - Directos al Pacifico</a:t>
                      </a:r>
                      <a:endParaRPr sz="1100" b="0" u="none" strike="noStrike" cap="none" dirty="0">
                        <a:solidFill>
                          <a:srgbClr val="000000"/>
                        </a:solidFill>
                        <a:latin typeface="Arial Narrow"/>
                        <a:ea typeface="Arial Narrow"/>
                        <a:cs typeface="Arial Narrow"/>
                        <a:sym typeface="Arial Narrow"/>
                      </a:endParaRPr>
                    </a:p>
                  </a:txBody>
                  <a:tcPr marL="91432" marR="91432" marT="45726" marB="45726"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u="none" strike="noStrike" cap="none" dirty="0">
                          <a:solidFill>
                            <a:schemeClr val="dk1"/>
                          </a:solidFill>
                          <a:latin typeface="Arial Narrow"/>
                          <a:ea typeface="Arial Narrow"/>
                          <a:cs typeface="Arial Narrow"/>
                          <a:sym typeface="Arial Narrow"/>
                        </a:rPr>
                        <a:t>Cuenca del río Docampadó </a:t>
                      </a:r>
                      <a:endParaRPr sz="1100" b="0" u="none" strike="noStrike" cap="none" dirty="0">
                        <a:solidFill>
                          <a:schemeClr val="dk1"/>
                        </a:solidFill>
                        <a:latin typeface="Arial Narrow"/>
                        <a:ea typeface="Arial Narrow"/>
                        <a:cs typeface="Arial Narrow"/>
                        <a:sym typeface="Arial Narrow"/>
                      </a:endParaRPr>
                    </a:p>
                  </a:txBody>
                  <a:tcPr marL="91432" marR="91432" marT="45726" marB="45726"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Probabilidad de incrementos súbitos en los niveles del río Docampadó y sus afluentes, entre otros directos al océano Pacifico en el departamento de </a:t>
                      </a:r>
                      <a:r>
                        <a:rPr lang="es-CO" sz="1100" u="none" strike="noStrike" cap="none" dirty="0" smtClean="0">
                          <a:latin typeface="Arial Narrow"/>
                          <a:ea typeface="Arial Narrow"/>
                          <a:cs typeface="Arial Narrow"/>
                          <a:sym typeface="Arial Narrow"/>
                        </a:rPr>
                        <a:t>Chocó.</a:t>
                      </a:r>
                      <a:endParaRPr sz="1100" u="none" strike="noStrike" cap="none" dirty="0">
                        <a:latin typeface="Arial Narrow"/>
                        <a:ea typeface="Arial Narrow"/>
                        <a:cs typeface="Arial Narrow"/>
                        <a:sym typeface="Arial Narrow"/>
                      </a:endParaRPr>
                    </a:p>
                  </a:txBody>
                  <a:tcPr marL="91432" marR="91432" marT="45726" marB="45726" anchor="ctr"/>
                </a:tc>
                <a:extLst>
                  <a:ext uri="{0D108BD9-81ED-4DB2-BD59-A6C34878D82A}">
                    <a16:rowId xmlns:a16="http://schemas.microsoft.com/office/drawing/2014/main" xmlns="" val="10003"/>
                  </a:ext>
                </a:extLst>
              </a:tr>
            </a:tbl>
          </a:graphicData>
        </a:graphic>
      </p:graphicFrame>
      <p:pic>
        <p:nvPicPr>
          <p:cNvPr id="116774"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890713" y="32321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79554" y="276548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90796" y="171767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37062" y="3101156"/>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2618" y="4744305"/>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31505" y="3979984"/>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7764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Imagen 42" descr="D:\HIDROLOGIA\INFORME HIDROLOGICO\Boletin Alertas Hidrologicas\jpg\AH_Pacifico.jpg"/>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750" y="1133475"/>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0" y="4795322"/>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58610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8" descr="Recurso 32.png"/>
          <p:cNvPicPr>
            <a:picLocks noChangeAspect="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52"/>
          <p:cNvPicPr>
            <a:picLocks noChangeAspect="1"/>
          </p:cNvPicPr>
          <p:nvPr/>
        </p:nvPicPr>
        <p:blipFill>
          <a:blip r:embed="rId10"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9" descr="Recurso 31.png"/>
          <p:cNvPicPr>
            <a:picLocks noChangeAspect="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538780" y="2943756"/>
            <a:ext cx="3571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a 18"/>
          <p:cNvGraphicFramePr>
            <a:graphicFrameLocks noGrp="1"/>
          </p:cNvGraphicFramePr>
          <p:nvPr>
            <p:extLst/>
          </p:nvPr>
        </p:nvGraphicFramePr>
        <p:xfrm>
          <a:off x="4297363" y="1354138"/>
          <a:ext cx="7766050" cy="4867275"/>
        </p:xfrm>
        <a:graphic>
          <a:graphicData uri="http://schemas.openxmlformats.org/drawingml/2006/table">
            <a:tbl>
              <a:tblPr firstRow="1" bandRow="1">
                <a:tableStyleId>{69012ECD-51FC-41F1-AA8D-1B2483CD663E}</a:tableStyleId>
              </a:tblPr>
              <a:tblGrid>
                <a:gridCol w="696038">
                  <a:extLst>
                    <a:ext uri="{9D8B030D-6E8A-4147-A177-3AD203B41FA5}">
                      <a16:colId xmlns:a16="http://schemas.microsoft.com/office/drawing/2014/main" xmlns="" val="20000"/>
                    </a:ext>
                  </a:extLst>
                </a:gridCol>
                <a:gridCol w="816091">
                  <a:extLst>
                    <a:ext uri="{9D8B030D-6E8A-4147-A177-3AD203B41FA5}">
                      <a16:colId xmlns:a16="http://schemas.microsoft.com/office/drawing/2014/main" xmlns="" val="20001"/>
                    </a:ext>
                  </a:extLst>
                </a:gridCol>
                <a:gridCol w="981805">
                  <a:extLst>
                    <a:ext uri="{9D8B030D-6E8A-4147-A177-3AD203B41FA5}">
                      <a16:colId xmlns:a16="http://schemas.microsoft.com/office/drawing/2014/main" xmlns="" val="20002"/>
                    </a:ext>
                  </a:extLst>
                </a:gridCol>
                <a:gridCol w="5272116">
                  <a:extLst>
                    <a:ext uri="{9D8B030D-6E8A-4147-A177-3AD203B41FA5}">
                      <a16:colId xmlns:a16="http://schemas.microsoft.com/office/drawing/2014/main" xmlns="" val="20003"/>
                    </a:ext>
                  </a:extLst>
                </a:gridCol>
              </a:tblGrid>
              <a:tr h="54865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21" marB="45721"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1" marB="45721"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1" marB="45721"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21" marB="45721" anchor="ctr">
                    <a:solidFill>
                      <a:schemeClr val="accent1">
                        <a:lumMod val="75000"/>
                      </a:schemeClr>
                    </a:solidFill>
                  </a:tcPr>
                </a:tc>
                <a:extLst>
                  <a:ext uri="{0D108BD9-81ED-4DB2-BD59-A6C34878D82A}">
                    <a16:rowId xmlns:a16="http://schemas.microsoft.com/office/drawing/2014/main" xmlns="" val="10000"/>
                  </a:ext>
                </a:extLst>
              </a:tr>
              <a:tr h="61187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Narrow"/>
                        <a:buNone/>
                        <a:tabLst/>
                        <a:defRPr/>
                      </a:pPr>
                      <a:r>
                        <a:rPr lang="es-CO" sz="1100" b="0" u="none" strike="noStrike" cap="none" dirty="0" smtClean="0">
                          <a:solidFill>
                            <a:srgbClr val="000000"/>
                          </a:solidFill>
                          <a:latin typeface="Arial Narrow" panose="020B0606020202030204" pitchFamily="34" charset="0"/>
                          <a:ea typeface="Arial Narrow"/>
                          <a:cs typeface="Arial Narrow"/>
                          <a:sym typeface="Arial Narrow"/>
                        </a:rPr>
                        <a:t>San Juan </a:t>
                      </a:r>
                    </a:p>
                  </a:txBody>
                  <a:tcPr marL="91439" marR="91439" marT="45735" marB="45735"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alta del río San Juan</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just" rtl="0">
                        <a:lnSpc>
                          <a:spcPct val="100000"/>
                        </a:lnSpc>
                        <a:spcBef>
                          <a:spcPts val="0"/>
                        </a:spcBef>
                        <a:spcAft>
                          <a:spcPts val="0"/>
                        </a:spcAft>
                        <a:buClr>
                          <a:srgbClr val="000000"/>
                        </a:buClr>
                        <a:buSzPts val="1100"/>
                        <a:buFont typeface="Arial"/>
                        <a:buNone/>
                      </a:pPr>
                      <a:r>
                        <a:rPr lang="es-ES" sz="1100" u="none" strike="noStrike" cap="none" dirty="0" smtClean="0">
                          <a:latin typeface="Arial Narrow" panose="020B0606020202030204" pitchFamily="34" charset="0"/>
                          <a:sym typeface="Arial Narrow"/>
                        </a:rPr>
                        <a:t>Probabilidad de crecientes</a:t>
                      </a:r>
                      <a:r>
                        <a:rPr lang="es-ES" sz="1100" u="none" strike="noStrike" cap="none" baseline="0" dirty="0" smtClean="0">
                          <a:latin typeface="Arial Narrow" panose="020B0606020202030204" pitchFamily="34" charset="0"/>
                          <a:sym typeface="Arial Narrow"/>
                        </a:rPr>
                        <a:t> súbitas en </a:t>
                      </a:r>
                      <a:r>
                        <a:rPr lang="es-ES" sz="1100" u="none" strike="noStrike" cap="none" dirty="0" smtClean="0">
                          <a:latin typeface="Arial Narrow" panose="020B0606020202030204" pitchFamily="34" charset="0"/>
                          <a:sym typeface="Arial Narrow"/>
                        </a:rPr>
                        <a:t>el río San Juan y sus afluentes. Se recomienda especial atención en los municipios de Tadó, Istmina (Chocó) y Pueblo Rico (Risaralda). </a:t>
                      </a:r>
                      <a:endParaRPr lang="es-ES" sz="1100" u="none" strike="noStrike" cap="none" dirty="0">
                        <a:latin typeface="Arial Narrow" panose="020B0606020202030204" pitchFamily="34" charset="0"/>
                      </a:endParaRPr>
                    </a:p>
                  </a:txBody>
                  <a:tcPr marL="91436" marR="91436" marT="45734" marB="45734" anchor="ctr"/>
                </a:tc>
                <a:extLst>
                  <a:ext uri="{0D108BD9-81ED-4DB2-BD59-A6C34878D82A}">
                    <a16:rowId xmlns:a16="http://schemas.microsoft.com/office/drawing/2014/main" xmlns="" val="10001"/>
                  </a:ext>
                </a:extLst>
              </a:tr>
              <a:tr h="61187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San Juan</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36" marR="91436" marT="45734" marB="45734"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1100" u="none" strike="noStrike" cap="none" dirty="0" smtClean="0">
                          <a:latin typeface="Arial Narrow" panose="020B0606020202030204" pitchFamily="34" charset="0"/>
                          <a:sym typeface="Arial Narrow"/>
                        </a:rPr>
                        <a:t>Cuenca del río Tamaná</a:t>
                      </a:r>
                      <a:endParaRPr lang="es-ES" sz="1100" b="0" u="none" strike="noStrike" cap="none" dirty="0">
                        <a:solidFill>
                          <a:schemeClr val="dk1"/>
                        </a:solidFill>
                        <a:latin typeface="Arial Narrow" panose="020B0606020202030204" pitchFamily="34" charset="0"/>
                        <a:ea typeface="Arial Narrow"/>
                        <a:cs typeface="Arial Narrow"/>
                        <a:sym typeface="Arial Narrow"/>
                      </a:endParaRPr>
                    </a:p>
                  </a:txBody>
                  <a:tcPr marL="91436" marR="91436" marT="45734" marB="45734"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cap="none" dirty="0" smtClean="0">
                          <a:latin typeface="Arial Narrow" panose="020B0606020202030204" pitchFamily="34" charset="0"/>
                          <a:sym typeface="Arial Narrow"/>
                        </a:rPr>
                        <a:t>Probabilidad</a:t>
                      </a:r>
                      <a:r>
                        <a:rPr lang="es-ES" sz="1100" u="none" strike="noStrike" cap="none" baseline="0" dirty="0" smtClean="0">
                          <a:latin typeface="Arial Narrow" panose="020B0606020202030204" pitchFamily="34" charset="0"/>
                          <a:sym typeface="Arial Narrow"/>
                        </a:rPr>
                        <a:t> de c</a:t>
                      </a:r>
                      <a:r>
                        <a:rPr lang="es-ES" sz="1100" u="none" strike="noStrike" cap="none" dirty="0" smtClean="0">
                          <a:latin typeface="Arial Narrow" panose="020B0606020202030204" pitchFamily="34" charset="0"/>
                          <a:sym typeface="Arial Narrow"/>
                        </a:rPr>
                        <a:t>recientes</a:t>
                      </a:r>
                      <a:r>
                        <a:rPr lang="es-ES" sz="1100" u="none" strike="noStrike" cap="none" baseline="0" dirty="0" smtClean="0">
                          <a:latin typeface="Arial Narrow" panose="020B0606020202030204" pitchFamily="34" charset="0"/>
                          <a:sym typeface="Arial Narrow"/>
                        </a:rPr>
                        <a:t> </a:t>
                      </a:r>
                      <a:r>
                        <a:rPr lang="es-CO" sz="1100" u="none" strike="noStrike" cap="none" baseline="0" dirty="0" smtClean="0">
                          <a:latin typeface="Arial Narrow" panose="020B0606020202030204" pitchFamily="34" charset="0"/>
                          <a:sym typeface="Arial Narrow"/>
                        </a:rPr>
                        <a:t>súbitas </a:t>
                      </a:r>
                      <a:r>
                        <a:rPr lang="es-CO" sz="1100" u="none" strike="noStrike" cap="none" dirty="0" smtClean="0">
                          <a:latin typeface="Arial Narrow" panose="020B0606020202030204" pitchFamily="34" charset="0"/>
                          <a:sym typeface="Arial Narrow"/>
                        </a:rPr>
                        <a:t>en </a:t>
                      </a:r>
                      <a:r>
                        <a:rPr lang="es-CO" sz="1100" u="none" strike="noStrike" cap="none" dirty="0">
                          <a:latin typeface="Arial Narrow" panose="020B0606020202030204" pitchFamily="34" charset="0"/>
                          <a:sym typeface="Arial Narrow"/>
                        </a:rPr>
                        <a:t>las cuencas de los ríos </a:t>
                      </a:r>
                      <a:r>
                        <a:rPr lang="es-CO" sz="1100" u="none" strike="noStrike" cap="none" dirty="0" smtClean="0">
                          <a:latin typeface="Arial Narrow" panose="020B0606020202030204" pitchFamily="34" charset="0"/>
                          <a:sym typeface="Arial Narrow"/>
                        </a:rPr>
                        <a:t>Iró, Tamaná, Condoto</a:t>
                      </a:r>
                      <a:r>
                        <a:rPr lang="es-CO" sz="1100" u="none" strike="noStrike" cap="none" dirty="0">
                          <a:latin typeface="Arial Narrow" panose="020B0606020202030204" pitchFamily="34" charset="0"/>
                          <a:sym typeface="Arial Narrow"/>
                        </a:rPr>
                        <a:t>, </a:t>
                      </a:r>
                      <a:r>
                        <a:rPr lang="es-CO" sz="1100" u="none" strike="noStrike" cap="none" dirty="0" smtClean="0">
                          <a:latin typeface="Arial Narrow" panose="020B0606020202030204" pitchFamily="34" charset="0"/>
                          <a:sym typeface="Arial Narrow"/>
                        </a:rPr>
                        <a:t>entre </a:t>
                      </a:r>
                      <a:r>
                        <a:rPr lang="es-CO" sz="1100" u="none" strike="noStrike" cap="none" dirty="0">
                          <a:latin typeface="Arial Narrow" panose="020B0606020202030204" pitchFamily="34" charset="0"/>
                          <a:sym typeface="Arial Narrow"/>
                        </a:rPr>
                        <a:t>otros aportantes a la cuenca media del río San Juan. </a:t>
                      </a:r>
                      <a:r>
                        <a:rPr lang="es-ES" sz="1100" u="none" strike="noStrike" kern="1200" baseline="0" dirty="0" smtClean="0">
                          <a:effectLst/>
                          <a:latin typeface="Arial Narrow" panose="020B0606020202030204" pitchFamily="34" charset="0"/>
                        </a:rPr>
                        <a:t>Especial atención a la altura de los municipios Condoto, San José del Palmar, Novita y Santa Rita.</a:t>
                      </a:r>
                      <a:endParaRPr lang="es-ES" sz="1100" u="none" strike="noStrike" kern="1200" baseline="0" dirty="0" smtClean="0">
                        <a:solidFill>
                          <a:schemeClr val="tx1"/>
                        </a:solidFill>
                        <a:effectLst/>
                        <a:latin typeface="Arial Narrow" panose="020B0606020202030204" pitchFamily="34" charset="0"/>
                        <a:ea typeface="+mn-ea"/>
                        <a:cs typeface="+mn-cs"/>
                      </a:endParaRPr>
                    </a:p>
                  </a:txBody>
                  <a:tcPr marL="91436" marR="91436" marT="45734" marB="45734" anchor="ctr"/>
                </a:tc>
                <a:extLst>
                  <a:ext uri="{0D108BD9-81ED-4DB2-BD59-A6C34878D82A}">
                    <a16:rowId xmlns:a16="http://schemas.microsoft.com/office/drawing/2014/main" xmlns="" val="10002"/>
                  </a:ext>
                </a:extLst>
              </a:tr>
              <a:tr h="61187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San Juan</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1100" u="none" strike="noStrike" cap="none" dirty="0" smtClean="0">
                          <a:latin typeface="Arial Narrow" panose="020B0606020202030204" pitchFamily="34" charset="0"/>
                          <a:sym typeface="Arial Narrow"/>
                        </a:rPr>
                        <a:t>Cuenca del río  Cajón</a:t>
                      </a:r>
                      <a:endParaRPr lang="es-ES" sz="1100" b="0" u="none" strike="noStrike" cap="none" dirty="0">
                        <a:solidFill>
                          <a:schemeClr val="dk1"/>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u="none" strike="noStrike" cap="none" dirty="0" smtClean="0">
                          <a:latin typeface="Arial Narrow" panose="020B0606020202030204" pitchFamily="34" charset="0"/>
                          <a:sym typeface="Arial Narrow"/>
                        </a:rPr>
                        <a:t>Probabilidad de crecientes</a:t>
                      </a:r>
                      <a:r>
                        <a:rPr lang="es-CO" sz="1100" u="none" strike="noStrike" cap="none" baseline="0" dirty="0" smtClean="0">
                          <a:latin typeface="Arial Narrow" panose="020B0606020202030204" pitchFamily="34" charset="0"/>
                          <a:sym typeface="Arial Narrow"/>
                        </a:rPr>
                        <a:t> súbitas </a:t>
                      </a:r>
                      <a:r>
                        <a:rPr lang="es-CO" sz="1100" u="none" strike="noStrike" cap="none" dirty="0" smtClean="0">
                          <a:latin typeface="Arial Narrow" panose="020B0606020202030204" pitchFamily="34" charset="0"/>
                          <a:sym typeface="Arial Narrow"/>
                        </a:rPr>
                        <a:t>en </a:t>
                      </a:r>
                      <a:r>
                        <a:rPr lang="es-CO" sz="1100" u="none" strike="noStrike" cap="none" dirty="0">
                          <a:latin typeface="Arial Narrow" panose="020B0606020202030204" pitchFamily="34" charset="0"/>
                          <a:sym typeface="Arial Narrow"/>
                        </a:rPr>
                        <a:t>las cuencas </a:t>
                      </a:r>
                      <a:r>
                        <a:rPr lang="es-CO" sz="1100" u="none" strike="noStrike" cap="none" dirty="0" smtClean="0">
                          <a:latin typeface="Arial Narrow" panose="020B0606020202030204" pitchFamily="34" charset="0"/>
                          <a:sym typeface="Arial Narrow"/>
                        </a:rPr>
                        <a:t>del río Cajón </a:t>
                      </a:r>
                      <a:r>
                        <a:rPr lang="es-CO" sz="1100" u="none" strike="noStrike" cap="none" dirty="0">
                          <a:latin typeface="Arial Narrow" panose="020B0606020202030204" pitchFamily="34" charset="0"/>
                          <a:sym typeface="Arial Narrow"/>
                        </a:rPr>
                        <a:t>entre otros aportantes a la cuenca media del río San Juan. </a:t>
                      </a:r>
                      <a:r>
                        <a:rPr lang="es-ES" sz="1100" u="none" strike="noStrike" kern="1200" baseline="0" dirty="0" smtClean="0">
                          <a:effectLst/>
                          <a:latin typeface="Arial Narrow" panose="020B0606020202030204" pitchFamily="34" charset="0"/>
                        </a:rPr>
                        <a:t>Especial atención a la altura de los municipios Novita y Medio San Juan. </a:t>
                      </a:r>
                      <a:endParaRPr lang="es-ES" sz="1100" u="none" strike="noStrike" kern="1200" baseline="0" dirty="0" smtClean="0">
                        <a:solidFill>
                          <a:schemeClr val="tx1"/>
                        </a:solidFill>
                        <a:effectLst/>
                        <a:latin typeface="Arial Narrow" panose="020B0606020202030204" pitchFamily="34" charset="0"/>
                        <a:ea typeface="+mn-ea"/>
                        <a:cs typeface="+mn-cs"/>
                      </a:endParaRPr>
                    </a:p>
                  </a:txBody>
                  <a:tcPr marL="91439" marR="91439" marT="45735" marB="45735" anchor="ctr"/>
                </a:tc>
                <a:extLst>
                  <a:ext uri="{0D108BD9-81ED-4DB2-BD59-A6C34878D82A}">
                    <a16:rowId xmlns:a16="http://schemas.microsoft.com/office/drawing/2014/main" xmlns="" val="10003"/>
                  </a:ext>
                </a:extLst>
              </a:tr>
              <a:tr h="61187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b="0" u="none" strike="noStrike" cap="none" dirty="0" smtClean="0">
                          <a:solidFill>
                            <a:srgbClr val="000000"/>
                          </a:solidFill>
                          <a:latin typeface="Arial Narrow" panose="020B0606020202030204" pitchFamily="34" charset="0"/>
                          <a:ea typeface="Arial Narrow"/>
                          <a:cs typeface="Arial Narrow"/>
                          <a:sym typeface="Arial Narrow"/>
                        </a:rPr>
                        <a:t>San</a:t>
                      </a:r>
                      <a:r>
                        <a:rPr lang="es-CO" sz="1100" b="0" u="none" strike="noStrike" cap="none" baseline="0" dirty="0" smtClean="0">
                          <a:solidFill>
                            <a:srgbClr val="000000"/>
                          </a:solidFill>
                          <a:latin typeface="Arial Narrow" panose="020B0606020202030204" pitchFamily="34" charset="0"/>
                          <a:ea typeface="Arial Narrow"/>
                          <a:cs typeface="Arial Narrow"/>
                          <a:sym typeface="Arial Narrow"/>
                        </a:rPr>
                        <a:t> Juan</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1100" b="0" u="none" strike="noStrike" cap="none" dirty="0" smtClean="0">
                          <a:solidFill>
                            <a:schemeClr val="dk1"/>
                          </a:solidFill>
                          <a:latin typeface="Arial Narrow" panose="020B0606020202030204" pitchFamily="34" charset="0"/>
                          <a:ea typeface="Arial Narrow"/>
                          <a:cs typeface="Arial Narrow"/>
                          <a:sym typeface="Arial Narrow"/>
                        </a:rPr>
                        <a:t>Cuenca del río</a:t>
                      </a:r>
                      <a:r>
                        <a:rPr lang="es-ES" sz="1100" b="0" u="none" strike="noStrike" cap="none" baseline="0" dirty="0" smtClean="0">
                          <a:solidFill>
                            <a:schemeClr val="dk1"/>
                          </a:solidFill>
                          <a:latin typeface="Arial Narrow" panose="020B0606020202030204" pitchFamily="34" charset="0"/>
                          <a:ea typeface="Arial Narrow"/>
                          <a:cs typeface="Arial Narrow"/>
                          <a:sym typeface="Arial Narrow"/>
                        </a:rPr>
                        <a:t> Sipí</a:t>
                      </a:r>
                      <a:endParaRPr lang="es-ES" sz="1100" b="0" u="none" strike="noStrike" cap="none" dirty="0">
                        <a:solidFill>
                          <a:schemeClr val="dk1"/>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crecientes súbitas en la cuenca del río Sipí, especialmente en los ríos </a:t>
                      </a:r>
                      <a:r>
                        <a:rPr lang="es-ES" sz="1100" b="0" u="none" strike="noStrike" cap="none" baseline="0" dirty="0" smtClean="0">
                          <a:latin typeface="Arial Narrow" panose="020B0606020202030204" pitchFamily="34" charset="0"/>
                          <a:sym typeface="Arial Narrow"/>
                        </a:rPr>
                        <a:t>Taparal, San Agustín y Garrapatas, </a:t>
                      </a:r>
                      <a:r>
                        <a:rPr lang="es-ES" sz="1100" u="none" strike="noStrike" kern="1200" baseline="0" dirty="0" smtClean="0">
                          <a:solidFill>
                            <a:schemeClr val="tx1"/>
                          </a:solidFill>
                          <a:effectLst/>
                          <a:latin typeface="Arial Narrow" panose="020B0606020202030204" pitchFamily="34" charset="0"/>
                          <a:ea typeface="+mn-ea"/>
                          <a:cs typeface="+mn-cs"/>
                        </a:rPr>
                        <a:t>a la altura del municipio de Sipí (Chocó). </a:t>
                      </a:r>
                    </a:p>
                  </a:txBody>
                  <a:tcPr marL="91439" marR="91439" marT="45735" marB="45735" anchor="ctr"/>
                </a:tc>
                <a:extLst>
                  <a:ext uri="{0D108BD9-81ED-4DB2-BD59-A6C34878D82A}">
                    <a16:rowId xmlns:a16="http://schemas.microsoft.com/office/drawing/2014/main" xmlns="" val="10004"/>
                  </a:ext>
                </a:extLst>
              </a:tr>
              <a:tr h="62964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San Juan</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media del río San Juan</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u="none" strike="noStrike" cap="none" dirty="0" smtClean="0">
                          <a:latin typeface="Arial Narrow" panose="020B0606020202030204" pitchFamily="34" charset="0"/>
                          <a:sym typeface="Arial Narrow"/>
                        </a:rPr>
                        <a:t>Probabilidad</a:t>
                      </a:r>
                      <a:r>
                        <a:rPr lang="es-CO" sz="1100" u="none" strike="noStrike" cap="none" baseline="0" dirty="0" smtClean="0">
                          <a:latin typeface="Arial Narrow" panose="020B0606020202030204" pitchFamily="34" charset="0"/>
                          <a:sym typeface="Arial Narrow"/>
                        </a:rPr>
                        <a:t> de</a:t>
                      </a:r>
                      <a:r>
                        <a:rPr lang="es-CO" sz="1100" u="none" strike="noStrike" cap="none" dirty="0" smtClean="0">
                          <a:latin typeface="Arial Narrow" panose="020B0606020202030204" pitchFamily="34" charset="0"/>
                          <a:sym typeface="Arial Narrow"/>
                        </a:rPr>
                        <a:t> crecientes</a:t>
                      </a:r>
                      <a:r>
                        <a:rPr lang="es-CO" sz="1100" u="none" strike="noStrike" cap="none" baseline="0" dirty="0" smtClean="0">
                          <a:latin typeface="Arial Narrow" panose="020B0606020202030204" pitchFamily="34" charset="0"/>
                          <a:sym typeface="Arial Narrow"/>
                        </a:rPr>
                        <a:t> súbitas </a:t>
                      </a:r>
                      <a:r>
                        <a:rPr lang="es-CO" sz="1100" u="none" strike="noStrike" cap="none" dirty="0" smtClean="0">
                          <a:latin typeface="Arial Narrow" panose="020B0606020202030204" pitchFamily="34" charset="0"/>
                          <a:sym typeface="Arial Narrow"/>
                        </a:rPr>
                        <a:t>en la parte </a:t>
                      </a:r>
                      <a:r>
                        <a:rPr lang="es-CO" sz="1100" u="none" strike="noStrike" cap="none" dirty="0">
                          <a:latin typeface="Arial Narrow" panose="020B0606020202030204" pitchFamily="34" charset="0"/>
                          <a:sym typeface="Arial Narrow"/>
                        </a:rPr>
                        <a:t>media del río San </a:t>
                      </a:r>
                      <a:r>
                        <a:rPr lang="es-CO" sz="1100" u="none" strike="noStrike" cap="none" dirty="0" smtClean="0">
                          <a:latin typeface="Arial Narrow" panose="020B0606020202030204" pitchFamily="34" charset="0"/>
                          <a:sym typeface="Arial Narrow"/>
                        </a:rPr>
                        <a:t>Juan. </a:t>
                      </a:r>
                      <a:r>
                        <a:rPr lang="es-ES" sz="1100" u="none" strike="noStrike" kern="1200" baseline="0" dirty="0" smtClean="0">
                          <a:effectLst/>
                          <a:latin typeface="Arial Narrow" panose="020B0606020202030204" pitchFamily="34" charset="0"/>
                        </a:rPr>
                        <a:t>Especial atención a la altura del municipio Medio San Juan. </a:t>
                      </a:r>
                    </a:p>
                  </a:txBody>
                  <a:tcPr marL="91439" marR="91439" marT="45735" marB="45735" anchor="ctr"/>
                </a:tc>
                <a:extLst>
                  <a:ext uri="{0D108BD9-81ED-4DB2-BD59-A6C34878D82A}">
                    <a16:rowId xmlns:a16="http://schemas.microsoft.com/office/drawing/2014/main" xmlns="" val="10005"/>
                  </a:ext>
                </a:extLst>
              </a:tr>
              <a:tr h="61187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b="0" u="none" strike="noStrike" cap="none" dirty="0" smtClean="0">
                          <a:solidFill>
                            <a:srgbClr val="000000"/>
                          </a:solidFill>
                          <a:latin typeface="Arial Narrow" panose="020B0606020202030204" pitchFamily="34" charset="0"/>
                          <a:ea typeface="Arial Narrow"/>
                          <a:cs typeface="Arial Narrow"/>
                          <a:sym typeface="Arial Narrow"/>
                        </a:rPr>
                        <a:t>San Juan </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b="0" u="none" strike="noStrike" cap="none" dirty="0" smtClean="0">
                          <a:solidFill>
                            <a:schemeClr val="dk1"/>
                          </a:solidFill>
                          <a:latin typeface="Arial Narrow" panose="020B0606020202030204" pitchFamily="34" charset="0"/>
                          <a:ea typeface="Arial Narrow"/>
                          <a:cs typeface="Arial Narrow"/>
                          <a:sym typeface="Arial Narrow"/>
                        </a:rPr>
                        <a:t>Cuenca del río Capoma</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39" marR="91439" marT="45735" marB="4573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kern="1200" baseline="0" dirty="0" smtClean="0">
                          <a:effectLst/>
                          <a:latin typeface="Arial Narrow" panose="020B0606020202030204" pitchFamily="34" charset="0"/>
                        </a:rPr>
                        <a:t>Probabilidad de crecientes súbitas en la cuenca del río Capoma y otros directos al San Juan, tales como, el río Cucurrupí y la quebrada </a:t>
                      </a:r>
                      <a:r>
                        <a:rPr lang="es-ES" sz="1100" u="none" strike="noStrike" kern="1200" baseline="0" dirty="0" err="1" smtClean="0">
                          <a:effectLst/>
                          <a:latin typeface="Arial Narrow" panose="020B0606020202030204" pitchFamily="34" charset="0"/>
                        </a:rPr>
                        <a:t>Fujadó</a:t>
                      </a:r>
                      <a:r>
                        <a:rPr lang="es-ES" sz="1100" u="none" strike="noStrike" kern="1200" baseline="0" dirty="0" smtClean="0">
                          <a:effectLst/>
                          <a:latin typeface="Arial Narrow" panose="020B0606020202030204" pitchFamily="34" charset="0"/>
                        </a:rPr>
                        <a:t> al igual que sus aportantes. </a:t>
                      </a:r>
                    </a:p>
                  </a:txBody>
                  <a:tcPr marL="91439" marR="91439" marT="45735" marB="45735" anchor="ctr"/>
                </a:tc>
                <a:extLst>
                  <a:ext uri="{0D108BD9-81ED-4DB2-BD59-A6C34878D82A}">
                    <a16:rowId xmlns:a16="http://schemas.microsoft.com/office/drawing/2014/main" xmlns="" val="10006"/>
                  </a:ext>
                </a:extLst>
              </a:tr>
              <a:tr h="62962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a:effectLst/>
                          <a:latin typeface="Arial Narrow" panose="020B0606020202030204" pitchFamily="34" charset="0"/>
                        </a:rPr>
                        <a:t>San Juan</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29" marR="91429" marT="45725" marB="45725"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baja del río San Juan</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29" marR="91429" marT="45725" marB="45725"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las cuencas de los ríos Calima, Munguidó y Bajo San Juan. Se recomienda especial atención a los municipios de Calima Darién, Litoral de San Juan, Buenaventura y Bahía Málaga. </a:t>
                      </a:r>
                    </a:p>
                  </a:txBody>
                  <a:tcPr marL="91429" marR="91429" marT="45725" marB="45725" anchor="ctr"/>
                </a:tc>
                <a:extLst>
                  <a:ext uri="{0D108BD9-81ED-4DB2-BD59-A6C34878D82A}">
                    <a16:rowId xmlns:a16="http://schemas.microsoft.com/office/drawing/2014/main" xmlns="" val="10007"/>
                  </a:ext>
                </a:extLst>
              </a:tr>
            </a:tbl>
          </a:graphicData>
        </a:graphic>
      </p:graphicFrame>
      <p:pic>
        <p:nvPicPr>
          <p:cNvPr id="117818"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39963" y="324476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19"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049463" y="3597275"/>
            <a:ext cx="35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21"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4200" y="3820501"/>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4199" y="2577204"/>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4199" y="1971260"/>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4198" y="3201069"/>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1314" y="4430473"/>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6870" y="507610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6870" y="5679399"/>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48669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23" name="Imagen 34" descr="D:\HIDROLOGIA\INFORME HIDROLOGICO\Boletin Alertas Hidrologicas\jpg\AH_Pacifico.jpg"/>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750" y="1133475"/>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a 16"/>
          <p:cNvGraphicFramePr>
            <a:graphicFrameLocks noGrp="1"/>
          </p:cNvGraphicFramePr>
          <p:nvPr>
            <p:extLst/>
          </p:nvPr>
        </p:nvGraphicFramePr>
        <p:xfrm>
          <a:off x="4301459" y="1186247"/>
          <a:ext cx="7766050" cy="5179022"/>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48543">
                  <a:extLst>
                    <a:ext uri="{9D8B030D-6E8A-4147-A177-3AD203B41FA5}">
                      <a16:colId xmlns:a16="http://schemas.microsoft.com/office/drawing/2014/main" xmlns="" val="20002"/>
                    </a:ext>
                  </a:extLst>
                </a:gridCol>
                <a:gridCol w="4808650">
                  <a:extLst>
                    <a:ext uri="{9D8B030D-6E8A-4147-A177-3AD203B41FA5}">
                      <a16:colId xmlns:a16="http://schemas.microsoft.com/office/drawing/2014/main" xmlns="" val="20003"/>
                    </a:ext>
                  </a:extLst>
                </a:gridCol>
              </a:tblGrid>
              <a:tr h="404364">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28" marB="45728"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8" marB="45728"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8" marB="45728"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28" marB="45728" anchor="ctr">
                    <a:solidFill>
                      <a:schemeClr val="accent1">
                        <a:lumMod val="75000"/>
                      </a:schemeClr>
                    </a:solidFill>
                  </a:tcPr>
                </a:tc>
                <a:extLst>
                  <a:ext uri="{0D108BD9-81ED-4DB2-BD59-A6C34878D82A}">
                    <a16:rowId xmlns:a16="http://schemas.microsoft.com/office/drawing/2014/main" xmlns="" val="10000"/>
                  </a:ext>
                </a:extLst>
              </a:tr>
              <a:tr h="59448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34" marB="45734"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del río Dagua</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34" marB="45734"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cap="none" baseline="0" dirty="0" smtClean="0">
                          <a:latin typeface="Arial Narrow" panose="020B0606020202030204" pitchFamily="34" charset="0"/>
                          <a:sym typeface="Arial Narrow"/>
                        </a:rPr>
                        <a:t>Probabilidad de crecientes súbitas en el río </a:t>
                      </a:r>
                      <a:r>
                        <a:rPr lang="es-ES" sz="1100" u="none" strike="noStrike" cap="none" dirty="0" smtClean="0">
                          <a:latin typeface="Arial Narrow" panose="020B0606020202030204" pitchFamily="34" charset="0"/>
                          <a:sym typeface="Arial Narrow"/>
                        </a:rPr>
                        <a:t>Dagua</a:t>
                      </a:r>
                      <a:r>
                        <a:rPr lang="es-ES" sz="1100" u="none" strike="noStrike" cap="none" baseline="0" dirty="0" smtClean="0">
                          <a:latin typeface="Arial Narrow" panose="020B0606020202030204" pitchFamily="34" charset="0"/>
                          <a:sym typeface="Arial Narrow"/>
                        </a:rPr>
                        <a:t> </a:t>
                      </a:r>
                      <a:r>
                        <a:rPr lang="es-ES" sz="1100" u="none" strike="noStrike" cap="none" dirty="0" smtClean="0">
                          <a:latin typeface="Arial Narrow" panose="020B0606020202030204" pitchFamily="34" charset="0"/>
                          <a:sym typeface="Arial Narrow"/>
                        </a:rPr>
                        <a:t>y sus afluentes, especialmente </a:t>
                      </a:r>
                      <a:r>
                        <a:rPr lang="es-ES" sz="1100" u="none" strike="noStrike" cap="none" dirty="0" smtClean="0">
                          <a:latin typeface="Arial Narrow" panose="020B0606020202030204" pitchFamily="34" charset="0"/>
                          <a:ea typeface="Arial Narrow"/>
                          <a:cs typeface="Arial Narrow"/>
                          <a:sym typeface="Arial Narrow"/>
                        </a:rPr>
                        <a:t>en el río </a:t>
                      </a:r>
                      <a:r>
                        <a:rPr lang="es-ES" sz="1100" u="none" strike="noStrike" cap="none" dirty="0" err="1" smtClean="0">
                          <a:latin typeface="Arial Narrow" panose="020B0606020202030204" pitchFamily="34" charset="0"/>
                          <a:ea typeface="Arial Narrow"/>
                          <a:cs typeface="Arial Narrow"/>
                          <a:sym typeface="Arial Narrow"/>
                        </a:rPr>
                        <a:t>Bitaco</a:t>
                      </a:r>
                      <a:r>
                        <a:rPr lang="es-ES" sz="1100" u="none" strike="noStrike" cap="none" dirty="0" smtClean="0">
                          <a:latin typeface="Arial Narrow" panose="020B0606020202030204" pitchFamily="34" charset="0"/>
                          <a:ea typeface="Arial Narrow"/>
                          <a:cs typeface="Arial Narrow"/>
                          <a:sym typeface="Arial Narrow"/>
                        </a:rPr>
                        <a:t> a la altura del municipio de La Cumbre (Valle</a:t>
                      </a:r>
                      <a:r>
                        <a:rPr lang="es-ES" sz="1100" u="none" strike="noStrike" cap="none" baseline="0" dirty="0" smtClean="0">
                          <a:latin typeface="Arial Narrow" panose="020B0606020202030204" pitchFamily="34" charset="0"/>
                          <a:ea typeface="Arial Narrow"/>
                          <a:cs typeface="Arial Narrow"/>
                          <a:sym typeface="Arial Narrow"/>
                        </a:rPr>
                        <a:t> del Cauca)</a:t>
                      </a:r>
                      <a:r>
                        <a:rPr lang="es-ES" sz="1100" u="none" strike="noStrike" cap="none" dirty="0" smtClean="0">
                          <a:latin typeface="Arial Narrow" panose="020B0606020202030204" pitchFamily="34" charset="0"/>
                          <a:sym typeface="Arial Narrow"/>
                        </a:rPr>
                        <a:t>.</a:t>
                      </a:r>
                      <a:r>
                        <a:rPr lang="es-ES" sz="1100" u="none" strike="noStrike" cap="none" baseline="0" dirty="0" smtClean="0">
                          <a:latin typeface="Arial Narrow" panose="020B0606020202030204" pitchFamily="34" charset="0"/>
                          <a:sym typeface="Arial Narrow"/>
                        </a:rPr>
                        <a:t> Se recomienda e</a:t>
                      </a:r>
                      <a:r>
                        <a:rPr lang="es-ES" sz="1100" u="none" strike="noStrike" cap="none" dirty="0" smtClean="0">
                          <a:latin typeface="Arial Narrow" panose="020B0606020202030204" pitchFamily="34" charset="0"/>
                          <a:sym typeface="Arial Narrow"/>
                        </a:rPr>
                        <a:t>special atención en los municipios de Dagua, </a:t>
                      </a:r>
                      <a:r>
                        <a:rPr lang="es-ES" sz="1100" u="none" strike="noStrike" cap="none" dirty="0" smtClean="0">
                          <a:latin typeface="Arial Narrow" panose="020B0606020202030204" pitchFamily="34" charset="0"/>
                          <a:ea typeface="Arial Narrow"/>
                          <a:cs typeface="Arial Narrow"/>
                          <a:sym typeface="Arial Narrow"/>
                        </a:rPr>
                        <a:t>La Cumbre y </a:t>
                      </a:r>
                      <a:r>
                        <a:rPr lang="es-ES" sz="1100" u="none" strike="noStrike" cap="none" dirty="0" smtClean="0">
                          <a:latin typeface="Arial Narrow" panose="020B0606020202030204" pitchFamily="34" charset="0"/>
                          <a:sym typeface="Arial Narrow"/>
                        </a:rPr>
                        <a:t>Buenaventura (Valle del Cauca).</a:t>
                      </a:r>
                      <a:endParaRPr lang="es-ES" sz="1100" u="none" strike="noStrike" cap="none" dirty="0">
                        <a:latin typeface="Arial Narrow" panose="020B0606020202030204" pitchFamily="34" charset="0"/>
                        <a:ea typeface="Arial Narrow"/>
                        <a:cs typeface="Arial Narrow"/>
                        <a:sym typeface="Arial Narrow"/>
                      </a:endParaRPr>
                    </a:p>
                  </a:txBody>
                  <a:tcPr marL="91449" marR="91449" marT="45734" marB="45734" anchor="ctr"/>
                </a:tc>
                <a:extLst>
                  <a:ext uri="{0D108BD9-81ED-4DB2-BD59-A6C34878D82A}">
                    <a16:rowId xmlns:a16="http://schemas.microsoft.com/office/drawing/2014/main" xmlns="" val="10001"/>
                  </a:ext>
                </a:extLst>
              </a:tr>
              <a:tr h="59448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34" marB="45734"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del río Anchicayá</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34" marB="45734"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cap="none" dirty="0" smtClean="0">
                          <a:latin typeface="Arial Narrow" panose="020B0606020202030204" pitchFamily="34" charset="0"/>
                          <a:sym typeface="Arial Narrow"/>
                        </a:rPr>
                        <a:t>Probabilidad de creciente súbita en</a:t>
                      </a:r>
                      <a:r>
                        <a:rPr lang="es-ES" sz="1100" u="none" strike="noStrike" cap="none" baseline="0" dirty="0" smtClean="0">
                          <a:latin typeface="Arial Narrow" panose="020B0606020202030204" pitchFamily="34" charset="0"/>
                          <a:sym typeface="Arial Narrow"/>
                        </a:rPr>
                        <a:t> el río </a:t>
                      </a:r>
                      <a:r>
                        <a:rPr lang="es-ES" sz="1100" u="none" strike="noStrike" cap="none" dirty="0" smtClean="0">
                          <a:latin typeface="Arial Narrow" panose="020B0606020202030204" pitchFamily="34" charset="0"/>
                          <a:sym typeface="Arial Narrow"/>
                        </a:rPr>
                        <a:t>Anchicayá y sus afluentes, que drena sus aguas</a:t>
                      </a:r>
                      <a:r>
                        <a:rPr lang="es-ES" sz="1100" u="none" strike="noStrike" cap="none" baseline="0" dirty="0" smtClean="0">
                          <a:latin typeface="Arial Narrow" panose="020B0606020202030204" pitchFamily="34" charset="0"/>
                          <a:sym typeface="Arial Narrow"/>
                        </a:rPr>
                        <a:t> hacia e</a:t>
                      </a:r>
                      <a:r>
                        <a:rPr lang="es-ES" sz="1100" u="none" strike="noStrike" cap="none" dirty="0" smtClean="0">
                          <a:latin typeface="Arial Narrow" panose="020B0606020202030204" pitchFamily="34" charset="0"/>
                          <a:sym typeface="Arial Narrow"/>
                        </a:rPr>
                        <a:t>l Océano Pacífico</a:t>
                      </a:r>
                      <a:r>
                        <a:rPr lang="es-ES" sz="1100" u="none" strike="noStrike" cap="none" baseline="0" dirty="0" smtClean="0">
                          <a:latin typeface="Arial Narrow" panose="020B0606020202030204" pitchFamily="34" charset="0"/>
                          <a:sym typeface="Arial Narrow"/>
                        </a:rPr>
                        <a:t> en el departamento del Valle del Cauca. Se recomienda especial atención en el municipio de Dagua (Valle del Cauca).</a:t>
                      </a:r>
                      <a:endParaRPr lang="es-ES" sz="1100" u="none" strike="noStrike" cap="none" dirty="0">
                        <a:latin typeface="Arial Narrow" panose="020B0606020202030204" pitchFamily="34" charset="0"/>
                        <a:ea typeface="Arial Narrow"/>
                        <a:cs typeface="Arial Narrow"/>
                        <a:sym typeface="Arial Narrow"/>
                      </a:endParaRPr>
                    </a:p>
                  </a:txBody>
                  <a:tcPr marL="91449" marR="91449" marT="45734" marB="45734" anchor="ctr"/>
                </a:tc>
                <a:extLst>
                  <a:ext uri="{0D108BD9-81ED-4DB2-BD59-A6C34878D82A}">
                    <a16:rowId xmlns:a16="http://schemas.microsoft.com/office/drawing/2014/main" xmlns="" val="10002"/>
                  </a:ext>
                </a:extLst>
              </a:tr>
              <a:tr h="62973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34" marB="45734"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Cuencas </a:t>
                      </a:r>
                      <a:r>
                        <a:rPr lang="es-CO" sz="1100" u="none" strike="noStrike" cap="none" dirty="0" smtClean="0">
                          <a:latin typeface="Arial Narrow" panose="020B0606020202030204" pitchFamily="34" charset="0"/>
                          <a:sym typeface="Arial Narrow"/>
                        </a:rPr>
                        <a:t>de los </a:t>
                      </a:r>
                      <a:r>
                        <a:rPr lang="es-CO" sz="1100" u="none" strike="noStrike" cap="none" dirty="0" smtClean="0">
                          <a:solidFill>
                            <a:schemeClr val="tx1"/>
                          </a:solidFill>
                          <a:latin typeface="Arial Narrow" panose="020B0606020202030204" pitchFamily="34" charset="0"/>
                          <a:sym typeface="Arial Narrow"/>
                        </a:rPr>
                        <a:t>ríos Cajambre, Mayorquín</a:t>
                      </a:r>
                      <a:r>
                        <a:rPr lang="es-CO" sz="1100" u="none" strike="noStrike" cap="none" baseline="0" dirty="0" smtClean="0">
                          <a:solidFill>
                            <a:schemeClr val="tx1"/>
                          </a:solidFill>
                          <a:latin typeface="Arial Narrow" panose="020B0606020202030204" pitchFamily="34" charset="0"/>
                          <a:sym typeface="Arial Narrow"/>
                        </a:rPr>
                        <a:t> y</a:t>
                      </a:r>
                      <a:r>
                        <a:rPr lang="es-CO" sz="1100" u="none" strike="noStrike" cap="none" dirty="0" smtClean="0">
                          <a:solidFill>
                            <a:schemeClr val="tx1"/>
                          </a:solidFill>
                          <a:latin typeface="Arial Narrow" panose="020B0606020202030204" pitchFamily="34" charset="0"/>
                          <a:sym typeface="Arial Narrow"/>
                        </a:rPr>
                        <a:t> Raposo</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34" marB="45734"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u="none" strike="noStrike" cap="none" dirty="0">
                          <a:latin typeface="Arial Narrow" panose="020B0606020202030204" pitchFamily="34" charset="0"/>
                          <a:sym typeface="Arial Narrow"/>
                        </a:rPr>
                        <a:t>Probabilidad de crecientes súbitas en los </a:t>
                      </a:r>
                      <a:r>
                        <a:rPr lang="es-CO" sz="1100" u="none" strike="noStrike" cap="none" dirty="0">
                          <a:solidFill>
                            <a:schemeClr val="tx1"/>
                          </a:solidFill>
                          <a:latin typeface="Arial Narrow" panose="020B0606020202030204" pitchFamily="34" charset="0"/>
                          <a:sym typeface="Arial Narrow"/>
                        </a:rPr>
                        <a:t>ríos Cajambre, Mayorquín, Raposo</a:t>
                      </a:r>
                      <a:r>
                        <a:rPr lang="es-CO" sz="1100" u="none" strike="noStrike" cap="none" baseline="0" dirty="0">
                          <a:solidFill>
                            <a:schemeClr val="tx1"/>
                          </a:solidFill>
                          <a:latin typeface="Arial Narrow" panose="020B0606020202030204" pitchFamily="34" charset="0"/>
                          <a:sym typeface="Arial Narrow"/>
                        </a:rPr>
                        <a:t> y</a:t>
                      </a:r>
                      <a:r>
                        <a:rPr lang="es-CO" sz="1100" u="none" strike="noStrike" cap="none" dirty="0">
                          <a:solidFill>
                            <a:schemeClr val="tx1"/>
                          </a:solidFill>
                          <a:latin typeface="Arial Narrow" panose="020B0606020202030204" pitchFamily="34" charset="0"/>
                          <a:sym typeface="Arial Narrow"/>
                        </a:rPr>
                        <a:t> sus afluentes</a:t>
                      </a:r>
                      <a:r>
                        <a:rPr lang="es-CO" sz="1100" u="none" strike="noStrike" cap="none" dirty="0">
                          <a:latin typeface="Arial Narrow" panose="020B0606020202030204" pitchFamily="34" charset="0"/>
                          <a:sym typeface="Arial Narrow"/>
                        </a:rPr>
                        <a:t>, directos al </a:t>
                      </a:r>
                      <a:r>
                        <a:rPr lang="es-CO" sz="1100" u="none" strike="noStrike" cap="none" dirty="0" smtClean="0">
                          <a:latin typeface="Arial Narrow" panose="020B0606020202030204" pitchFamily="34" charset="0"/>
                          <a:sym typeface="Arial Narrow"/>
                        </a:rPr>
                        <a:t>Océano </a:t>
                      </a:r>
                      <a:r>
                        <a:rPr lang="es-CO" sz="1100" u="none" strike="noStrike" cap="none" dirty="0">
                          <a:latin typeface="Arial Narrow" panose="020B0606020202030204" pitchFamily="34" charset="0"/>
                          <a:sym typeface="Arial Narrow"/>
                        </a:rPr>
                        <a:t>Pacífico en el departamento del Valle del Cauca. </a:t>
                      </a:r>
                      <a:endParaRPr sz="1100" u="none" strike="noStrike" cap="none" dirty="0">
                        <a:latin typeface="Arial Narrow" panose="020B0606020202030204" pitchFamily="34" charset="0"/>
                        <a:ea typeface="Arial Narrow"/>
                        <a:cs typeface="Arial Narrow"/>
                        <a:sym typeface="Arial Narrow"/>
                      </a:endParaRPr>
                    </a:p>
                  </a:txBody>
                  <a:tcPr marL="91449" marR="91449" marT="45734" marB="45734" anchor="ctr"/>
                </a:tc>
                <a:extLst>
                  <a:ext uri="{0D108BD9-81ED-4DB2-BD59-A6C34878D82A}">
                    <a16:rowId xmlns:a16="http://schemas.microsoft.com/office/drawing/2014/main" xmlns="" val="10003"/>
                  </a:ext>
                </a:extLst>
              </a:tr>
              <a:tr h="57814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6" marR="91446" marT="45712" marB="45712"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panose="020B0606020202030204" pitchFamily="34" charset="0"/>
                          <a:sym typeface="Arial Narrow"/>
                        </a:rPr>
                        <a:t>Cuenca del río Naya – Yurumanguí</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6" marR="91446" marT="45712" marB="45712" anchor="ct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u="none" strike="noStrike" cap="none" dirty="0" smtClean="0">
                          <a:latin typeface="Arial Narrow" panose="020B0606020202030204" pitchFamily="34" charset="0"/>
                          <a:sym typeface="Arial Narrow"/>
                        </a:rPr>
                        <a:t>Probabilidad de crecientes súbitas en </a:t>
                      </a:r>
                      <a:r>
                        <a:rPr lang="es-CO" sz="1100" u="none" strike="noStrike" cap="none" baseline="0" dirty="0" smtClean="0">
                          <a:latin typeface="Arial Narrow" panose="020B0606020202030204" pitchFamily="34" charset="0"/>
                          <a:sym typeface="Arial Narrow"/>
                        </a:rPr>
                        <a:t>los</a:t>
                      </a:r>
                      <a:r>
                        <a:rPr lang="es-CO" sz="1100" u="none" strike="noStrike" cap="none" dirty="0" smtClean="0">
                          <a:latin typeface="Arial Narrow" panose="020B0606020202030204" pitchFamily="34" charset="0"/>
                          <a:sym typeface="Arial Narrow"/>
                        </a:rPr>
                        <a:t> ríos </a:t>
                      </a:r>
                      <a:r>
                        <a:rPr lang="es-CO" sz="1100" u="none" strike="noStrike" kern="1200" cap="none" dirty="0" smtClean="0">
                          <a:solidFill>
                            <a:schemeClr val="tx1"/>
                          </a:solidFill>
                          <a:latin typeface="Arial Narrow" panose="020B0606020202030204" pitchFamily="34" charset="0"/>
                          <a:ea typeface="+mn-ea"/>
                          <a:cs typeface="+mn-cs"/>
                          <a:sym typeface="Arial Narrow"/>
                        </a:rPr>
                        <a:t>Naya – Yurumanguí y sus afluentes, especialmente el río San Francisco, a la altura</a:t>
                      </a:r>
                      <a:r>
                        <a:rPr lang="es-CO" sz="1100" u="none" strike="noStrike" kern="1200" cap="none" baseline="0" dirty="0" smtClean="0">
                          <a:solidFill>
                            <a:schemeClr val="tx1"/>
                          </a:solidFill>
                          <a:latin typeface="Arial Narrow" panose="020B0606020202030204" pitchFamily="34" charset="0"/>
                          <a:ea typeface="+mn-ea"/>
                          <a:cs typeface="+mn-cs"/>
                          <a:sym typeface="Arial Narrow"/>
                        </a:rPr>
                        <a:t> del </a:t>
                      </a:r>
                      <a:r>
                        <a:rPr lang="es-ES" sz="1100" u="none" strike="noStrike" cap="none" baseline="0" dirty="0" smtClean="0">
                          <a:latin typeface="Arial Narrow" panose="020B0606020202030204" pitchFamily="34" charset="0"/>
                          <a:sym typeface="Arial Narrow"/>
                        </a:rPr>
                        <a:t>municipio de López de Micay – Cauca.</a:t>
                      </a:r>
                      <a:endParaRPr lang="es-ES" sz="1100" u="none" strike="noStrike" cap="none" dirty="0" smtClean="0">
                        <a:latin typeface="Arial Narrow" panose="020B0606020202030204" pitchFamily="34" charset="0"/>
                        <a:ea typeface="Arial Narrow"/>
                        <a:cs typeface="Arial Narrow"/>
                        <a:sym typeface="Arial Narrow"/>
                      </a:endParaRPr>
                    </a:p>
                  </a:txBody>
                  <a:tcPr marL="91446" marR="91446" marT="45712" marB="45712" anchor="ctr"/>
                </a:tc>
                <a:extLst>
                  <a:ext uri="{0D108BD9-81ED-4DB2-BD59-A6C34878D82A}">
                    <a16:rowId xmlns:a16="http://schemas.microsoft.com/office/drawing/2014/main" xmlns="" val="10004"/>
                  </a:ext>
                </a:extLst>
              </a:tr>
              <a:tr h="59445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panose="020B0606020202030204" pitchFamily="34" charset="0"/>
                          <a:sym typeface="Arial Narrow"/>
                        </a:rPr>
                        <a:t>Cuenca del río San Juan</a:t>
                      </a:r>
                      <a:r>
                        <a:rPr lang="es-CO" sz="1100" u="none" strike="noStrike" cap="none" baseline="0" dirty="0" smtClean="0">
                          <a:latin typeface="Arial Narrow" panose="020B0606020202030204" pitchFamily="34" charset="0"/>
                          <a:sym typeface="Arial Narrow"/>
                        </a:rPr>
                        <a:t> de Micay</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anchor="ct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u="none" strike="noStrike" cap="none" dirty="0" smtClean="0">
                          <a:latin typeface="Arial Narrow" panose="020B0606020202030204" pitchFamily="34" charset="0"/>
                          <a:sym typeface="Arial Narrow"/>
                        </a:rPr>
                        <a:t>Probabilidad de crecientes súbitas en el río </a:t>
                      </a:r>
                      <a:r>
                        <a:rPr lang="es-ES" sz="1100" u="none" strike="noStrike" cap="none" dirty="0" smtClean="0">
                          <a:solidFill>
                            <a:schemeClr val="tx1"/>
                          </a:solidFill>
                          <a:latin typeface="Arial Narrow" panose="020B0606020202030204" pitchFamily="34" charset="0"/>
                          <a:sym typeface="Arial Narrow"/>
                        </a:rPr>
                        <a:t>San Juan de Micay</a:t>
                      </a:r>
                      <a:r>
                        <a:rPr lang="es-ES" sz="1100" u="none" strike="noStrike" cap="none" baseline="0" dirty="0" smtClean="0">
                          <a:solidFill>
                            <a:schemeClr val="tx1"/>
                          </a:solidFill>
                          <a:latin typeface="Arial Narrow" panose="020B0606020202030204" pitchFamily="34" charset="0"/>
                          <a:sym typeface="Arial Narrow"/>
                        </a:rPr>
                        <a:t> </a:t>
                      </a:r>
                      <a:r>
                        <a:rPr lang="es-CO" sz="1100" u="none" strike="noStrike" cap="none" dirty="0" smtClean="0">
                          <a:latin typeface="Arial Narrow" panose="020B0606020202030204" pitchFamily="34" charset="0"/>
                          <a:sym typeface="Arial Narrow"/>
                        </a:rPr>
                        <a:t>y sus afluentes, aportante directo al océano Pacífico.</a:t>
                      </a:r>
                      <a:r>
                        <a:rPr lang="es-CO" sz="1100" u="none" strike="noStrike" cap="none" baseline="0" dirty="0" smtClean="0">
                          <a:latin typeface="Arial Narrow" panose="020B0606020202030204" pitchFamily="34" charset="0"/>
                          <a:sym typeface="Arial Narrow"/>
                        </a:rPr>
                        <a:t> Se recomienda e</a:t>
                      </a:r>
                      <a:r>
                        <a:rPr lang="es-CO" sz="1100" u="none" strike="noStrike" cap="none" dirty="0" smtClean="0">
                          <a:latin typeface="Arial Narrow" panose="020B0606020202030204" pitchFamily="34" charset="0"/>
                          <a:sym typeface="Arial Narrow"/>
                        </a:rPr>
                        <a:t>special atención en los municipios de Argelia, San Miguel y López</a:t>
                      </a:r>
                      <a:r>
                        <a:rPr lang="es-CO" sz="1100" u="none" strike="noStrike" cap="none" baseline="0" dirty="0" smtClean="0">
                          <a:latin typeface="Arial Narrow" panose="020B0606020202030204" pitchFamily="34" charset="0"/>
                          <a:sym typeface="Arial Narrow"/>
                        </a:rPr>
                        <a:t> de Micay (Cauca).  </a:t>
                      </a:r>
                      <a:endParaRPr lang="es-ES" sz="1100" u="none" strike="noStrike" cap="none" dirty="0" smtClean="0">
                        <a:latin typeface="Arial Narrow" panose="020B0606020202030204" pitchFamily="34" charset="0"/>
                        <a:ea typeface="Arial Narrow"/>
                        <a:cs typeface="Arial Narrow"/>
                        <a:sym typeface="Arial Narrow"/>
                      </a:endParaRPr>
                    </a:p>
                  </a:txBody>
                  <a:tcPr marL="91449" marR="91449" anchor="ctr"/>
                </a:tc>
                <a:extLst>
                  <a:ext uri="{0D108BD9-81ED-4DB2-BD59-A6C34878D82A}">
                    <a16:rowId xmlns:a16="http://schemas.microsoft.com/office/drawing/2014/main" xmlns="" val="10005"/>
                  </a:ext>
                </a:extLst>
              </a:tr>
              <a:tr h="59445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1100" u="none" strike="noStrike" cap="none" dirty="0" smtClean="0">
                          <a:latin typeface="Arial Narrow" panose="020B0606020202030204" pitchFamily="34" charset="0"/>
                          <a:sym typeface="Arial Narrow"/>
                        </a:rPr>
                        <a:t>Cuenca del río </a:t>
                      </a:r>
                      <a:r>
                        <a:rPr lang="es-CO" sz="1100" u="none" strike="noStrike" cap="none" baseline="0" dirty="0" smtClean="0">
                          <a:latin typeface="Arial Narrow" panose="020B0606020202030204" pitchFamily="34" charset="0"/>
                          <a:sym typeface="Arial Narrow"/>
                        </a:rPr>
                        <a:t>Saija</a:t>
                      </a:r>
                      <a:endParaRPr lang="es-ES"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u="none" strike="noStrike" cap="none" dirty="0" smtClean="0">
                          <a:latin typeface="Arial Narrow" panose="020B0606020202030204" pitchFamily="34" charset="0"/>
                          <a:sym typeface="Arial Narrow"/>
                        </a:rPr>
                        <a:t>Probabilidad de crecientes súbitas en el río </a:t>
                      </a:r>
                      <a:r>
                        <a:rPr lang="es-CO" sz="1100" u="none" strike="noStrike" cap="none" baseline="0" dirty="0" smtClean="0">
                          <a:latin typeface="Arial Narrow" panose="020B0606020202030204" pitchFamily="34" charset="0"/>
                          <a:sym typeface="Arial Narrow"/>
                        </a:rPr>
                        <a:t>Saija </a:t>
                      </a:r>
                      <a:r>
                        <a:rPr lang="es-CO" sz="1100" u="none" strike="noStrike" cap="none" dirty="0" smtClean="0">
                          <a:latin typeface="Arial Narrow" panose="020B0606020202030204" pitchFamily="34" charset="0"/>
                          <a:sym typeface="Arial Narrow"/>
                        </a:rPr>
                        <a:t>y </a:t>
                      </a:r>
                      <a:r>
                        <a:rPr lang="es-CO" sz="1100" u="none" strike="noStrike" cap="none" dirty="0">
                          <a:latin typeface="Arial Narrow" panose="020B0606020202030204" pitchFamily="34" charset="0"/>
                          <a:sym typeface="Arial Narrow"/>
                        </a:rPr>
                        <a:t>sus afluentes</a:t>
                      </a:r>
                      <a:r>
                        <a:rPr lang="es-CO" sz="1100" u="none" strike="noStrike" cap="none" dirty="0" smtClean="0">
                          <a:latin typeface="Arial Narrow" panose="020B0606020202030204" pitchFamily="34" charset="0"/>
                          <a:sym typeface="Arial Narrow"/>
                        </a:rPr>
                        <a:t>, aportante directo </a:t>
                      </a:r>
                      <a:r>
                        <a:rPr lang="es-CO" sz="1100" u="none" strike="noStrike" cap="none" dirty="0">
                          <a:latin typeface="Arial Narrow" panose="020B0606020202030204" pitchFamily="34" charset="0"/>
                          <a:sym typeface="Arial Narrow"/>
                        </a:rPr>
                        <a:t>al </a:t>
                      </a:r>
                      <a:r>
                        <a:rPr lang="es-CO" sz="1100" u="none" strike="noStrike" cap="none" dirty="0" smtClean="0">
                          <a:latin typeface="Arial Narrow" panose="020B0606020202030204" pitchFamily="34" charset="0"/>
                          <a:sym typeface="Arial Narrow"/>
                        </a:rPr>
                        <a:t>Océano </a:t>
                      </a:r>
                      <a:r>
                        <a:rPr lang="es-CO" sz="1100" u="none" strike="noStrike" cap="none" dirty="0">
                          <a:latin typeface="Arial Narrow" panose="020B0606020202030204" pitchFamily="34" charset="0"/>
                          <a:sym typeface="Arial Narrow"/>
                        </a:rPr>
                        <a:t>Pacífico</a:t>
                      </a:r>
                      <a:r>
                        <a:rPr lang="es-CO" sz="1100" u="none" strike="noStrike" cap="none" dirty="0" smtClean="0">
                          <a:latin typeface="Arial Narrow" panose="020B0606020202030204" pitchFamily="34" charset="0"/>
                          <a:sym typeface="Arial Narrow"/>
                        </a:rPr>
                        <a:t>.</a:t>
                      </a:r>
                      <a:endParaRPr sz="1100" u="none" strike="noStrike" cap="none" dirty="0">
                        <a:latin typeface="Arial Narrow" panose="020B0606020202030204" pitchFamily="34" charset="0"/>
                        <a:ea typeface="Arial Narrow"/>
                        <a:cs typeface="Arial Narrow"/>
                        <a:sym typeface="Arial Narrow"/>
                      </a:endParaRPr>
                    </a:p>
                  </a:txBody>
                  <a:tcPr marL="91449" marR="91449" marT="45706" marB="45706" anchor="ctr"/>
                </a:tc>
                <a:extLst>
                  <a:ext uri="{0D108BD9-81ED-4DB2-BD59-A6C34878D82A}">
                    <a16:rowId xmlns:a16="http://schemas.microsoft.com/office/drawing/2014/main" xmlns="" val="3509932470"/>
                  </a:ext>
                </a:extLst>
              </a:tr>
              <a:tr h="59445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b="0" i="0" u="none" strike="noStrike" kern="1200" cap="none" baseline="0" dirty="0">
                          <a:solidFill>
                            <a:schemeClr val="tx1"/>
                          </a:solidFill>
                          <a:effectLst/>
                          <a:latin typeface="Arial Narrow" panose="020B0606020202030204" pitchFamily="34" charset="0"/>
                          <a:ea typeface="PMingLiU"/>
                          <a:cs typeface="Arial" panose="020B0604020202020204" pitchFamily="34" charset="0"/>
                          <a:sym typeface="Arial Narrow"/>
                        </a:rPr>
                        <a:t>Tapaje – Dagua – Directos</a:t>
                      </a:r>
                      <a:endParaRPr sz="1100" b="0" i="0" u="none" strike="noStrike" kern="1200" cap="none" baseline="0" dirty="0">
                        <a:solidFill>
                          <a:schemeClr val="tx1"/>
                        </a:solidFill>
                        <a:effectLst/>
                        <a:latin typeface="Arial Narrow" panose="020B0606020202030204" pitchFamily="34" charset="0"/>
                        <a:ea typeface="PMingLiU"/>
                        <a:cs typeface="Arial" panose="020B0604020202020204" pitchFamily="34" charset="0"/>
                        <a:sym typeface="Arial Narrow"/>
                      </a:endParaRPr>
                    </a:p>
                  </a:txBody>
                  <a:tcPr marL="91449" marR="91449" marT="45706" marB="45706"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1100" u="none" strike="noStrike" cap="none" dirty="0" smtClean="0">
                          <a:latin typeface="Arial Narrow" panose="020B0606020202030204" pitchFamily="34" charset="0"/>
                          <a:sym typeface="Arial Narrow"/>
                        </a:rPr>
                        <a:t>Cuenca del río </a:t>
                      </a:r>
                      <a:r>
                        <a:rPr lang="es-CO" sz="1100" b="0" i="0" u="none" strike="noStrike" kern="1200" cap="none" baseline="0" dirty="0" smtClean="0">
                          <a:solidFill>
                            <a:schemeClr val="tx1"/>
                          </a:solidFill>
                          <a:effectLst/>
                          <a:latin typeface="Arial Narrow" panose="020B0606020202030204" pitchFamily="34" charset="0"/>
                          <a:ea typeface="PMingLiU"/>
                          <a:cs typeface="Arial" panose="020B0604020202020204" pitchFamily="34" charset="0"/>
                          <a:sym typeface="Arial Narrow"/>
                        </a:rPr>
                        <a:t>Timbiquí</a:t>
                      </a:r>
                      <a:endParaRPr lang="es-ES"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cap="none" dirty="0" smtClean="0">
                          <a:latin typeface="Arial Narrow" panose="020B0606020202030204" pitchFamily="34" charset="0"/>
                          <a:sym typeface="Arial Narrow"/>
                        </a:rPr>
                        <a:t>Probabilidad </a:t>
                      </a:r>
                      <a:r>
                        <a:rPr lang="es-CO" sz="1100" u="none" strike="noStrike" cap="none" dirty="0" smtClean="0">
                          <a:latin typeface="Arial Narrow" panose="020B0606020202030204" pitchFamily="34" charset="0"/>
                          <a:sym typeface="Arial Narrow"/>
                        </a:rPr>
                        <a:t>de crecientes súbitas en el río </a:t>
                      </a:r>
                      <a:r>
                        <a:rPr lang="es-CO" sz="1100" b="0" i="0" u="none" strike="noStrike" kern="1200" cap="none" baseline="0" dirty="0" smtClean="0">
                          <a:solidFill>
                            <a:schemeClr val="tx1"/>
                          </a:solidFill>
                          <a:effectLst/>
                          <a:latin typeface="Arial Narrow" panose="020B0606020202030204" pitchFamily="34" charset="0"/>
                          <a:ea typeface="PMingLiU"/>
                          <a:cs typeface="Arial" panose="020B0604020202020204" pitchFamily="34" charset="0"/>
                          <a:sym typeface="Arial Narrow"/>
                        </a:rPr>
                        <a:t>Timbiquí</a:t>
                      </a:r>
                      <a:r>
                        <a:rPr lang="es-ES" sz="1100" b="0" i="0" u="none" strike="noStrike" kern="1200" cap="none" baseline="0" dirty="0" smtClean="0">
                          <a:solidFill>
                            <a:schemeClr val="tx1"/>
                          </a:solidFill>
                          <a:effectLst/>
                          <a:latin typeface="Arial Narrow" panose="020B0606020202030204" pitchFamily="34" charset="0"/>
                          <a:ea typeface="PMingLiU"/>
                          <a:cs typeface="Arial" panose="020B0604020202020204" pitchFamily="34" charset="0"/>
                          <a:sym typeface="Arial Narrow"/>
                        </a:rPr>
                        <a:t> </a:t>
                      </a:r>
                      <a:r>
                        <a:rPr lang="es-CO" sz="1100" b="0" i="0" u="none" strike="noStrike" kern="1200" cap="none" baseline="0" dirty="0">
                          <a:solidFill>
                            <a:schemeClr val="tx1"/>
                          </a:solidFill>
                          <a:effectLst/>
                          <a:latin typeface="Arial Narrow" panose="020B0606020202030204" pitchFamily="34" charset="0"/>
                          <a:ea typeface="PMingLiU"/>
                          <a:cs typeface="Arial" panose="020B0604020202020204" pitchFamily="34" charset="0"/>
                          <a:sym typeface="Arial Narrow"/>
                        </a:rPr>
                        <a:t>y sus afluentes, </a:t>
                      </a:r>
                      <a:r>
                        <a:rPr lang="es-CO" sz="1100" b="0" i="0" u="none" strike="noStrike" kern="1200" cap="none" baseline="0" dirty="0" smtClean="0">
                          <a:solidFill>
                            <a:schemeClr val="tx1"/>
                          </a:solidFill>
                          <a:effectLst/>
                          <a:latin typeface="Arial Narrow" panose="020B0606020202030204" pitchFamily="34" charset="0"/>
                          <a:ea typeface="PMingLiU"/>
                          <a:cs typeface="Arial" panose="020B0604020202020204" pitchFamily="34" charset="0"/>
                          <a:sym typeface="Arial Narrow"/>
                        </a:rPr>
                        <a:t>aportante directo </a:t>
                      </a:r>
                      <a:r>
                        <a:rPr lang="es-CO" sz="1100" b="0" i="0" u="none" strike="noStrike" kern="1200" cap="none" baseline="0" dirty="0">
                          <a:solidFill>
                            <a:schemeClr val="tx1"/>
                          </a:solidFill>
                          <a:effectLst/>
                          <a:latin typeface="Arial Narrow" panose="020B0606020202030204" pitchFamily="34" charset="0"/>
                          <a:ea typeface="PMingLiU"/>
                          <a:cs typeface="Arial" panose="020B0604020202020204" pitchFamily="34" charset="0"/>
                          <a:sym typeface="Arial Narrow"/>
                        </a:rPr>
                        <a:t>al </a:t>
                      </a:r>
                      <a:r>
                        <a:rPr lang="es-CO" sz="1100" b="0" i="0" u="none" strike="noStrike" kern="1200" cap="none" baseline="0" dirty="0" smtClean="0">
                          <a:solidFill>
                            <a:schemeClr val="tx1"/>
                          </a:solidFill>
                          <a:effectLst/>
                          <a:latin typeface="Arial Narrow" panose="020B0606020202030204" pitchFamily="34" charset="0"/>
                          <a:ea typeface="PMingLiU"/>
                          <a:cs typeface="Arial" panose="020B0604020202020204" pitchFamily="34" charset="0"/>
                          <a:sym typeface="Arial Narrow"/>
                        </a:rPr>
                        <a:t>Océano </a:t>
                      </a:r>
                      <a:r>
                        <a:rPr lang="es-CO" sz="1100" b="0" i="0" u="none" strike="noStrike" kern="1200" cap="none" baseline="0" dirty="0">
                          <a:solidFill>
                            <a:schemeClr val="tx1"/>
                          </a:solidFill>
                          <a:effectLst/>
                          <a:latin typeface="Arial Narrow" panose="020B0606020202030204" pitchFamily="34" charset="0"/>
                          <a:ea typeface="PMingLiU"/>
                          <a:cs typeface="Arial" panose="020B0604020202020204" pitchFamily="34" charset="0"/>
                          <a:sym typeface="Arial Narrow"/>
                        </a:rPr>
                        <a:t>Pacífico. </a:t>
                      </a:r>
                      <a:r>
                        <a:rPr lang="es-CO" sz="1100" b="0" i="0" u="none" strike="noStrike" kern="1200" cap="none" baseline="0" dirty="0" smtClean="0">
                          <a:solidFill>
                            <a:schemeClr val="tx1"/>
                          </a:solidFill>
                          <a:effectLst/>
                          <a:latin typeface="Arial Narrow" panose="020B0606020202030204" pitchFamily="34" charset="0"/>
                          <a:ea typeface="PMingLiU"/>
                          <a:cs typeface="Arial" panose="020B0604020202020204" pitchFamily="34" charset="0"/>
                          <a:sym typeface="Arial Narrow"/>
                        </a:rPr>
                        <a:t>Especial atención en el municipio de Timbiquí (Cauca). </a:t>
                      </a:r>
                      <a:endParaRPr sz="1100" b="0" i="0" u="none" strike="noStrike" kern="1200" cap="none" baseline="0" dirty="0">
                        <a:solidFill>
                          <a:schemeClr val="tx1"/>
                        </a:solidFill>
                        <a:effectLst/>
                        <a:latin typeface="Arial Narrow" panose="020B0606020202030204" pitchFamily="34" charset="0"/>
                        <a:ea typeface="PMingLiU"/>
                        <a:cs typeface="Arial" panose="020B0604020202020204" pitchFamily="34" charset="0"/>
                        <a:sym typeface="Arial Narrow"/>
                      </a:endParaRPr>
                    </a:p>
                  </a:txBody>
                  <a:tcPr marL="91449" marR="91449" marT="45706" marB="45706" anchor="ctr"/>
                </a:tc>
                <a:extLst>
                  <a:ext uri="{0D108BD9-81ED-4DB2-BD59-A6C34878D82A}">
                    <a16:rowId xmlns:a16="http://schemas.microsoft.com/office/drawing/2014/main" xmlns="" val="2624507531"/>
                  </a:ext>
                </a:extLst>
              </a:tr>
              <a:tr h="59445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8" marB="45728"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solidFill>
                            <a:schemeClr val="tx1"/>
                          </a:solidFill>
                          <a:latin typeface="Arial Narrow" panose="020B0606020202030204" pitchFamily="34" charset="0"/>
                          <a:sym typeface="Arial Narrow"/>
                        </a:rPr>
                        <a:t>Cuenca del río Guapi</a:t>
                      </a:r>
                      <a:endParaRPr sz="1100" b="0" u="none" strike="noStrike" cap="none" dirty="0">
                        <a:solidFill>
                          <a:schemeClr val="tx1"/>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u="none" strike="noStrike" cap="none" dirty="0" smtClean="0">
                          <a:latin typeface="Arial Narrow" panose="020B0606020202030204" pitchFamily="34" charset="0"/>
                          <a:sym typeface="Arial Narrow"/>
                        </a:rPr>
                        <a:t>Probabilidad de crecientes súbitas en el río</a:t>
                      </a:r>
                      <a:r>
                        <a:rPr lang="es-CO" sz="1100" u="none" strike="noStrike" cap="none" baseline="0" dirty="0" smtClean="0">
                          <a:latin typeface="Arial Narrow" panose="020B0606020202030204" pitchFamily="34" charset="0"/>
                          <a:sym typeface="Arial Narrow"/>
                        </a:rPr>
                        <a:t> </a:t>
                      </a:r>
                      <a:r>
                        <a:rPr lang="es-ES" sz="1100" u="none" strike="noStrike" cap="none" dirty="0" smtClean="0">
                          <a:latin typeface="Arial Narrow" panose="020B0606020202030204" pitchFamily="34" charset="0"/>
                          <a:sym typeface="Arial Narrow"/>
                        </a:rPr>
                        <a:t>Guapi</a:t>
                      </a:r>
                      <a:r>
                        <a:rPr lang="es-ES" sz="1100" u="none" strike="noStrike" cap="none" baseline="0" dirty="0" smtClean="0">
                          <a:latin typeface="Arial Narrow" panose="020B0606020202030204" pitchFamily="34" charset="0"/>
                          <a:sym typeface="Arial Narrow"/>
                        </a:rPr>
                        <a:t> </a:t>
                      </a:r>
                      <a:r>
                        <a:rPr lang="es-ES" sz="1100" u="none" strike="noStrike" cap="none" dirty="0">
                          <a:latin typeface="Arial Narrow" panose="020B0606020202030204" pitchFamily="34" charset="0"/>
                          <a:sym typeface="Arial Narrow"/>
                        </a:rPr>
                        <a:t>y sus afluentes, </a:t>
                      </a:r>
                      <a:r>
                        <a:rPr lang="es-ES" sz="1100" u="none" strike="noStrike" cap="none" dirty="0" smtClean="0">
                          <a:latin typeface="Arial Narrow" panose="020B0606020202030204" pitchFamily="34" charset="0"/>
                          <a:sym typeface="Arial Narrow"/>
                        </a:rPr>
                        <a:t>directo </a:t>
                      </a:r>
                      <a:r>
                        <a:rPr lang="es-ES" sz="1100" u="none" strike="noStrike" cap="none" dirty="0">
                          <a:latin typeface="Arial Narrow" panose="020B0606020202030204" pitchFamily="34" charset="0"/>
                          <a:sym typeface="Arial Narrow"/>
                        </a:rPr>
                        <a:t>al </a:t>
                      </a:r>
                      <a:r>
                        <a:rPr lang="es-ES" sz="1100" u="none" strike="noStrike" cap="none" dirty="0" smtClean="0">
                          <a:latin typeface="Arial Narrow" panose="020B0606020202030204" pitchFamily="34" charset="0"/>
                          <a:sym typeface="Arial Narrow"/>
                        </a:rPr>
                        <a:t>Océano </a:t>
                      </a:r>
                      <a:r>
                        <a:rPr lang="es-ES" sz="1100" u="none" strike="noStrike" cap="none" dirty="0">
                          <a:latin typeface="Arial Narrow" panose="020B0606020202030204" pitchFamily="34" charset="0"/>
                          <a:sym typeface="Arial Narrow"/>
                        </a:rPr>
                        <a:t>Pacífico. </a:t>
                      </a:r>
                      <a:endParaRPr lang="es-ES" sz="1100" u="none" strike="noStrike" cap="none" dirty="0">
                        <a:latin typeface="Arial Narrow" panose="020B0606020202030204" pitchFamily="34" charset="0"/>
                        <a:ea typeface="Arial Narrow"/>
                        <a:cs typeface="Arial Narrow"/>
                        <a:sym typeface="Arial Narrow"/>
                      </a:endParaRPr>
                    </a:p>
                  </a:txBody>
                  <a:tcPr marL="91449" marR="91449" marT="45706" marB="45706" anchor="ctr"/>
                </a:tc>
                <a:extLst>
                  <a:ext uri="{0D108BD9-81ED-4DB2-BD59-A6C34878D82A}">
                    <a16:rowId xmlns:a16="http://schemas.microsoft.com/office/drawing/2014/main" xmlns="" val="1804015532"/>
                  </a:ext>
                </a:extLst>
              </a:tr>
            </a:tbl>
          </a:graphicData>
        </a:graphic>
      </p:graphicFrame>
      <p:pic>
        <p:nvPicPr>
          <p:cNvPr id="118824"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25"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26"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27"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28" name="Picture 8" descr="Recurso 32.png"/>
          <p:cNvPicPr>
            <a:picLocks noChangeAspect="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29" name="Picture 52"/>
          <p:cNvPicPr>
            <a:picLocks noChangeAspect="1"/>
          </p:cNvPicPr>
          <p:nvPr/>
        </p:nvPicPr>
        <p:blipFill>
          <a:blip r:embed="rId9"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30" name="Picture 49" descr="Recurso 37.png"/>
          <p:cNvPicPr>
            <a:picLocks noChangeAspect="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31" name="Picture 9" descr="Recurso 31.png"/>
          <p:cNvPicPr>
            <a:picLocks noChangeAspect="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32" name="Picture 2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788" y="58626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37" name="Google Shape;474;p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Recurso 37.png"/>
          <p:cNvPicPr>
            <a:picLocks noChangeAspect="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930590" y="4589471"/>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Recurso 37.png"/>
          <p:cNvPicPr>
            <a:picLocks noChangeAspect="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234723" y="3898900"/>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Recurso 37.png"/>
          <p:cNvPicPr>
            <a:picLocks noChangeAspect="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105349" y="426243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1235" y="165407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1235" y="226109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474;p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8643" y="286232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474;p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3085" y="406215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474;p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3086" y="4646869"/>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8643" y="5237572"/>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9" descr="Recurso 37.png"/>
          <p:cNvPicPr>
            <a:picLocks noChangeAspect="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632600" y="4791075"/>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474;p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1235" y="581951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474;p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3084" y="346264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630081"/>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agen 34" descr="D:\HIDROLOGIA\INFORME HIDROLOGICO\Boletin Alertas Hidrologicas\jpg\AH_Pacifico.jpg"/>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750" y="1133475"/>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76" y="4747139"/>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8" descr="Recurso 32.png"/>
          <p:cNvPicPr>
            <a:picLocks noChangeAspect="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52"/>
          <p:cNvPicPr>
            <a:picLocks noChangeAspect="1"/>
          </p:cNvPicPr>
          <p:nvPr/>
        </p:nvPicPr>
        <p:blipFill>
          <a:blip r:embed="rId10"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9" descr="Recurso 31.png"/>
          <p:cNvPicPr>
            <a:picLocks noChangeAspect="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788" y="58626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49" descr="Recurso 37.png"/>
          <p:cNvPicPr>
            <a:picLocks noChangeAspect="1"/>
          </p:cNvPicPr>
          <p:nvPr/>
        </p:nvPicPr>
        <p:blipFill>
          <a:blip r:embed="rId14">
            <a:extLst>
              <a:ext uri="{28A0092B-C50C-407E-A947-70E740481C1C}">
                <a14:useLocalDpi xmlns:a14="http://schemas.microsoft.com/office/drawing/2010/main" val="0"/>
              </a:ext>
            </a:extLst>
          </a:blip>
          <a:srcRect b="18539"/>
          <a:stretch>
            <a:fillRect/>
          </a:stretch>
        </p:blipFill>
        <p:spPr bwMode="auto">
          <a:xfrm>
            <a:off x="-369888" y="927100"/>
            <a:ext cx="2809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a 16"/>
          <p:cNvGraphicFramePr>
            <a:graphicFrameLocks noGrp="1"/>
          </p:cNvGraphicFramePr>
          <p:nvPr>
            <p:extLst/>
          </p:nvPr>
        </p:nvGraphicFramePr>
        <p:xfrm>
          <a:off x="4271962" y="1623511"/>
          <a:ext cx="7766050" cy="4308751"/>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48543">
                  <a:extLst>
                    <a:ext uri="{9D8B030D-6E8A-4147-A177-3AD203B41FA5}">
                      <a16:colId xmlns:a16="http://schemas.microsoft.com/office/drawing/2014/main" xmlns="" val="20002"/>
                    </a:ext>
                  </a:extLst>
                </a:gridCol>
                <a:gridCol w="4808650">
                  <a:extLst>
                    <a:ext uri="{9D8B030D-6E8A-4147-A177-3AD203B41FA5}">
                      <a16:colId xmlns:a16="http://schemas.microsoft.com/office/drawing/2014/main" xmlns="" val="20003"/>
                    </a:ext>
                  </a:extLst>
                </a:gridCol>
              </a:tblGrid>
              <a:tr h="422074">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extLst>
                  <a:ext uri="{0D108BD9-81ED-4DB2-BD59-A6C34878D82A}">
                    <a16:rowId xmlns:a16="http://schemas.microsoft.com/office/drawing/2014/main" xmlns="" val="10000"/>
                  </a:ext>
                </a:extLst>
              </a:tr>
              <a:tr h="591769">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panose="020B0606020202030204" pitchFamily="34" charset="0"/>
                          <a:sym typeface="Arial Narrow"/>
                        </a:rPr>
                        <a:t>Cuenca del río Iscuandé</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Narrow"/>
                        <a:buNone/>
                        <a:tabLst/>
                        <a:defRPr/>
                      </a:pPr>
                      <a:r>
                        <a:rPr lang="es-CO" sz="1100" u="none" strike="noStrike" cap="none" dirty="0" smtClean="0">
                          <a:latin typeface="Arial Narrow" panose="020B0606020202030204" pitchFamily="34" charset="0"/>
                          <a:sym typeface="Arial Narrow"/>
                        </a:rPr>
                        <a:t>Probabilidad de crecientes </a:t>
                      </a:r>
                      <a:r>
                        <a:rPr lang="es-CO" sz="1100" u="none" strike="noStrike" cap="none" dirty="0">
                          <a:latin typeface="Arial Narrow" panose="020B0606020202030204" pitchFamily="34" charset="0"/>
                          <a:sym typeface="Arial Narrow"/>
                        </a:rPr>
                        <a:t>súbitas en </a:t>
                      </a:r>
                      <a:r>
                        <a:rPr lang="es-CO" sz="1100" u="none" strike="noStrike" cap="none" dirty="0" smtClean="0">
                          <a:latin typeface="Arial Narrow" panose="020B0606020202030204" pitchFamily="34" charset="0"/>
                          <a:sym typeface="Arial Narrow"/>
                        </a:rPr>
                        <a:t>el río Iscuandé</a:t>
                      </a:r>
                      <a:r>
                        <a:rPr lang="es-CO" sz="1100" u="none" strike="noStrike" cap="none" baseline="0" dirty="0" smtClean="0">
                          <a:latin typeface="Arial Narrow" panose="020B0606020202030204" pitchFamily="34" charset="0"/>
                          <a:sym typeface="Arial Narrow"/>
                        </a:rPr>
                        <a:t> </a:t>
                      </a:r>
                      <a:r>
                        <a:rPr lang="es-CO" sz="1100" u="none" strike="noStrike" cap="none" dirty="0" smtClean="0">
                          <a:latin typeface="Arial Narrow" panose="020B0606020202030204" pitchFamily="34" charset="0"/>
                          <a:sym typeface="Arial Narrow"/>
                        </a:rPr>
                        <a:t>y </a:t>
                      </a:r>
                      <a:r>
                        <a:rPr lang="es-CO" sz="1100" u="none" strike="noStrike" cap="none" dirty="0">
                          <a:latin typeface="Arial Narrow" panose="020B0606020202030204" pitchFamily="34" charset="0"/>
                          <a:sym typeface="Arial Narrow"/>
                        </a:rPr>
                        <a:t>sus afluentes, </a:t>
                      </a:r>
                      <a:r>
                        <a:rPr lang="es-CO" sz="1100" u="none" strike="noStrike" cap="none" dirty="0" smtClean="0">
                          <a:latin typeface="Arial Narrow" panose="020B0606020202030204" pitchFamily="34" charset="0"/>
                          <a:sym typeface="Arial Narrow"/>
                        </a:rPr>
                        <a:t>el cual drena </a:t>
                      </a:r>
                      <a:r>
                        <a:rPr lang="es-CO" sz="1100" u="none" strike="noStrike" cap="none" dirty="0">
                          <a:latin typeface="Arial Narrow" panose="020B0606020202030204" pitchFamily="34" charset="0"/>
                          <a:sym typeface="Arial Narrow"/>
                        </a:rPr>
                        <a:t>sus aguas al Océano Pacífico en el departamento de Nariño. </a:t>
                      </a:r>
                      <a:endParaRPr sz="1100" u="none" strike="noStrike" cap="none" dirty="0">
                        <a:latin typeface="Arial Narrow" panose="020B0606020202030204" pitchFamily="34" charset="0"/>
                      </a:endParaRPr>
                    </a:p>
                  </a:txBody>
                  <a:tcPr marL="91449" marR="91449" marT="45706" marB="45706" anchor="ctr"/>
                </a:tc>
                <a:extLst>
                  <a:ext uri="{0D108BD9-81ED-4DB2-BD59-A6C34878D82A}">
                    <a16:rowId xmlns:a16="http://schemas.microsoft.com/office/drawing/2014/main" xmlns="" val="10001"/>
                  </a:ext>
                </a:extLst>
              </a:tr>
              <a:tr h="56934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Tapaje - Dagua - Directos</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panose="020B0606020202030204" pitchFamily="34" charset="0"/>
                          <a:sym typeface="Arial Narrow"/>
                        </a:rPr>
                        <a:t>Cuenca del río</a:t>
                      </a:r>
                      <a:r>
                        <a:rPr lang="es-CO" sz="1100" u="none" strike="noStrike" cap="none" baseline="0" dirty="0" smtClean="0">
                          <a:latin typeface="Arial Narrow" panose="020B0606020202030204" pitchFamily="34" charset="0"/>
                          <a:sym typeface="Arial Narrow"/>
                        </a:rPr>
                        <a:t> </a:t>
                      </a:r>
                      <a:r>
                        <a:rPr lang="es-CO" sz="1100" u="none" strike="noStrike" cap="none" dirty="0" smtClean="0">
                          <a:latin typeface="Arial Narrow" panose="020B0606020202030204" pitchFamily="34" charset="0"/>
                          <a:sym typeface="Arial Narrow"/>
                        </a:rPr>
                        <a:t>Tapaje</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9" marR="91449" marT="45706" marB="45706"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Narrow"/>
                        <a:buNone/>
                        <a:tabLst/>
                        <a:defRPr/>
                      </a:pPr>
                      <a:r>
                        <a:rPr lang="es-ES" sz="1100" u="none" strike="noStrike" cap="none" dirty="0" smtClean="0">
                          <a:latin typeface="Arial Narrow" panose="020B0606020202030204" pitchFamily="34" charset="0"/>
                          <a:sym typeface="Arial Narrow"/>
                        </a:rPr>
                        <a:t>Probabilidad de crecientes súbitas en el río Tapaje y sus afluentes, el cual drena sus aguas al Océano Pacífico en el departamento de Nariño. </a:t>
                      </a:r>
                      <a:endParaRPr lang="es-ES" sz="1100" u="none" strike="noStrike" cap="none" dirty="0">
                        <a:latin typeface="Arial Narrow" panose="020B0606020202030204" pitchFamily="34" charset="0"/>
                        <a:ea typeface="Arial Narrow"/>
                        <a:cs typeface="Arial Narrow"/>
                        <a:sym typeface="Arial Narrow"/>
                      </a:endParaRPr>
                    </a:p>
                  </a:txBody>
                  <a:tcPr marL="91449" marR="91449" marT="45706" marB="45706" anchor="ctr"/>
                </a:tc>
                <a:extLst>
                  <a:ext uri="{0D108BD9-81ED-4DB2-BD59-A6C34878D82A}">
                    <a16:rowId xmlns:a16="http://schemas.microsoft.com/office/drawing/2014/main" xmlns="" val="10002"/>
                  </a:ext>
                </a:extLst>
              </a:tr>
              <a:tr h="60346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a:effectLst/>
                          <a:latin typeface="Arial Narrow" panose="020B0606020202030204" pitchFamily="34" charset="0"/>
                        </a:rPr>
                        <a:t>Patía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2" marB="45722"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alta del </a:t>
                      </a:r>
                      <a:r>
                        <a:rPr lang="es-CO" sz="1100" u="none" strike="noStrike" kern="1200" baseline="0" dirty="0">
                          <a:effectLst/>
                          <a:latin typeface="Arial Narrow" panose="020B0606020202030204" pitchFamily="34" charset="0"/>
                        </a:rPr>
                        <a:t>río Patía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22" marB="45722"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crecientes súbitas en el Alto Patía y sus afluentes, particularmente en los ríos Timbío, </a:t>
                      </a:r>
                      <a:r>
                        <a:rPr lang="es-ES" sz="1100" u="none" strike="noStrike" kern="1200" baseline="0" dirty="0" err="1" smtClean="0">
                          <a:effectLst/>
                          <a:latin typeface="Arial Narrow" panose="020B0606020202030204" pitchFamily="34" charset="0"/>
                        </a:rPr>
                        <a:t>Quilcacé</a:t>
                      </a:r>
                      <a:r>
                        <a:rPr lang="es-ES" sz="1100" u="none" strike="noStrike" kern="1200" baseline="0" dirty="0" smtClean="0">
                          <a:effectLst/>
                          <a:latin typeface="Arial Narrow" panose="020B0606020202030204" pitchFamily="34" charset="0"/>
                        </a:rPr>
                        <a:t> y Guabas, y las quebradas </a:t>
                      </a:r>
                      <a:r>
                        <a:rPr lang="es-ES" sz="1100" u="none" strike="noStrike" kern="1200" baseline="0" dirty="0" err="1" smtClean="0">
                          <a:effectLst/>
                          <a:latin typeface="Arial Narrow" panose="020B0606020202030204" pitchFamily="34" charset="0"/>
                        </a:rPr>
                        <a:t>Sachamates</a:t>
                      </a:r>
                      <a:r>
                        <a:rPr lang="es-ES" sz="1100" u="none" strike="noStrike" kern="1200" baseline="0" dirty="0" smtClean="0">
                          <a:effectLst/>
                          <a:latin typeface="Arial Narrow" panose="020B0606020202030204" pitchFamily="34" charset="0"/>
                        </a:rPr>
                        <a:t>, San Gandinga, Las Tallas,  y El Águila. Se recomienda especial atención en los municipios de El Tambo, Patia, Mercaderes y Balboa (Cauca), y Leiva (Nariño). </a:t>
                      </a:r>
                    </a:p>
                  </a:txBody>
                  <a:tcPr marL="91443" marR="91443" marT="45722" marB="45722" anchor="ctr"/>
                </a:tc>
                <a:extLst>
                  <a:ext uri="{0D108BD9-81ED-4DB2-BD59-A6C34878D82A}">
                    <a16:rowId xmlns:a16="http://schemas.microsoft.com/office/drawing/2014/main" xmlns="" val="10003"/>
                  </a:ext>
                </a:extLst>
              </a:tr>
              <a:tr h="60346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effectLst/>
                          <a:latin typeface="Arial Narrow" panose="020B0606020202030204" pitchFamily="34" charset="0"/>
                        </a:rPr>
                        <a:t>Patía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21" marB="45721"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del río Guachicono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21" marB="45721" anchor="ct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u="none" strike="noStrike" cap="none" dirty="0" smtClean="0">
                          <a:latin typeface="Arial Narrow" panose="020B0606020202030204" pitchFamily="34" charset="0"/>
                          <a:sym typeface="Arial Narrow"/>
                        </a:rPr>
                        <a:t>Probabilidad de crecientes </a:t>
                      </a:r>
                      <a:r>
                        <a:rPr lang="es-ES" sz="1100" u="none" strike="noStrike" kern="1200" baseline="0" dirty="0" smtClean="0">
                          <a:effectLst/>
                          <a:latin typeface="Arial Narrow" panose="020B0606020202030204" pitchFamily="34" charset="0"/>
                        </a:rPr>
                        <a:t>súbitas en el río Guachicono y sus afluentes, </a:t>
                      </a:r>
                      <a:r>
                        <a:rPr lang="es-CO" sz="1100" u="none" strike="noStrike" kern="1200" baseline="0" dirty="0" smtClean="0">
                          <a:effectLst/>
                          <a:latin typeface="Arial Narrow" panose="020B0606020202030204" pitchFamily="34" charset="0"/>
                        </a:rPr>
                        <a:t>especialmente en los ríos </a:t>
                      </a:r>
                      <a:r>
                        <a:rPr lang="es-ES" sz="1100" u="none" strike="noStrike" kern="1200" baseline="0" dirty="0" smtClean="0">
                          <a:effectLst/>
                          <a:latin typeface="Arial Narrow" panose="020B0606020202030204" pitchFamily="34" charset="0"/>
                        </a:rPr>
                        <a:t>San Pedro, Mazamorras y Pancitará, y las quebradas San Gandinga, Salinas, Cascadas y Buenavista. Especial atención en los municipios de Almaguer, Sucre, Mercaderes y Bolívar, La Sierra, San Sebastián y La Vega (Cauca).  </a:t>
                      </a:r>
                      <a:endParaRPr lang="es-ES" sz="1100" u="none" strike="noStrike" kern="1200" baseline="0" dirty="0" smtClean="0">
                        <a:solidFill>
                          <a:schemeClr val="tx1"/>
                        </a:solidFill>
                        <a:effectLst/>
                        <a:latin typeface="Arial Narrow" panose="020B0606020202030204" pitchFamily="34" charset="0"/>
                        <a:ea typeface="+mn-ea"/>
                        <a:cs typeface="+mn-cs"/>
                      </a:endParaRPr>
                    </a:p>
                  </a:txBody>
                  <a:tcPr marT="45721" marB="45721" anchor="ctr"/>
                </a:tc>
                <a:extLst>
                  <a:ext uri="{0D108BD9-81ED-4DB2-BD59-A6C34878D82A}">
                    <a16:rowId xmlns:a16="http://schemas.microsoft.com/office/drawing/2014/main" xmlns="" val="10004"/>
                  </a:ext>
                </a:extLst>
              </a:tr>
              <a:tr h="60346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a:effectLst/>
                          <a:latin typeface="Arial Narrow" panose="020B0606020202030204" pitchFamily="34" charset="0"/>
                        </a:rPr>
                        <a:t>Patía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Mayo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crecientes súbitas en la cuenca del río Mayo, aportante al alto Patía al n</a:t>
                      </a:r>
                      <a:r>
                        <a:rPr lang="es-ES" sz="1100" b="0" u="none" strike="noStrike" kern="1200" baseline="0" dirty="0" smtClean="0">
                          <a:solidFill>
                            <a:schemeClr val="tx1"/>
                          </a:solidFill>
                          <a:effectLst/>
                          <a:latin typeface="Arial Narrow" panose="020B0606020202030204" pitchFamily="34" charset="0"/>
                          <a:ea typeface="+mn-ea"/>
                          <a:cs typeface="+mn-cs"/>
                        </a:rPr>
                        <a:t>ororiente del departamento de </a:t>
                      </a:r>
                      <a:r>
                        <a:rPr lang="es-ES" sz="1100" u="none" strike="noStrike" kern="1200" baseline="0" dirty="0" smtClean="0">
                          <a:solidFill>
                            <a:schemeClr val="tx1"/>
                          </a:solidFill>
                          <a:effectLst/>
                          <a:latin typeface="Arial Narrow" panose="020B0606020202030204" pitchFamily="34" charset="0"/>
                          <a:ea typeface="+mn-ea"/>
                          <a:cs typeface="+mn-cs"/>
                        </a:rPr>
                        <a:t>Nariño.</a:t>
                      </a:r>
                      <a:endParaRPr lang="es-ES" sz="1100" u="none" strike="noStrike" kern="1200" baseline="0" dirty="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3431327021"/>
                  </a:ext>
                </a:extLst>
              </a:tr>
              <a:tr h="59809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a:effectLst/>
                          <a:latin typeface="Arial Narrow" panose="020B0606020202030204" pitchFamily="34" charset="0"/>
                        </a:rPr>
                        <a:t>Patía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río </a:t>
                      </a:r>
                      <a:r>
                        <a:rPr lang="es-ES" sz="1100" u="none" strike="noStrike" kern="1200" baseline="0" dirty="0" smtClean="0">
                          <a:effectLst/>
                          <a:latin typeface="Arial Narrow" panose="020B0606020202030204" pitchFamily="34" charset="0"/>
                        </a:rPr>
                        <a:t>Juananbú</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Juananbú y sus afluentes (aportantes al Alto Patía - Nariño), especialmente el río Pasto y la quebrada El Royo. Se recomienda especial atención en los municipios de Pasto, San Bernardo y Chachagüi (Nariño). </a:t>
                      </a:r>
                      <a:endParaRPr lang="es-ES" sz="1100" u="sng"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10005"/>
                  </a:ext>
                </a:extLst>
              </a:tr>
            </a:tbl>
          </a:graphicData>
        </a:graphic>
      </p:graphicFrame>
      <p:pic>
        <p:nvPicPr>
          <p:cNvPr id="119860"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470207" y="498447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63"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4131" y="2102153"/>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64"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4134" y="2694085"/>
            <a:ext cx="4921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058976" y="4933950"/>
            <a:ext cx="3571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4131" y="479251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8757" y="540999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73262" y="5408613"/>
            <a:ext cx="3571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3373" y="335994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65242" y="411110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13529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Imagen 34" descr="D:\HIDROLOGIA\INFORME HIDROLOGICO\Boletin Alertas Hidrologicas\jpg\AH_Pacifico.jpg"/>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750" y="1133475"/>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8" descr="Recurso 32.png"/>
          <p:cNvPicPr>
            <a:picLocks noChangeAspect="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52"/>
          <p:cNvPicPr>
            <a:picLocks noChangeAspect="1"/>
          </p:cNvPicPr>
          <p:nvPr/>
        </p:nvPicPr>
        <p:blipFill>
          <a:blip r:embed="rId10"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9" descr="Recurso 31.png"/>
          <p:cNvPicPr>
            <a:picLocks noChangeAspect="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788" y="58626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Picture 49" descr="Recurso 37.png"/>
          <p:cNvPicPr>
            <a:picLocks noChangeAspect="1"/>
          </p:cNvPicPr>
          <p:nvPr/>
        </p:nvPicPr>
        <p:blipFill>
          <a:blip r:embed="rId14">
            <a:extLst>
              <a:ext uri="{28A0092B-C50C-407E-A947-70E740481C1C}">
                <a14:useLocalDpi xmlns:a14="http://schemas.microsoft.com/office/drawing/2010/main" val="0"/>
              </a:ext>
            </a:extLst>
          </a:blip>
          <a:srcRect b="18539"/>
          <a:stretch>
            <a:fillRect/>
          </a:stretch>
        </p:blipFill>
        <p:spPr bwMode="auto">
          <a:xfrm>
            <a:off x="-369888" y="927100"/>
            <a:ext cx="2809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a 16"/>
          <p:cNvGraphicFramePr>
            <a:graphicFrameLocks noGrp="1"/>
          </p:cNvGraphicFramePr>
          <p:nvPr>
            <p:extLst/>
          </p:nvPr>
        </p:nvGraphicFramePr>
        <p:xfrm>
          <a:off x="4254379" y="1571264"/>
          <a:ext cx="7874000" cy="4349878"/>
        </p:xfrm>
        <a:graphic>
          <a:graphicData uri="http://schemas.openxmlformats.org/drawingml/2006/table">
            <a:tbl>
              <a:tblPr firstRow="1" bandRow="1"/>
              <a:tblGrid>
                <a:gridCol w="705713">
                  <a:extLst>
                    <a:ext uri="{9D8B030D-6E8A-4147-A177-3AD203B41FA5}">
                      <a16:colId xmlns:a16="http://schemas.microsoft.com/office/drawing/2014/main" xmlns="" val="20000"/>
                    </a:ext>
                  </a:extLst>
                </a:gridCol>
                <a:gridCol w="1026897">
                  <a:extLst>
                    <a:ext uri="{9D8B030D-6E8A-4147-A177-3AD203B41FA5}">
                      <a16:colId xmlns:a16="http://schemas.microsoft.com/office/drawing/2014/main" xmlns="" val="20001"/>
                    </a:ext>
                  </a:extLst>
                </a:gridCol>
                <a:gridCol w="1174464">
                  <a:extLst>
                    <a:ext uri="{9D8B030D-6E8A-4147-A177-3AD203B41FA5}">
                      <a16:colId xmlns:a16="http://schemas.microsoft.com/office/drawing/2014/main" xmlns="" val="20002"/>
                    </a:ext>
                  </a:extLst>
                </a:gridCol>
                <a:gridCol w="4966926">
                  <a:extLst>
                    <a:ext uri="{9D8B030D-6E8A-4147-A177-3AD203B41FA5}">
                      <a16:colId xmlns:a16="http://schemas.microsoft.com/office/drawing/2014/main" xmlns="" val="20003"/>
                    </a:ext>
                  </a:extLst>
                </a:gridCol>
              </a:tblGrid>
              <a:tr h="548638">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32" marR="91432"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32" marR="91432"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32" marR="91432"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32" marR="91432" marT="45719" marB="45719" anchor="ctr">
                    <a:solidFill>
                      <a:schemeClr val="accent1">
                        <a:lumMod val="75000"/>
                      </a:schemeClr>
                    </a:solidFill>
                  </a:tcPr>
                </a:tc>
                <a:extLst>
                  <a:ext uri="{0D108BD9-81ED-4DB2-BD59-A6C34878D82A}">
                    <a16:rowId xmlns:a16="http://schemas.microsoft.com/office/drawing/2014/main" xmlns="" val="10000"/>
                  </a:ext>
                </a:extLst>
              </a:tr>
              <a:tr h="63354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Patía</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53" marR="91453"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a:t>
                      </a:r>
                      <a:r>
                        <a:rPr lang="es-CO" sz="1100" u="none" strike="noStrike" cap="none" dirty="0" smtClean="0">
                          <a:latin typeface="Arial Narrow" panose="020B0606020202030204" pitchFamily="34" charset="0"/>
                          <a:sym typeface="Arial Narrow"/>
                        </a:rPr>
                        <a:t>media </a:t>
                      </a:r>
                      <a:r>
                        <a:rPr lang="es-CO" sz="1100" u="none" strike="noStrike" cap="none" dirty="0">
                          <a:latin typeface="Arial Narrow" panose="020B0606020202030204" pitchFamily="34" charset="0"/>
                          <a:sym typeface="Arial Narrow"/>
                        </a:rPr>
                        <a:t>del río Patía</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53" marR="91453" anchor="ct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1100" u="none" strike="noStrike" cap="none" dirty="0" smtClean="0">
                          <a:latin typeface="Arial Narrow" panose="020B0606020202030204" pitchFamily="34" charset="0"/>
                          <a:sym typeface="Arial Narrow"/>
                        </a:rPr>
                        <a:t>Probabilidad</a:t>
                      </a:r>
                      <a:r>
                        <a:rPr lang="es-CO" sz="1100" u="none" strike="noStrike" cap="none" baseline="0" dirty="0" smtClean="0">
                          <a:latin typeface="Arial Narrow" panose="020B0606020202030204" pitchFamily="34" charset="0"/>
                          <a:sym typeface="Arial Narrow"/>
                        </a:rPr>
                        <a:t> de i</a:t>
                      </a:r>
                      <a:r>
                        <a:rPr lang="es-CO" sz="1100" u="none" strike="noStrike" cap="none" dirty="0" smtClean="0">
                          <a:latin typeface="Arial Narrow" panose="020B0606020202030204" pitchFamily="34" charset="0"/>
                          <a:sym typeface="Arial Narrow"/>
                        </a:rPr>
                        <a:t>ncrementos moderados </a:t>
                      </a:r>
                      <a:r>
                        <a:rPr lang="es-CO" sz="1100" u="none" strike="noStrike" cap="none" dirty="0">
                          <a:latin typeface="Arial Narrow" panose="020B0606020202030204" pitchFamily="34" charset="0"/>
                          <a:sym typeface="Arial Narrow"/>
                        </a:rPr>
                        <a:t>en los niveles de la parte </a:t>
                      </a:r>
                      <a:r>
                        <a:rPr lang="es-CO" sz="1100" u="none" strike="noStrike" cap="none" dirty="0" smtClean="0">
                          <a:latin typeface="Arial Narrow" panose="020B0606020202030204" pitchFamily="34" charset="0"/>
                          <a:sym typeface="Arial Narrow"/>
                        </a:rPr>
                        <a:t>media </a:t>
                      </a:r>
                      <a:r>
                        <a:rPr lang="es-CO" sz="1100" u="none" strike="noStrike" cap="none" dirty="0">
                          <a:latin typeface="Arial Narrow" panose="020B0606020202030204" pitchFamily="34" charset="0"/>
                          <a:sym typeface="Arial Narrow"/>
                        </a:rPr>
                        <a:t>del río Patía y sus </a:t>
                      </a:r>
                      <a:r>
                        <a:rPr lang="es-CO" sz="1100" u="none" strike="noStrike" cap="none" dirty="0" smtClean="0">
                          <a:latin typeface="Arial Narrow" panose="020B0606020202030204" pitchFamily="34" charset="0"/>
                          <a:sym typeface="Arial Narrow"/>
                        </a:rPr>
                        <a:t>afluentes </a:t>
                      </a:r>
                      <a:r>
                        <a:rPr lang="es-CO" sz="1100" u="none" strike="noStrike" cap="none" dirty="0">
                          <a:latin typeface="Arial Narrow" panose="020B0606020202030204" pitchFamily="34" charset="0"/>
                          <a:sym typeface="Arial Narrow"/>
                        </a:rPr>
                        <a:t>en el departamento de Nariño. </a:t>
                      </a:r>
                      <a:r>
                        <a:rPr lang="es-ES" sz="1100" u="none" strike="noStrike" cap="none" dirty="0" smtClean="0">
                          <a:latin typeface="Arial Narrow" panose="020B0606020202030204" pitchFamily="34" charset="0"/>
                          <a:sym typeface="Arial Narrow"/>
                        </a:rPr>
                        <a:t>Estar atentos en Magüí</a:t>
                      </a:r>
                      <a:r>
                        <a:rPr lang="es-ES" sz="1100" u="none" strike="noStrike" cap="none" baseline="0" dirty="0" smtClean="0">
                          <a:latin typeface="Arial Narrow" panose="020B0606020202030204" pitchFamily="34" charset="0"/>
                          <a:sym typeface="Arial Narrow"/>
                        </a:rPr>
                        <a:t> (Payán), Policarpa y San José (Roberto Payán)</a:t>
                      </a:r>
                      <a:r>
                        <a:rPr lang="es-ES" sz="1100" u="none" strike="noStrike" cap="none" dirty="0" smtClean="0">
                          <a:latin typeface="Arial Narrow" panose="020B0606020202030204" pitchFamily="34" charset="0"/>
                          <a:sym typeface="Arial Narrow"/>
                        </a:rPr>
                        <a:t>. </a:t>
                      </a:r>
                      <a:endParaRPr lang="es-ES" sz="1100" b="0" u="none" strike="noStrike" cap="none" dirty="0">
                        <a:solidFill>
                          <a:schemeClr val="dk1"/>
                        </a:solidFill>
                        <a:latin typeface="Arial Narrow" panose="020B0606020202030204" pitchFamily="34" charset="0"/>
                        <a:ea typeface="Arial Narrow"/>
                        <a:cs typeface="Arial Narrow"/>
                        <a:sym typeface="Arial Narrow"/>
                      </a:endParaRPr>
                    </a:p>
                  </a:txBody>
                  <a:tcPr marL="91453" marR="91453" anchor="ctr"/>
                </a:tc>
                <a:extLst>
                  <a:ext uri="{0D108BD9-81ED-4DB2-BD59-A6C34878D82A}">
                    <a16:rowId xmlns:a16="http://schemas.microsoft.com/office/drawing/2014/main" xmlns="" val="3766971840"/>
                  </a:ext>
                </a:extLst>
              </a:tr>
              <a:tr h="63354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a:effectLst/>
                          <a:latin typeface="Arial Narrow" panose="020B0606020202030204" pitchFamily="34" charset="0"/>
                        </a:rPr>
                        <a:t>Patía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río Telembí</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32" marR="91432" marT="45719" marB="45719"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effectLst/>
                          <a:latin typeface="Arial Narrow" panose="020B0606020202030204" pitchFamily="34" charset="0"/>
                        </a:rPr>
                        <a:t>Probabilidad de crecientes súbitas en el río Telembí y sus afluentes. Se recomienda especial atención en los municipios de Barbacoas y </a:t>
                      </a:r>
                      <a:r>
                        <a:rPr lang="es-ES" sz="1100" u="none" strike="noStrike" kern="1200" baseline="0" dirty="0" err="1" smtClean="0">
                          <a:effectLst/>
                          <a:latin typeface="Arial Narrow" panose="020B0606020202030204" pitchFamily="34" charset="0"/>
                        </a:rPr>
                        <a:t>Mallama</a:t>
                      </a:r>
                      <a:r>
                        <a:rPr lang="es-ES" sz="1100" u="none" strike="noStrike" kern="1200" baseline="0" dirty="0" smtClean="0">
                          <a:effectLst/>
                          <a:latin typeface="Arial Narrow" panose="020B0606020202030204" pitchFamily="34" charset="0"/>
                        </a:rPr>
                        <a:t> (Nariño). </a:t>
                      </a:r>
                      <a:endParaRPr lang="es-ES" sz="1100" u="none" strike="noStrike" kern="1200" baseline="0" dirty="0">
                        <a:solidFill>
                          <a:schemeClr val="tx1"/>
                        </a:solidFill>
                        <a:effectLst/>
                        <a:latin typeface="Arial Narrow" panose="020B0606020202030204" pitchFamily="34" charset="0"/>
                      </a:endParaRPr>
                    </a:p>
                  </a:txBody>
                  <a:tcPr marL="91432" marR="91432" marT="45719" marB="45719" anchor="ctr"/>
                </a:tc>
                <a:extLst>
                  <a:ext uri="{0D108BD9-81ED-4DB2-BD59-A6C34878D82A}">
                    <a16:rowId xmlns:a16="http://schemas.microsoft.com/office/drawing/2014/main" xmlns="" val="10001"/>
                  </a:ext>
                </a:extLst>
              </a:tr>
              <a:tr h="63354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panose="020B0606020202030204" pitchFamily="34" charset="0"/>
                          <a:sym typeface="Arial Narrow"/>
                        </a:rPr>
                        <a:t>Patía</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42" marR="91442" marT="45718" marB="4571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baja del río Patía</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2" marR="91442" marT="45718" marB="45718" anchor="ct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1100" u="none" strike="noStrike" cap="none" dirty="0">
                          <a:latin typeface="Arial Narrow" panose="020B0606020202030204" pitchFamily="34" charset="0"/>
                          <a:sym typeface="Arial Narrow"/>
                        </a:rPr>
                        <a:t>Probabilidad de incrementos súbitos en los niveles de la parte baja del río Patía y sus afluentes, el cual descarga sus aguas al océano Pacífico en el departamento de Nariño. </a:t>
                      </a:r>
                      <a:r>
                        <a:rPr lang="es-CO" sz="1100" u="none" strike="noStrike" cap="none" dirty="0" smtClean="0">
                          <a:latin typeface="Arial Narrow" panose="020B0606020202030204" pitchFamily="34" charset="0"/>
                          <a:sym typeface="Arial Narrow"/>
                        </a:rPr>
                        <a:t>Estar atentos en Bocas de Satinga. </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42" marR="91442" marT="45718" marB="45718" anchor="ctr"/>
                </a:tc>
                <a:extLst>
                  <a:ext uri="{0D108BD9-81ED-4DB2-BD59-A6C34878D82A}">
                    <a16:rowId xmlns:a16="http://schemas.microsoft.com/office/drawing/2014/main" xmlns="" val="10002"/>
                  </a:ext>
                </a:extLst>
              </a:tr>
              <a:tr h="63354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Mira</a:t>
                      </a:r>
                      <a:endParaRPr sz="1100" b="0" u="none" strike="noStrike" cap="none" dirty="0">
                        <a:solidFill>
                          <a:srgbClr val="000000"/>
                        </a:solidFill>
                        <a:latin typeface="Arial Narrow"/>
                        <a:ea typeface="Arial Narrow"/>
                        <a:cs typeface="Arial Narrow"/>
                        <a:sym typeface="Arial Narrow"/>
                      </a:endParaRPr>
                    </a:p>
                  </a:txBody>
                  <a:tcPr marL="91442" marR="91442"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Tola</a:t>
                      </a:r>
                      <a:endParaRPr sz="1100" b="0" u="none" strike="noStrike" cap="none" dirty="0">
                        <a:solidFill>
                          <a:schemeClr val="dk1"/>
                        </a:solidFill>
                        <a:latin typeface="Arial Narrow"/>
                        <a:ea typeface="Arial Narrow"/>
                        <a:cs typeface="Arial Narrow"/>
                        <a:sym typeface="Arial Narrow"/>
                      </a:endParaRPr>
                    </a:p>
                  </a:txBody>
                  <a:tcPr marL="91442" marR="91442" anchor="ct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Probabilidad de crecientes súbitas </a:t>
                      </a:r>
                      <a:r>
                        <a:rPr lang="es-CO" sz="1100" u="none" strike="noStrike" cap="none" dirty="0" smtClean="0">
                          <a:latin typeface="Arial Narrow"/>
                          <a:ea typeface="Arial Narrow"/>
                          <a:cs typeface="Arial Narrow"/>
                          <a:sym typeface="Arial Narrow"/>
                        </a:rPr>
                        <a:t>en la cuenca del río Tola y </a:t>
                      </a:r>
                      <a:r>
                        <a:rPr lang="es-CO" sz="1100" u="none" strike="noStrike" cap="none" dirty="0">
                          <a:latin typeface="Arial Narrow"/>
                          <a:ea typeface="Arial Narrow"/>
                          <a:cs typeface="Arial Narrow"/>
                          <a:sym typeface="Arial Narrow"/>
                        </a:rPr>
                        <a:t>sus afluentes. Se recomienda especial atención en el municipio de Tumaco (Nariño).</a:t>
                      </a:r>
                      <a:endParaRPr sz="1100" u="none" strike="noStrike" cap="none" dirty="0">
                        <a:solidFill>
                          <a:schemeClr val="dk1"/>
                        </a:solidFill>
                        <a:latin typeface="Arial Narrow"/>
                        <a:ea typeface="Arial Narrow"/>
                        <a:cs typeface="Arial Narrow"/>
                        <a:sym typeface="Arial Narrow"/>
                      </a:endParaRPr>
                    </a:p>
                  </a:txBody>
                  <a:tcPr marL="91442" marR="91442" anchor="ctr"/>
                </a:tc>
                <a:extLst>
                  <a:ext uri="{0D108BD9-81ED-4DB2-BD59-A6C34878D82A}">
                    <a16:rowId xmlns:a16="http://schemas.microsoft.com/office/drawing/2014/main" xmlns="" val="10003"/>
                  </a:ext>
                </a:extLst>
              </a:tr>
              <a:tr h="63354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Mira</a:t>
                      </a:r>
                      <a:endParaRPr sz="1100" b="0" u="none" strike="noStrike" cap="none" dirty="0">
                        <a:solidFill>
                          <a:srgbClr val="000000"/>
                        </a:solidFill>
                        <a:latin typeface="Arial Narrow"/>
                        <a:ea typeface="Arial Narrow"/>
                        <a:cs typeface="Arial Narrow"/>
                        <a:sym typeface="Arial Narrow"/>
                      </a:endParaRPr>
                    </a:p>
                  </a:txBody>
                  <a:tcPr marL="91442" marR="91442"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Rosario</a:t>
                      </a:r>
                      <a:endParaRPr sz="1100" b="0" u="none" strike="noStrike" cap="none" dirty="0">
                        <a:solidFill>
                          <a:schemeClr val="dk1"/>
                        </a:solidFill>
                        <a:latin typeface="Arial Narrow"/>
                        <a:ea typeface="Arial Narrow"/>
                        <a:cs typeface="Arial Narrow"/>
                        <a:sym typeface="Arial Narrow"/>
                      </a:endParaRPr>
                    </a:p>
                  </a:txBody>
                  <a:tcPr marL="91442" marR="91442" anchor="ct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1100" u="none" strike="noStrike" cap="none" dirty="0" smtClean="0">
                          <a:latin typeface="Arial Narrow"/>
                          <a:ea typeface="Arial Narrow"/>
                          <a:cs typeface="Arial Narrow"/>
                          <a:sym typeface="Arial Narrow"/>
                        </a:rPr>
                        <a:t>Probabilidad de crecientes súbitas en la cuenca del río Rosario </a:t>
                      </a:r>
                      <a:r>
                        <a:rPr lang="es-CO" sz="1100" u="none" strike="noStrike" cap="none" dirty="0">
                          <a:latin typeface="Arial Narrow"/>
                          <a:ea typeface="Arial Narrow"/>
                          <a:cs typeface="Arial Narrow"/>
                          <a:sym typeface="Arial Narrow"/>
                        </a:rPr>
                        <a:t>y sus afluentes. Se recomienda especial atención en el municipio de Tumaco (Nariño</a:t>
                      </a:r>
                      <a:r>
                        <a:rPr lang="es-CO" sz="1100" u="none" strike="noStrike" cap="none" dirty="0" smtClean="0">
                          <a:latin typeface="Arial Narrow"/>
                          <a:ea typeface="Arial Narrow"/>
                          <a:cs typeface="Arial Narrow"/>
                          <a:sym typeface="Arial Narrow"/>
                        </a:rPr>
                        <a:t>). </a:t>
                      </a:r>
                      <a:endParaRPr sz="1100" u="none" strike="noStrike" cap="none" dirty="0">
                        <a:solidFill>
                          <a:schemeClr val="dk1"/>
                        </a:solidFill>
                        <a:latin typeface="Arial Narrow"/>
                        <a:ea typeface="Arial Narrow"/>
                        <a:cs typeface="Arial Narrow"/>
                        <a:sym typeface="Arial Narrow"/>
                      </a:endParaRPr>
                    </a:p>
                  </a:txBody>
                  <a:tcPr marL="91442" marR="91442" anchor="ctr"/>
                </a:tc>
                <a:extLst>
                  <a:ext uri="{0D108BD9-81ED-4DB2-BD59-A6C34878D82A}">
                    <a16:rowId xmlns:a16="http://schemas.microsoft.com/office/drawing/2014/main" xmlns="" val="10004"/>
                  </a:ext>
                </a:extLst>
              </a:tr>
              <a:tr h="63354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32" marR="91432" marT="45719" marB="45719"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s-CO" sz="1100" u="none" strike="noStrike" cap="none" dirty="0" smtClean="0">
                          <a:latin typeface="Arial Narrow"/>
                          <a:ea typeface="Arial Narrow"/>
                          <a:cs typeface="Arial Narrow"/>
                          <a:sym typeface="Arial Narrow"/>
                        </a:rPr>
                        <a:t>Mira</a:t>
                      </a:r>
                      <a:endParaRPr lang="es-CO" sz="1100" b="0" u="none" strike="noStrike" cap="none" dirty="0" smtClean="0">
                        <a:solidFill>
                          <a:srgbClr val="000000"/>
                        </a:solidFill>
                        <a:latin typeface="Arial Narrow"/>
                        <a:ea typeface="Arial Narrow"/>
                        <a:cs typeface="Arial Narrow"/>
                        <a:sym typeface="Arial Narrow"/>
                      </a:endParaRPr>
                    </a:p>
                  </a:txBody>
                  <a:tcPr marL="91450" marR="91450" marT="45721" marB="45721" anchor="ct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100"/>
                        <a:buFont typeface="Noto Sans Symbols"/>
                        <a:buNone/>
                        <a:tabLst/>
                        <a:defRPr/>
                      </a:pPr>
                      <a:r>
                        <a:rPr lang="es-CO" sz="1100" u="none" strike="noStrike" cap="none" dirty="0" smtClean="0">
                          <a:latin typeface="Arial Narrow"/>
                          <a:ea typeface="Arial Narrow"/>
                          <a:cs typeface="Arial Narrow"/>
                          <a:sym typeface="Arial Narrow"/>
                        </a:rPr>
                        <a:t>Cuenca del río</a:t>
                      </a:r>
                      <a:r>
                        <a:rPr lang="es-CO" sz="1100" u="none" strike="noStrike" cap="none" baseline="0" dirty="0" smtClean="0">
                          <a:latin typeface="Arial Narrow"/>
                          <a:ea typeface="Arial Narrow"/>
                          <a:cs typeface="Arial Narrow"/>
                          <a:sym typeface="Arial Narrow"/>
                        </a:rPr>
                        <a:t> Mira</a:t>
                      </a:r>
                      <a:endParaRPr lang="es-CO" sz="1100" b="0" u="none" strike="noStrike" cap="none" dirty="0" smtClean="0">
                        <a:solidFill>
                          <a:schemeClr val="dk1"/>
                        </a:solidFill>
                        <a:latin typeface="Arial Narrow"/>
                        <a:ea typeface="Arial Narrow"/>
                        <a:cs typeface="Arial Narrow"/>
                        <a:sym typeface="Arial Narrow"/>
                      </a:endParaRPr>
                    </a:p>
                  </a:txBody>
                  <a:tcPr marL="91450" marR="91450" marT="45721" marB="45721"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Narrow"/>
                        <a:buNone/>
                        <a:tabLst/>
                        <a:defRPr/>
                      </a:pPr>
                      <a:r>
                        <a:rPr lang="es-CO" sz="1100" u="none" strike="noStrike" cap="none" dirty="0" smtClean="0">
                          <a:latin typeface="Arial Narrow"/>
                          <a:ea typeface="Arial Narrow"/>
                          <a:cs typeface="Arial Narrow"/>
                          <a:sym typeface="Arial Narrow"/>
                        </a:rPr>
                        <a:t>Probabilidad de crecientes </a:t>
                      </a:r>
                      <a:r>
                        <a:rPr lang="es-ES" sz="1100" u="none" strike="noStrike" cap="none" baseline="0" dirty="0" smtClean="0">
                          <a:latin typeface="Arial Narrow"/>
                          <a:ea typeface="Arial Narrow"/>
                          <a:cs typeface="Arial Narrow"/>
                          <a:sym typeface="Arial Narrow"/>
                        </a:rPr>
                        <a:t>súbitas en el río </a:t>
                      </a:r>
                      <a:r>
                        <a:rPr lang="es-ES" sz="1100" u="none" strike="noStrike" cap="none" dirty="0" smtClean="0">
                          <a:latin typeface="Arial Narrow"/>
                          <a:ea typeface="Arial Narrow"/>
                          <a:cs typeface="Arial Narrow"/>
                          <a:sym typeface="Arial Narrow"/>
                        </a:rPr>
                        <a:t>Mira y sus afluentes, especial atención en los ríos Guiza, San Juan y </a:t>
                      </a:r>
                      <a:r>
                        <a:rPr lang="es-ES" sz="1100" u="none" strike="noStrike" kern="1200" baseline="0" dirty="0" smtClean="0">
                          <a:effectLst/>
                          <a:latin typeface="Arial Narrow" panose="020B0606020202030204" pitchFamily="34" charset="0"/>
                        </a:rPr>
                        <a:t>Chagüi</a:t>
                      </a:r>
                      <a:r>
                        <a:rPr lang="es-ES" sz="1100" u="none" strike="noStrike" cap="none" dirty="0" smtClean="0">
                          <a:latin typeface="Arial Narrow"/>
                          <a:ea typeface="Arial Narrow"/>
                          <a:cs typeface="Arial Narrow"/>
                          <a:sym typeface="Arial Narrow"/>
                        </a:rPr>
                        <a:t>. Se recomienda especial atención a la altura de los municipios de Barbacoas,</a:t>
                      </a:r>
                      <a:r>
                        <a:rPr lang="es-ES" sz="1100" u="none" strike="noStrike" cap="none" baseline="0" dirty="0" smtClean="0">
                          <a:latin typeface="Arial Narrow"/>
                          <a:ea typeface="Arial Narrow"/>
                          <a:cs typeface="Arial Narrow"/>
                          <a:sym typeface="Arial Narrow"/>
                        </a:rPr>
                        <a:t> </a:t>
                      </a:r>
                      <a:r>
                        <a:rPr lang="es-ES" sz="1100" u="none" strike="noStrike" cap="none" dirty="0" smtClean="0">
                          <a:latin typeface="Arial Narrow"/>
                          <a:ea typeface="Arial Narrow"/>
                          <a:cs typeface="Arial Narrow"/>
                          <a:sym typeface="Arial Narrow"/>
                        </a:rPr>
                        <a:t>Ricaurte y Tumaco (Nariño).</a:t>
                      </a:r>
                      <a:r>
                        <a:rPr lang="es-ES" sz="1100" b="1" u="none" strike="noStrike" cap="none" dirty="0" smtClean="0">
                          <a:solidFill>
                            <a:schemeClr val="dk1"/>
                          </a:solidFill>
                          <a:latin typeface="Arial Narrow"/>
                          <a:ea typeface="Arial Narrow"/>
                          <a:cs typeface="Arial Narrow"/>
                          <a:sym typeface="Arial Narrow"/>
                        </a:rPr>
                        <a:t> </a:t>
                      </a:r>
                      <a:endParaRPr lang="es-ES" sz="1100" b="0" u="none" strike="noStrike" cap="none" dirty="0" smtClean="0">
                        <a:solidFill>
                          <a:schemeClr val="dk1"/>
                        </a:solidFill>
                        <a:latin typeface="Arial Narrow"/>
                        <a:ea typeface="Arial Narrow"/>
                        <a:cs typeface="Arial Narrow"/>
                        <a:sym typeface="Arial Narrow"/>
                      </a:endParaRPr>
                    </a:p>
                  </a:txBody>
                  <a:tcPr marL="91450" marR="91450" marT="45721" marB="45721" anchor="ctr"/>
                </a:tc>
                <a:extLst>
                  <a:ext uri="{0D108BD9-81ED-4DB2-BD59-A6C34878D82A}">
                    <a16:rowId xmlns:a16="http://schemas.microsoft.com/office/drawing/2014/main" xmlns="" val="10005"/>
                  </a:ext>
                </a:extLst>
              </a:tr>
            </a:tbl>
          </a:graphicData>
        </a:graphic>
      </p:graphicFrame>
      <p:pic>
        <p:nvPicPr>
          <p:cNvPr id="121907"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110783" y="4954120"/>
            <a:ext cx="357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909"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229865" y="5377544"/>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7929" y="474733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8592" y="409284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347" y="220696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347" y="536485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49295" y="5117306"/>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9" descr="Recurso 37.png"/>
          <p:cNvPicPr>
            <a:picLocks noChangeAspect="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832625" y="5460820"/>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346" y="345164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5346" y="283168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28912"/>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22"/>
          <p:cNvGraphicFramePr>
            <a:graphicFrameLocks noGrp="1"/>
          </p:cNvGraphicFramePr>
          <p:nvPr>
            <p:extLst>
              <p:ext uri="{D42A27DB-BD31-4B8C-83A1-F6EECF244321}">
                <p14:modId xmlns:p14="http://schemas.microsoft.com/office/powerpoint/2010/main" val="914805904"/>
              </p:ext>
            </p:extLst>
          </p:nvPr>
        </p:nvGraphicFramePr>
        <p:xfrm>
          <a:off x="5217897" y="1713987"/>
          <a:ext cx="6728620" cy="2803244"/>
        </p:xfrm>
        <a:graphic>
          <a:graphicData uri="http://schemas.openxmlformats.org/drawingml/2006/table">
            <a:tbl>
              <a:tblPr firstRow="1" firstCol="1" bandRow="1"/>
              <a:tblGrid>
                <a:gridCol w="2220521">
                  <a:extLst>
                    <a:ext uri="{9D8B030D-6E8A-4147-A177-3AD203B41FA5}">
                      <a16:colId xmlns:a16="http://schemas.microsoft.com/office/drawing/2014/main" xmlns="" val="1945202619"/>
                    </a:ext>
                  </a:extLst>
                </a:gridCol>
                <a:gridCol w="4508099">
                  <a:extLst>
                    <a:ext uri="{9D8B030D-6E8A-4147-A177-3AD203B41FA5}">
                      <a16:colId xmlns:a16="http://schemas.microsoft.com/office/drawing/2014/main" xmlns="" val="3978325819"/>
                    </a:ext>
                  </a:extLst>
                </a:gridCol>
              </a:tblGrid>
              <a:tr h="213862">
                <a:tc>
                  <a:txBody>
                    <a:bodyPr/>
                    <a:lstStyle/>
                    <a:p>
                      <a:pPr algn="ctr" rtl="0" fontAlgn="ctr"/>
                      <a:r>
                        <a:rPr lang="es-CO" sz="1100" b="1" i="0" u="none" strike="noStrike" dirty="0" smtClean="0">
                          <a:solidFill>
                            <a:schemeClr val="tx1"/>
                          </a:solidFill>
                          <a:effectLst/>
                          <a:latin typeface="Arial Narrow" panose="020B0606020202030204" pitchFamily="34" charset="0"/>
                          <a:cs typeface="Arial" panose="020B0604020202020204" pitchFamily="34" charset="0"/>
                        </a:rPr>
                        <a:t>DEPARTAMENTO</a:t>
                      </a:r>
                      <a:endParaRPr lang="es-CO" sz="1100" b="1" i="0" u="none" strike="noStrike" dirty="0">
                        <a:solidFill>
                          <a:schemeClr val="tx1"/>
                        </a:solidFill>
                        <a:effectLst/>
                        <a:latin typeface="Arial Narrow" panose="020B0606020202030204" pitchFamily="34" charset="0"/>
                        <a:cs typeface="Arial" panose="020B0604020202020204" pitchFamily="34" charset="0"/>
                      </a:endParaRPr>
                    </a:p>
                  </a:txBody>
                  <a:tcPr marL="72000" marR="7200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rtl="0" fontAlgn="ctr"/>
                      <a:r>
                        <a:rPr lang="es-CO" sz="1100" b="1" i="0" u="none" strike="noStrike" dirty="0" smtClean="0">
                          <a:solidFill>
                            <a:schemeClr val="tx1"/>
                          </a:solidFill>
                          <a:effectLst/>
                          <a:latin typeface="Arial Narrow" panose="020B0606020202030204" pitchFamily="34" charset="0"/>
                          <a:cs typeface="Arial" panose="020B0604020202020204" pitchFamily="34" charset="0"/>
                        </a:rPr>
                        <a:t>MUNICIPIOS</a:t>
                      </a:r>
                      <a:endParaRPr lang="es-CO" sz="1100" b="1" i="0" u="none" strike="noStrike" dirty="0">
                        <a:solidFill>
                          <a:schemeClr val="tx1"/>
                        </a:solidFill>
                        <a:effectLst/>
                        <a:latin typeface="Arial Narrow" panose="020B0606020202030204" pitchFamily="34" charset="0"/>
                        <a:cs typeface="Arial" panose="020B0604020202020204" pitchFamily="34" charset="0"/>
                      </a:endParaRPr>
                    </a:p>
                  </a:txBody>
                  <a:tcPr marL="72000" marR="7200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xmlns="" val="4205468213"/>
                  </a:ext>
                </a:extLst>
              </a:tr>
              <a:tr h="197411">
                <a:tc>
                  <a:txBody>
                    <a:bodyPr/>
                    <a:lstStyle/>
                    <a:p>
                      <a:pPr algn="ctr" fontAlgn="ctr"/>
                      <a:r>
                        <a:rPr lang="es-ES" sz="1200" b="1" i="0" u="none" strike="noStrike" dirty="0">
                          <a:solidFill>
                            <a:schemeClr val="tx1"/>
                          </a:solidFill>
                          <a:effectLst/>
                          <a:latin typeface="Arial Narrow" panose="020B0606020202030204" pitchFamily="34" charset="0"/>
                        </a:rPr>
                        <a:t>ANTIOQUIA</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Apartado (78), Turbo (78), Apartado (43</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10002"/>
                  </a:ext>
                </a:extLst>
              </a:tr>
              <a:tr h="171658">
                <a:tc>
                  <a:txBody>
                    <a:bodyPr/>
                    <a:lstStyle/>
                    <a:p>
                      <a:pPr algn="ctr" fontAlgn="ctr"/>
                      <a:r>
                        <a:rPr lang="es-ES" sz="1200" b="1" i="0" u="none" strike="noStrike" dirty="0" smtClean="0">
                          <a:solidFill>
                            <a:schemeClr val="tx1"/>
                          </a:solidFill>
                          <a:effectLst/>
                          <a:latin typeface="Arial Narrow" panose="020B0606020202030204" pitchFamily="34" charset="0"/>
                        </a:rPr>
                        <a:t>BOYACÁ</a:t>
                      </a:r>
                      <a:endParaRPr lang="es-ES" sz="1200" b="1" i="0" u="none" strike="noStrike" dirty="0">
                        <a:solidFill>
                          <a:schemeClr val="tx1"/>
                        </a:solidFill>
                        <a:effectLst/>
                        <a:latin typeface="Arial Narrow" panose="020B0606020202030204" pitchFamily="34" charset="0"/>
                      </a:endParaRP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Toledo (Cubara-</a:t>
                      </a:r>
                      <a:r>
                        <a:rPr lang="es-ES" sz="1200" b="0" i="0" u="none" strike="noStrike" dirty="0" err="1">
                          <a:solidFill>
                            <a:schemeClr val="tx1"/>
                          </a:solidFill>
                          <a:effectLst/>
                          <a:latin typeface="Arial Narrow" panose="020B0606020202030204" pitchFamily="34" charset="0"/>
                        </a:rPr>
                        <a:t>Boyaca</a:t>
                      </a:r>
                      <a:r>
                        <a:rPr lang="es-ES" sz="1200" b="0" i="0" u="none" strike="noStrike" dirty="0">
                          <a:solidFill>
                            <a:schemeClr val="tx1"/>
                          </a:solidFill>
                          <a:effectLst/>
                          <a:latin typeface="Arial Narrow" panose="020B0606020202030204" pitchFamily="34" charset="0"/>
                        </a:rPr>
                        <a:t>) (68,7</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2048994353"/>
                  </a:ext>
                </a:extLst>
              </a:tr>
              <a:tr h="197411">
                <a:tc>
                  <a:txBody>
                    <a:bodyPr/>
                    <a:lstStyle/>
                    <a:p>
                      <a:pPr algn="ctr" fontAlgn="ctr"/>
                      <a:r>
                        <a:rPr lang="es-ES" sz="1200" b="1" i="0" u="none" strike="noStrike" dirty="0">
                          <a:solidFill>
                            <a:schemeClr val="tx1"/>
                          </a:solidFill>
                          <a:effectLst/>
                          <a:latin typeface="Arial Narrow" panose="020B0606020202030204" pitchFamily="34" charset="0"/>
                        </a:rPr>
                        <a:t>CASANARE</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Tamara (49,6</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3483589570"/>
                  </a:ext>
                </a:extLst>
              </a:tr>
              <a:tr h="174272">
                <a:tc>
                  <a:txBody>
                    <a:bodyPr/>
                    <a:lstStyle/>
                    <a:p>
                      <a:pPr algn="ctr" fontAlgn="ctr"/>
                      <a:r>
                        <a:rPr lang="es-ES" sz="1200" b="1" i="0" u="none" strike="noStrike" dirty="0" smtClean="0">
                          <a:solidFill>
                            <a:schemeClr val="tx1"/>
                          </a:solidFill>
                          <a:effectLst/>
                          <a:latin typeface="Arial Narrow" panose="020B0606020202030204" pitchFamily="34" charset="0"/>
                        </a:rPr>
                        <a:t>CHOCÓ</a:t>
                      </a:r>
                      <a:endParaRPr lang="es-ES" sz="1200" b="1" i="0" u="none" strike="noStrike" dirty="0">
                        <a:solidFill>
                          <a:schemeClr val="tx1"/>
                        </a:solidFill>
                        <a:effectLst/>
                        <a:latin typeface="Arial Narrow" panose="020B0606020202030204" pitchFamily="34" charset="0"/>
                      </a:endParaRP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Apto, Quibdó (95,2), Lloró (56,3), </a:t>
                      </a:r>
                      <a:r>
                        <a:rPr lang="es-ES" sz="1200" b="0" i="0" u="none" strike="noStrike" dirty="0" err="1">
                          <a:solidFill>
                            <a:schemeClr val="tx1"/>
                          </a:solidFill>
                          <a:effectLst/>
                          <a:latin typeface="Arial Narrow" panose="020B0606020202030204" pitchFamily="34" charset="0"/>
                        </a:rPr>
                        <a:t>Istmina</a:t>
                      </a:r>
                      <a:r>
                        <a:rPr lang="es-ES" sz="1200" b="0" i="0" u="none" strike="noStrike" dirty="0">
                          <a:solidFill>
                            <a:schemeClr val="tx1"/>
                          </a:solidFill>
                          <a:effectLst/>
                          <a:latin typeface="Arial Narrow" panose="020B0606020202030204" pitchFamily="34" charset="0"/>
                        </a:rPr>
                        <a:t> (39</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2891407364"/>
                  </a:ext>
                </a:extLst>
              </a:tr>
              <a:tr h="148311">
                <a:tc>
                  <a:txBody>
                    <a:bodyPr/>
                    <a:lstStyle/>
                    <a:p>
                      <a:pPr algn="ctr" fontAlgn="ctr"/>
                      <a:r>
                        <a:rPr lang="es-ES" sz="1200" b="1" i="0" u="none" strike="noStrike" dirty="0" smtClean="0">
                          <a:solidFill>
                            <a:schemeClr val="tx1"/>
                          </a:solidFill>
                          <a:effectLst/>
                          <a:latin typeface="Arial Narrow" panose="020B0606020202030204" pitchFamily="34" charset="0"/>
                        </a:rPr>
                        <a:t>CÓRDOBA</a:t>
                      </a:r>
                      <a:endParaRPr lang="es-ES" sz="1200" b="1" i="0" u="none" strike="noStrike" dirty="0">
                        <a:solidFill>
                          <a:schemeClr val="tx1"/>
                        </a:solidFill>
                        <a:effectLst/>
                        <a:latin typeface="Arial Narrow" panose="020B0606020202030204" pitchFamily="34" charset="0"/>
                      </a:endParaRP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err="1">
                          <a:solidFill>
                            <a:schemeClr val="tx1"/>
                          </a:solidFill>
                          <a:effectLst/>
                          <a:latin typeface="Arial Narrow" panose="020B0606020202030204" pitchFamily="34" charset="0"/>
                        </a:rPr>
                        <a:t>Tierralta</a:t>
                      </a:r>
                      <a:r>
                        <a:rPr lang="es-ES" sz="1200" b="0" i="0" u="none" strike="noStrike" dirty="0">
                          <a:solidFill>
                            <a:schemeClr val="tx1"/>
                          </a:solidFill>
                          <a:effectLst/>
                          <a:latin typeface="Arial Narrow" panose="020B0606020202030204" pitchFamily="34" charset="0"/>
                        </a:rPr>
                        <a:t> (95,2), Puerto Escondido (73</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193236407"/>
                  </a:ext>
                </a:extLst>
              </a:tr>
              <a:tr h="141400">
                <a:tc>
                  <a:txBody>
                    <a:bodyPr/>
                    <a:lstStyle/>
                    <a:p>
                      <a:pPr algn="ctr" fontAlgn="ctr"/>
                      <a:r>
                        <a:rPr lang="es-ES" sz="1200" b="1" i="0" u="none" strike="noStrike" dirty="0">
                          <a:solidFill>
                            <a:schemeClr val="tx1"/>
                          </a:solidFill>
                          <a:effectLst/>
                          <a:latin typeface="Arial Narrow" panose="020B0606020202030204" pitchFamily="34" charset="0"/>
                        </a:rPr>
                        <a:t>LA GUAJIRA</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Manaure (78</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2893046172"/>
                  </a:ext>
                </a:extLst>
              </a:tr>
              <a:tr h="144014">
                <a:tc>
                  <a:txBody>
                    <a:bodyPr/>
                    <a:lstStyle/>
                    <a:p>
                      <a:pPr algn="ctr" fontAlgn="ctr"/>
                      <a:r>
                        <a:rPr lang="es-ES" sz="1200" b="1" i="0" u="none" strike="noStrike" dirty="0">
                          <a:solidFill>
                            <a:schemeClr val="tx1"/>
                          </a:solidFill>
                          <a:effectLst/>
                          <a:latin typeface="Arial Narrow" panose="020B0606020202030204" pitchFamily="34" charset="0"/>
                        </a:rPr>
                        <a:t>MAGDALENA</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err="1">
                          <a:solidFill>
                            <a:schemeClr val="tx1"/>
                          </a:solidFill>
                          <a:effectLst/>
                          <a:latin typeface="Arial Narrow" panose="020B0606020202030204" pitchFamily="34" charset="0"/>
                        </a:rPr>
                        <a:t>Puebloviejo</a:t>
                      </a:r>
                      <a:r>
                        <a:rPr lang="es-ES" sz="1200" b="0" i="0" u="none" strike="noStrike" dirty="0">
                          <a:solidFill>
                            <a:schemeClr val="tx1"/>
                          </a:solidFill>
                          <a:effectLst/>
                          <a:latin typeface="Arial Narrow" panose="020B0606020202030204" pitchFamily="34" charset="0"/>
                        </a:rPr>
                        <a:t> (70), El </a:t>
                      </a:r>
                      <a:r>
                        <a:rPr lang="es-ES" sz="1200" b="0" i="0" u="none" strike="noStrike" dirty="0" smtClean="0">
                          <a:solidFill>
                            <a:schemeClr val="tx1"/>
                          </a:solidFill>
                          <a:effectLst/>
                          <a:latin typeface="Arial Narrow" panose="020B0606020202030204" pitchFamily="34" charset="0"/>
                        </a:rPr>
                        <a:t>Retén </a:t>
                      </a:r>
                      <a:r>
                        <a:rPr lang="es-ES" sz="1200" b="0" i="0" u="none" strike="noStrike" dirty="0">
                          <a:solidFill>
                            <a:schemeClr val="tx1"/>
                          </a:solidFill>
                          <a:effectLst/>
                          <a:latin typeface="Arial Narrow" panose="020B0606020202030204" pitchFamily="34" charset="0"/>
                        </a:rPr>
                        <a:t>(65), </a:t>
                      </a:r>
                      <a:r>
                        <a:rPr lang="es-ES" sz="1200" b="0" i="0" u="none" strike="noStrike" dirty="0" smtClean="0">
                          <a:solidFill>
                            <a:schemeClr val="tx1"/>
                          </a:solidFill>
                          <a:effectLst/>
                          <a:latin typeface="Arial Narrow" panose="020B0606020202030204" pitchFamily="34" charset="0"/>
                        </a:rPr>
                        <a:t>Santa Marta (</a:t>
                      </a:r>
                      <a:r>
                        <a:rPr lang="es-ES" sz="1200" b="0" i="0" u="none" strike="noStrike" dirty="0">
                          <a:solidFill>
                            <a:schemeClr val="tx1"/>
                          </a:solidFill>
                          <a:effectLst/>
                          <a:latin typeface="Arial Narrow" panose="020B0606020202030204" pitchFamily="34" charset="0"/>
                        </a:rPr>
                        <a:t>40), Aracataca (37), </a:t>
                      </a:r>
                      <a:r>
                        <a:rPr lang="es-ES" sz="1200" b="0" i="0" u="none" strike="noStrike" dirty="0" err="1">
                          <a:solidFill>
                            <a:schemeClr val="tx1"/>
                          </a:solidFill>
                          <a:effectLst/>
                          <a:latin typeface="Arial Narrow" panose="020B0606020202030204" pitchFamily="34" charset="0"/>
                        </a:rPr>
                        <a:t>Puebloviejo</a:t>
                      </a:r>
                      <a:r>
                        <a:rPr lang="es-ES" sz="1200" b="0" i="0" u="none" strike="noStrike" dirty="0">
                          <a:solidFill>
                            <a:schemeClr val="tx1"/>
                          </a:solidFill>
                          <a:effectLst/>
                          <a:latin typeface="Arial Narrow" panose="020B0606020202030204" pitchFamily="34" charset="0"/>
                        </a:rPr>
                        <a:t> (35</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2674418673"/>
                  </a:ext>
                </a:extLst>
              </a:tr>
              <a:tr h="156153">
                <a:tc>
                  <a:txBody>
                    <a:bodyPr/>
                    <a:lstStyle/>
                    <a:p>
                      <a:pPr algn="ctr" fontAlgn="ctr"/>
                      <a:r>
                        <a:rPr lang="es-ES" sz="1200" b="1" i="0" u="none" strike="noStrike" dirty="0">
                          <a:solidFill>
                            <a:schemeClr val="tx1"/>
                          </a:solidFill>
                          <a:effectLst/>
                          <a:latin typeface="Arial Narrow" panose="020B0606020202030204" pitchFamily="34" charset="0"/>
                        </a:rPr>
                        <a:t>NORTE DE SANTANDER</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fr-FR" sz="1200" b="0" i="0" u="none" strike="noStrike" dirty="0" err="1">
                          <a:solidFill>
                            <a:schemeClr val="tx1"/>
                          </a:solidFill>
                          <a:effectLst/>
                          <a:latin typeface="Arial Narrow" panose="020B0606020202030204" pitchFamily="34" charset="0"/>
                        </a:rPr>
                        <a:t>Chinacota</a:t>
                      </a:r>
                      <a:r>
                        <a:rPr lang="fr-FR" sz="1200" b="0" i="0" u="none" strike="noStrike" dirty="0">
                          <a:solidFill>
                            <a:schemeClr val="tx1"/>
                          </a:solidFill>
                          <a:effectLst/>
                          <a:latin typeface="Arial Narrow" panose="020B0606020202030204" pitchFamily="34" charset="0"/>
                        </a:rPr>
                        <a:t> (90,3), </a:t>
                      </a:r>
                      <a:r>
                        <a:rPr lang="fr-FR" sz="1200" b="0" i="0" u="none" strike="noStrike" dirty="0" err="1">
                          <a:solidFill>
                            <a:schemeClr val="tx1"/>
                          </a:solidFill>
                          <a:effectLst/>
                          <a:latin typeface="Arial Narrow" panose="020B0606020202030204" pitchFamily="34" charset="0"/>
                        </a:rPr>
                        <a:t>Gramalote</a:t>
                      </a:r>
                      <a:r>
                        <a:rPr lang="fr-FR" sz="1200" b="0" i="0" u="none" strike="noStrike" dirty="0">
                          <a:solidFill>
                            <a:schemeClr val="tx1"/>
                          </a:solidFill>
                          <a:effectLst/>
                          <a:latin typeface="Arial Narrow" panose="020B0606020202030204" pitchFamily="34" charset="0"/>
                        </a:rPr>
                        <a:t> (50), Lourdes (35</a:t>
                      </a:r>
                      <a:r>
                        <a:rPr lang="fr-FR" sz="1200" b="0" i="0" u="none" strike="noStrike" dirty="0" smtClean="0">
                          <a:solidFill>
                            <a:schemeClr val="tx1"/>
                          </a:solidFill>
                          <a:effectLst/>
                          <a:latin typeface="Arial Narrow" panose="020B0606020202030204" pitchFamily="34" charset="0"/>
                        </a:rPr>
                        <a:t>)</a:t>
                      </a:r>
                      <a:endParaRPr lang="fr-FR"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1485304273"/>
                  </a:ext>
                </a:extLst>
              </a:tr>
              <a:tr h="158767">
                <a:tc>
                  <a:txBody>
                    <a:bodyPr/>
                    <a:lstStyle/>
                    <a:p>
                      <a:pPr algn="ctr" fontAlgn="ctr"/>
                      <a:r>
                        <a:rPr lang="es-ES" sz="1200" b="1" i="0" u="none" strike="noStrike" dirty="0">
                          <a:solidFill>
                            <a:schemeClr val="tx1"/>
                          </a:solidFill>
                          <a:effectLst/>
                          <a:latin typeface="Arial Narrow" panose="020B0606020202030204" pitchFamily="34" charset="0"/>
                        </a:rPr>
                        <a:t>SANTANDER</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Chima (60,5), </a:t>
                      </a:r>
                      <a:r>
                        <a:rPr lang="es-ES" sz="1200" b="0" i="0" u="none" strike="noStrike" dirty="0" err="1">
                          <a:solidFill>
                            <a:schemeClr val="tx1"/>
                          </a:solidFill>
                          <a:effectLst/>
                          <a:latin typeface="Arial Narrow" panose="020B0606020202030204" pitchFamily="34" charset="0"/>
                        </a:rPr>
                        <a:t>Coromoro</a:t>
                      </a:r>
                      <a:r>
                        <a:rPr lang="es-ES" sz="1200" b="0" i="0" u="none" strike="noStrike" dirty="0">
                          <a:solidFill>
                            <a:schemeClr val="tx1"/>
                          </a:solidFill>
                          <a:effectLst/>
                          <a:latin typeface="Arial Narrow" panose="020B0606020202030204" pitchFamily="34" charset="0"/>
                        </a:rPr>
                        <a:t> (56), El Carmen (52), Valle De San José (46,2), Mogotes (42,8), Barrancabermeja  (45 Km en </a:t>
                      </a:r>
                      <a:r>
                        <a:rPr lang="es-ES" sz="1200" b="0" i="0" u="none" strike="noStrike" dirty="0" err="1">
                          <a:solidFill>
                            <a:schemeClr val="tx1"/>
                          </a:solidFill>
                          <a:effectLst/>
                          <a:latin typeface="Arial Narrow" panose="020B0606020202030204" pitchFamily="34" charset="0"/>
                        </a:rPr>
                        <a:t>linea</a:t>
                      </a:r>
                      <a:r>
                        <a:rPr lang="es-ES" sz="1200" b="0" i="0" u="none" strike="noStrike" dirty="0">
                          <a:solidFill>
                            <a:schemeClr val="tx1"/>
                          </a:solidFill>
                          <a:effectLst/>
                          <a:latin typeface="Arial Narrow" panose="020B0606020202030204" pitchFamily="34" charset="0"/>
                        </a:rPr>
                        <a:t> recta al sur de </a:t>
                      </a:r>
                      <a:r>
                        <a:rPr lang="es-ES" sz="1200" b="0" i="0" u="none" strike="noStrike" dirty="0" err="1">
                          <a:solidFill>
                            <a:schemeClr val="tx1"/>
                          </a:solidFill>
                          <a:effectLst/>
                          <a:latin typeface="Arial Narrow" panose="020B0606020202030204" pitchFamily="34" charset="0"/>
                        </a:rPr>
                        <a:t>laciudad</a:t>
                      </a:r>
                      <a:r>
                        <a:rPr lang="es-ES" sz="1200" b="0" i="0" u="none" strike="noStrike" dirty="0">
                          <a:solidFill>
                            <a:schemeClr val="tx1"/>
                          </a:solidFill>
                          <a:effectLst/>
                          <a:latin typeface="Arial Narrow" panose="020B0606020202030204" pitchFamily="34" charset="0"/>
                        </a:rPr>
                        <a:t>) (40,5), </a:t>
                      </a:r>
                      <a:r>
                        <a:rPr lang="es-ES" sz="1200" b="0" i="0" u="none" strike="noStrike" dirty="0" err="1">
                          <a:solidFill>
                            <a:schemeClr val="tx1"/>
                          </a:solidFill>
                          <a:effectLst/>
                          <a:latin typeface="Arial Narrow" panose="020B0606020202030204" pitchFamily="34" charset="0"/>
                        </a:rPr>
                        <a:t>Charala</a:t>
                      </a:r>
                      <a:r>
                        <a:rPr lang="es-ES" sz="1200" b="0" i="0" u="none" strike="noStrike" dirty="0">
                          <a:solidFill>
                            <a:schemeClr val="tx1"/>
                          </a:solidFill>
                          <a:effectLst/>
                          <a:latin typeface="Arial Narrow" panose="020B0606020202030204" pitchFamily="34" charset="0"/>
                        </a:rPr>
                        <a:t> (35</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118740424"/>
                  </a:ext>
                </a:extLst>
              </a:tr>
              <a:tr h="161381">
                <a:tc>
                  <a:txBody>
                    <a:bodyPr/>
                    <a:lstStyle/>
                    <a:p>
                      <a:pPr algn="ctr" fontAlgn="ctr"/>
                      <a:r>
                        <a:rPr lang="es-ES" sz="1200" b="1" i="0" u="none" strike="noStrike" dirty="0">
                          <a:solidFill>
                            <a:schemeClr val="tx1"/>
                          </a:solidFill>
                          <a:effectLst/>
                          <a:latin typeface="Arial Narrow" panose="020B0606020202030204" pitchFamily="34" charset="0"/>
                        </a:rPr>
                        <a:t>SUCRE</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Majagual (35</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1980756986"/>
                  </a:ext>
                </a:extLst>
              </a:tr>
              <a:tr h="135420">
                <a:tc>
                  <a:txBody>
                    <a:bodyPr/>
                    <a:lstStyle/>
                    <a:p>
                      <a:pPr algn="ctr" fontAlgn="ctr"/>
                      <a:r>
                        <a:rPr lang="es-ES" sz="1200" b="1" i="0" u="none" strike="noStrike" dirty="0" smtClean="0">
                          <a:solidFill>
                            <a:schemeClr val="tx1"/>
                          </a:solidFill>
                          <a:effectLst/>
                          <a:latin typeface="Arial Narrow" panose="020B0606020202030204" pitchFamily="34" charset="0"/>
                        </a:rPr>
                        <a:t>VAUPÉS</a:t>
                      </a:r>
                      <a:endParaRPr lang="es-ES" sz="1200" b="1" i="0" u="none" strike="noStrike" dirty="0">
                        <a:solidFill>
                          <a:schemeClr val="tx1"/>
                        </a:solidFill>
                        <a:effectLst/>
                        <a:latin typeface="Arial Narrow" panose="020B0606020202030204" pitchFamily="34" charset="0"/>
                      </a:endParaRP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Mitú (48</a:t>
                      </a:r>
                      <a:r>
                        <a:rPr lang="es-ES" sz="1200" b="0" i="0" u="none" strike="noStrike" dirty="0" smtClean="0">
                          <a:solidFill>
                            <a:schemeClr val="tx1"/>
                          </a:solidFill>
                          <a:effectLst/>
                          <a:latin typeface="Arial Narrow" panose="020B0606020202030204" pitchFamily="34" charset="0"/>
                        </a:rPr>
                        <a:t>)</a:t>
                      </a:r>
                      <a:endParaRPr lang="es-ES" sz="1200" b="0" i="0" u="none" strike="noStrike" dirty="0">
                        <a:solidFill>
                          <a:schemeClr val="tx1"/>
                        </a:solidFill>
                        <a:effectLst/>
                        <a:latin typeface="Arial Narrow" panose="020B0606020202030204" pitchFamily="34"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1244650559"/>
                  </a:ext>
                </a:extLst>
              </a:tr>
            </a:tbl>
          </a:graphicData>
        </a:graphic>
      </p:graphicFrame>
      <p:sp>
        <p:nvSpPr>
          <p:cNvPr id="12" name="CuadroTexto 11"/>
          <p:cNvSpPr txBox="1"/>
          <p:nvPr/>
        </p:nvSpPr>
        <p:spPr>
          <a:xfrm>
            <a:off x="7560348" y="837849"/>
            <a:ext cx="4377251" cy="446276"/>
          </a:xfrm>
          <a:prstGeom prst="rect">
            <a:avLst/>
          </a:prstGeom>
          <a:noFill/>
        </p:spPr>
        <p:txBody>
          <a:bodyPr wrap="square" rtlCol="0">
            <a:spAutoFit/>
          </a:bodyPr>
          <a:lstStyle/>
          <a:p>
            <a:pPr algn="just"/>
            <a:r>
              <a:rPr lang="es-CO" sz="1100" b="1" dirty="0">
                <a:solidFill>
                  <a:srgbClr val="2E5989"/>
                </a:solidFill>
                <a:latin typeface="Arial Narrow" panose="020B0606020202030204" pitchFamily="34" charset="0"/>
                <a:cs typeface="Arial" panose="020B0604020202020204" pitchFamily="34" charset="0"/>
              </a:rPr>
              <a:t>A continuación, los municipios donde se registraron precipitaciones iguales o superiores a </a:t>
            </a:r>
            <a:r>
              <a:rPr lang="es-CO" sz="1100" b="1" dirty="0" smtClean="0">
                <a:solidFill>
                  <a:srgbClr val="2E5989"/>
                </a:solidFill>
                <a:latin typeface="Arial Narrow" panose="020B0606020202030204" pitchFamily="34" charset="0"/>
                <a:cs typeface="Arial" panose="020B0604020202020204" pitchFamily="34" charset="0"/>
              </a:rPr>
              <a:t>35.0 </a:t>
            </a:r>
            <a:r>
              <a:rPr lang="es-CO" sz="1200" b="1" dirty="0" smtClean="0">
                <a:solidFill>
                  <a:srgbClr val="2E5989"/>
                </a:solidFill>
                <a:latin typeface="Arial Narrow" panose="020B0606020202030204" pitchFamily="34" charset="0"/>
                <a:cs typeface="Arial" panose="020B0604020202020204" pitchFamily="34" charset="0"/>
              </a:rPr>
              <a:t>mm </a:t>
            </a:r>
            <a:r>
              <a:rPr lang="es-CO" sz="1100" b="1" dirty="0">
                <a:solidFill>
                  <a:srgbClr val="2E5989"/>
                </a:solidFill>
                <a:latin typeface="Arial Narrow" panose="020B0606020202030204" pitchFamily="34" charset="0"/>
                <a:cs typeface="Arial" panose="020B0604020202020204" pitchFamily="34" charset="0"/>
              </a:rPr>
              <a:t>en las últimas 24 horas. </a:t>
            </a:r>
          </a:p>
        </p:txBody>
      </p:sp>
      <p:sp>
        <p:nvSpPr>
          <p:cNvPr id="3" name="AutoShape 2" descr="blob:https://web.whatsapp.com/99335254-27f8-41a1-9008-f3138132559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solidFill>
                <a:prstClr val="black"/>
              </a:solidFill>
            </a:endParaRPr>
          </a:p>
        </p:txBody>
      </p:sp>
      <p:sp>
        <p:nvSpPr>
          <p:cNvPr id="4" name="CuadroTexto 3"/>
          <p:cNvSpPr txBox="1"/>
          <p:nvPr/>
        </p:nvSpPr>
        <p:spPr>
          <a:xfrm>
            <a:off x="12411075" y="-131647"/>
            <a:ext cx="3257550" cy="1938992"/>
          </a:xfrm>
          <a:prstGeom prst="rect">
            <a:avLst/>
          </a:prstGeom>
          <a:solidFill>
            <a:srgbClr val="FFFF00"/>
          </a:solidFill>
        </p:spPr>
        <p:txBody>
          <a:bodyPr wrap="square" rtlCol="0">
            <a:spAutoFit/>
          </a:bodyPr>
          <a:lstStyle/>
          <a:p>
            <a:pPr algn="ctr"/>
            <a:r>
              <a:rPr lang="es-CO" sz="2400" b="1" dirty="0">
                <a:solidFill>
                  <a:srgbClr val="FF0000"/>
                </a:solidFill>
                <a:latin typeface="Arial Narrow" panose="020B0606020202030204" pitchFamily="34" charset="0"/>
              </a:rPr>
              <a:t>POR FAVOR</a:t>
            </a:r>
          </a:p>
          <a:p>
            <a:pPr algn="ctr"/>
            <a:r>
              <a:rPr lang="es-CO" sz="2400" b="1" dirty="0">
                <a:solidFill>
                  <a:srgbClr val="FF0000"/>
                </a:solidFill>
                <a:latin typeface="Arial Narrow" panose="020B0606020202030204" pitchFamily="34" charset="0"/>
              </a:rPr>
              <a:t>NO BORRAR NADA DE LO QUE SE ENCUENTRA EN ESTE ESPACIO DE FONDO BLANCO</a:t>
            </a:r>
          </a:p>
        </p:txBody>
      </p:sp>
      <p:sp>
        <p:nvSpPr>
          <p:cNvPr id="22" name="CuadroTexto 21">
            <a:extLst>
              <a:ext uri="{FF2B5EF4-FFF2-40B4-BE49-F238E27FC236}">
                <a16:creationId xmlns:a16="http://schemas.microsoft.com/office/drawing/2014/main" xmlns="" id="{4DB2F74B-2C09-4625-9F6E-8D4DD6518397}"/>
              </a:ext>
            </a:extLst>
          </p:cNvPr>
          <p:cNvSpPr txBox="1"/>
          <p:nvPr/>
        </p:nvSpPr>
        <p:spPr>
          <a:xfrm>
            <a:off x="5320750" y="7050275"/>
            <a:ext cx="6728621" cy="253916"/>
          </a:xfrm>
          <a:prstGeom prst="rect">
            <a:avLst/>
          </a:prstGeom>
          <a:solidFill>
            <a:schemeClr val="bg1"/>
          </a:solidFill>
          <a:ln>
            <a:solidFill>
              <a:srgbClr val="2949CA"/>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s-ES" sz="1050" b="1" dirty="0">
                <a:solidFill>
                  <a:prstClr val="black"/>
                </a:solidFill>
                <a:latin typeface="Arial Narrow" panose="020B0606020202030204" pitchFamily="34" charset="0"/>
              </a:rPr>
              <a:t>NO SE REGISTRARON </a:t>
            </a:r>
            <a:r>
              <a:rPr lang="es-ES" sz="1050" b="1" dirty="0" smtClean="0">
                <a:solidFill>
                  <a:prstClr val="black"/>
                </a:solidFill>
                <a:latin typeface="Arial Narrow" panose="020B0606020202030204" pitchFamily="34" charset="0"/>
              </a:rPr>
              <a:t>PRECIPITACIONES POR </a:t>
            </a:r>
            <a:r>
              <a:rPr lang="es-ES" sz="1050" b="1" dirty="0">
                <a:solidFill>
                  <a:prstClr val="black"/>
                </a:solidFill>
                <a:latin typeface="Arial Narrow" panose="020B0606020202030204" pitchFamily="34" charset="0"/>
              </a:rPr>
              <a:t>ENCIMA DE LOS MÁXIMOS HISTÓRICOS.</a:t>
            </a:r>
            <a:endPar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aphicFrame>
        <p:nvGraphicFramePr>
          <p:cNvPr id="20" name="Tabla 19"/>
          <p:cNvGraphicFramePr>
            <a:graphicFrameLocks noGrp="1"/>
          </p:cNvGraphicFramePr>
          <p:nvPr>
            <p:extLst>
              <p:ext uri="{D42A27DB-BD31-4B8C-83A1-F6EECF244321}">
                <p14:modId xmlns:p14="http://schemas.microsoft.com/office/powerpoint/2010/main" val="2959135975"/>
              </p:ext>
            </p:extLst>
          </p:nvPr>
        </p:nvGraphicFramePr>
        <p:xfrm>
          <a:off x="12607949" y="6155125"/>
          <a:ext cx="6720656" cy="733425"/>
        </p:xfrm>
        <a:graphic>
          <a:graphicData uri="http://schemas.openxmlformats.org/drawingml/2006/table">
            <a:tbl>
              <a:tblPr/>
              <a:tblGrid>
                <a:gridCol w="1586822">
                  <a:extLst>
                    <a:ext uri="{9D8B030D-6E8A-4147-A177-3AD203B41FA5}">
                      <a16:colId xmlns:a16="http://schemas.microsoft.com/office/drawing/2014/main" xmlns="" val="3677709354"/>
                    </a:ext>
                  </a:extLst>
                </a:gridCol>
                <a:gridCol w="1266667">
                  <a:extLst>
                    <a:ext uri="{9D8B030D-6E8A-4147-A177-3AD203B41FA5}">
                      <a16:colId xmlns:a16="http://schemas.microsoft.com/office/drawing/2014/main" xmlns="" val="156586966"/>
                    </a:ext>
                  </a:extLst>
                </a:gridCol>
                <a:gridCol w="1346921">
                  <a:extLst>
                    <a:ext uri="{9D8B030D-6E8A-4147-A177-3AD203B41FA5}">
                      <a16:colId xmlns:a16="http://schemas.microsoft.com/office/drawing/2014/main" xmlns="" val="2711561286"/>
                    </a:ext>
                  </a:extLst>
                </a:gridCol>
                <a:gridCol w="746739">
                  <a:extLst>
                    <a:ext uri="{9D8B030D-6E8A-4147-A177-3AD203B41FA5}">
                      <a16:colId xmlns:a16="http://schemas.microsoft.com/office/drawing/2014/main" xmlns="" val="71123669"/>
                    </a:ext>
                  </a:extLst>
                </a:gridCol>
                <a:gridCol w="914756">
                  <a:extLst>
                    <a:ext uri="{9D8B030D-6E8A-4147-A177-3AD203B41FA5}">
                      <a16:colId xmlns:a16="http://schemas.microsoft.com/office/drawing/2014/main" xmlns="" val="4121769722"/>
                    </a:ext>
                  </a:extLst>
                </a:gridCol>
                <a:gridCol w="858751">
                  <a:extLst>
                    <a:ext uri="{9D8B030D-6E8A-4147-A177-3AD203B41FA5}">
                      <a16:colId xmlns:a16="http://schemas.microsoft.com/office/drawing/2014/main" xmlns="" val="114300548"/>
                    </a:ext>
                  </a:extLst>
                </a:gridCol>
              </a:tblGrid>
              <a:tr h="141523">
                <a:tc gridSpan="6">
                  <a:txBody>
                    <a:bodyPr/>
                    <a:lstStyle/>
                    <a:p>
                      <a:pPr lvl="1" algn="ctr" fontAlgn="b"/>
                      <a:r>
                        <a:rPr lang="es-ES" sz="900" b="1" i="0" u="none" strike="noStrike" dirty="0">
                          <a:solidFill>
                            <a:srgbClr val="000000"/>
                          </a:solidFill>
                          <a:effectLst/>
                          <a:latin typeface="Arial Narrow" panose="020B0606020202030204" pitchFamily="34" charset="0"/>
                        </a:rPr>
                        <a:t>Estaciones con precipitaciones </a:t>
                      </a:r>
                      <a:r>
                        <a:rPr lang="es-ES" sz="900" b="1" i="0" u="none" strike="noStrike" dirty="0" smtClean="0">
                          <a:solidFill>
                            <a:srgbClr val="000000"/>
                          </a:solidFill>
                          <a:effectLst/>
                          <a:latin typeface="Arial Narrow" panose="020B0606020202030204" pitchFamily="34" charset="0"/>
                        </a:rPr>
                        <a:t>registradas</a:t>
                      </a:r>
                      <a:r>
                        <a:rPr lang="es-ES" sz="900" b="1" i="0" u="none" strike="noStrike" baseline="0" dirty="0" smtClean="0">
                          <a:solidFill>
                            <a:srgbClr val="000000"/>
                          </a:solidFill>
                          <a:effectLst/>
                          <a:latin typeface="Arial Narrow" panose="020B0606020202030204" pitchFamily="34" charset="0"/>
                        </a:rPr>
                        <a:t> </a:t>
                      </a:r>
                      <a:r>
                        <a:rPr lang="es-ES" sz="900" b="1" i="0" u="none" strike="noStrike" dirty="0" smtClean="0">
                          <a:solidFill>
                            <a:srgbClr val="000000"/>
                          </a:solidFill>
                          <a:effectLst/>
                          <a:latin typeface="Arial Narrow" panose="020B0606020202030204" pitchFamily="34" charset="0"/>
                        </a:rPr>
                        <a:t>el 09-06-2022</a:t>
                      </a:r>
                      <a:r>
                        <a:rPr lang="es-ES" sz="900" b="1" i="0" u="none" strike="noStrike" baseline="0" dirty="0" smtClean="0">
                          <a:solidFill>
                            <a:srgbClr val="000000"/>
                          </a:solidFill>
                          <a:effectLst/>
                          <a:latin typeface="Arial Narrow" panose="020B0606020202030204" pitchFamily="34" charset="0"/>
                        </a:rPr>
                        <a:t> </a:t>
                      </a:r>
                      <a:r>
                        <a:rPr lang="es-ES" sz="900" b="1" i="0" u="none" strike="noStrike" dirty="0">
                          <a:solidFill>
                            <a:srgbClr val="000000"/>
                          </a:solidFill>
                          <a:effectLst/>
                          <a:latin typeface="Arial Narrow" panose="020B0606020202030204" pitchFamily="34" charset="0"/>
                        </a:rPr>
                        <a:t>que superaron el registro máximo histórico del mes</a:t>
                      </a:r>
                      <a:r>
                        <a:rPr lang="es-ES" sz="900" b="1" i="0" u="none" strike="noStrike" dirty="0" smtClean="0">
                          <a:solidFill>
                            <a:srgbClr val="000000"/>
                          </a:solidFill>
                          <a:effectLst/>
                          <a:latin typeface="Arial Narrow" panose="020B0606020202030204" pitchFamily="34" charset="0"/>
                        </a:rPr>
                        <a:t>.</a:t>
                      </a:r>
                      <a:endParaRPr lang="es-ES" sz="9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124746925"/>
                  </a:ext>
                </a:extLst>
              </a:tr>
              <a:tr h="141523">
                <a:tc>
                  <a:txBody>
                    <a:bodyPr/>
                    <a:lstStyle/>
                    <a:p>
                      <a:pPr algn="ctr" fontAlgn="b"/>
                      <a:r>
                        <a:rPr lang="es-CO" sz="900" b="1" i="0" u="none" strike="noStrike" dirty="0">
                          <a:solidFill>
                            <a:srgbClr val="000000"/>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PREC  </a:t>
                      </a:r>
                      <a:r>
                        <a:rPr lang="es-CO" sz="900" b="1" i="0" u="none" strike="noStrike" dirty="0" smtClean="0">
                          <a:solidFill>
                            <a:srgbClr val="000000"/>
                          </a:solidFill>
                          <a:effectLst/>
                          <a:latin typeface="Arial Narrow" panose="020B0606020202030204" pitchFamily="34" charset="0"/>
                        </a:rPr>
                        <a:t>(mm).</a:t>
                      </a:r>
                      <a:endParaRPr lang="es-CO" sz="9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MÁX_HIST 24 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DIFERENCIA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8777645"/>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MORICHAL</a:t>
                      </a:r>
                      <a:r>
                        <a:rPr lang="es-CO" sz="900" b="0" i="0" u="none" strike="noStrike" baseline="0" dirty="0" smtClean="0">
                          <a:solidFill>
                            <a:srgbClr val="000000"/>
                          </a:solidFill>
                          <a:effectLst/>
                          <a:latin typeface="Arial Narrow" panose="020B0606020202030204" pitchFamily="34" charset="0"/>
                        </a:rPr>
                        <a:t> </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SAN CARLOS DE GUAROA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META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92,0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91,0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1,0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10540092"/>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HACIENDA</a:t>
                      </a:r>
                      <a:r>
                        <a:rPr lang="es-CO" sz="900" b="0" i="0" u="none" strike="noStrike" baseline="0" dirty="0" smtClean="0">
                          <a:solidFill>
                            <a:srgbClr val="000000"/>
                          </a:solidFill>
                          <a:effectLst/>
                          <a:latin typeface="Arial Narrow" panose="020B0606020202030204" pitchFamily="34" charset="0"/>
                        </a:rPr>
                        <a:t> CUBA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MONTELÍBANO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CÓRDOBA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137,0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135,0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2,0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003"/>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COROMORO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900" b="0" i="0" u="none" strike="noStrike" dirty="0" smtClean="0">
                          <a:solidFill>
                            <a:srgbClr val="000000"/>
                          </a:solidFill>
                          <a:effectLst/>
                          <a:latin typeface="Arial Narrow" panose="020B0606020202030204" pitchFamily="34" charset="0"/>
                        </a:rPr>
                        <a:t>COROMORO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SANTANDER</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86,6</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80,0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6,6</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3223155793"/>
                  </a:ext>
                </a:extLst>
              </a:tr>
            </a:tbl>
          </a:graphicData>
        </a:graphic>
      </p:graphicFrame>
      <p:pic>
        <p:nvPicPr>
          <p:cNvPr id="24" name="Imagen 23"/>
          <p:cNvPicPr>
            <a:picLocks noChangeAspect="1"/>
          </p:cNvPicPr>
          <p:nvPr/>
        </p:nvPicPr>
        <p:blipFill>
          <a:blip r:embed="rId3"/>
          <a:stretch>
            <a:fillRect/>
          </a:stretch>
        </p:blipFill>
        <p:spPr>
          <a:xfrm>
            <a:off x="0" y="7060228"/>
            <a:ext cx="4987635" cy="243963"/>
          </a:xfrm>
          <a:prstGeom prst="rect">
            <a:avLst/>
          </a:prstGeom>
        </p:spPr>
      </p:pic>
      <p:sp>
        <p:nvSpPr>
          <p:cNvPr id="26" name="Rectángulo 25"/>
          <p:cNvSpPr/>
          <p:nvPr/>
        </p:nvSpPr>
        <p:spPr>
          <a:xfrm>
            <a:off x="-234885" y="7433972"/>
            <a:ext cx="4987636" cy="553998"/>
          </a:xfrm>
          <a:prstGeom prst="rect">
            <a:avLst/>
          </a:prstGeom>
        </p:spPr>
        <p:txBody>
          <a:bodyPr wrap="square">
            <a:spAutoFit/>
          </a:bodyPr>
          <a:lstStyle/>
          <a:p>
            <a:pPr algn="ctr"/>
            <a:r>
              <a:rPr lang="es-CO" sz="1000" dirty="0">
                <a:latin typeface="Arial Narrow" panose="020B0606020202030204" pitchFamily="34" charset="0"/>
              </a:rPr>
              <a:t>Precipitación total acumulada por estimación satelital (GOES-16) </a:t>
            </a:r>
            <a:r>
              <a:rPr lang="es-CO" sz="1000" dirty="0" smtClean="0">
                <a:latin typeface="Arial Narrow" panose="020B0606020202030204" pitchFamily="34" charset="0"/>
              </a:rPr>
              <a:t>desde </a:t>
            </a:r>
            <a:r>
              <a:rPr lang="es-CO" sz="1000" dirty="0">
                <a:latin typeface="Arial Narrow" panose="020B0606020202030204" pitchFamily="34" charset="0"/>
              </a:rPr>
              <a:t>las 7:00 HLC </a:t>
            </a:r>
            <a:r>
              <a:rPr lang="es-CO" sz="1000" dirty="0" smtClean="0">
                <a:latin typeface="Arial Narrow" panose="020B0606020202030204" pitchFamily="34" charset="0"/>
              </a:rPr>
              <a:t>del lunes 20 hasta </a:t>
            </a:r>
            <a:r>
              <a:rPr lang="es-CO" sz="1000" dirty="0">
                <a:latin typeface="Arial Narrow" panose="020B0606020202030204" pitchFamily="34" charset="0"/>
              </a:rPr>
              <a:t>las 07:00 HLC del </a:t>
            </a:r>
            <a:fld id="{88749A70-1565-4C99-B516-124FDF876841}" type="datetime2">
              <a:rPr lang="es-CO" sz="1000" smtClean="0">
                <a:latin typeface="Arial Narrow" panose="020B0606020202030204" pitchFamily="34" charset="0"/>
              </a:rPr>
              <a:t>jueves, 30 de junio de 2022</a:t>
            </a:fld>
            <a:r>
              <a:rPr lang="es-CO" sz="1000" dirty="0" smtClean="0">
                <a:latin typeface="Arial Narrow" panose="020B0606020202030204" pitchFamily="34" charset="0"/>
              </a:rPr>
              <a:t>.</a:t>
            </a:r>
          </a:p>
          <a:p>
            <a:pPr algn="ctr"/>
            <a:r>
              <a:rPr lang="es-CO" sz="1000" dirty="0" smtClean="0">
                <a:latin typeface="Arial Narrow" panose="020B0606020202030204" pitchFamily="34" charset="0"/>
              </a:rPr>
              <a:t>Cortesía </a:t>
            </a:r>
            <a:r>
              <a:rPr lang="es-CO" sz="1000" dirty="0" err="1" smtClean="0">
                <a:latin typeface="Arial Narrow" panose="020B0606020202030204" pitchFamily="34" charset="0"/>
              </a:rPr>
              <a:t>Operational</a:t>
            </a:r>
            <a:r>
              <a:rPr lang="es-CO" sz="1000" dirty="0" smtClean="0">
                <a:latin typeface="Arial Narrow" panose="020B0606020202030204" pitchFamily="34" charset="0"/>
              </a:rPr>
              <a:t> </a:t>
            </a:r>
            <a:r>
              <a:rPr lang="es-CO" sz="1000" dirty="0">
                <a:latin typeface="Arial Narrow" panose="020B0606020202030204" pitchFamily="34" charset="0"/>
              </a:rPr>
              <a:t>NOAA/NESDIS </a:t>
            </a:r>
            <a:r>
              <a:rPr lang="es-CO" sz="1000" dirty="0" err="1">
                <a:latin typeface="Arial Narrow" panose="020B0606020202030204" pitchFamily="34" charset="0"/>
              </a:rPr>
              <a:t>Hydro-Estimator</a:t>
            </a:r>
            <a:r>
              <a:rPr lang="es-CO" sz="1000" dirty="0">
                <a:latin typeface="Arial Narrow" panose="020B0606020202030204" pitchFamily="34" charset="0"/>
              </a:rPr>
              <a:t> </a:t>
            </a:r>
            <a:r>
              <a:rPr lang="es-CO" sz="1000" dirty="0" err="1">
                <a:latin typeface="Arial Narrow" panose="020B0606020202030204" pitchFamily="34" charset="0"/>
              </a:rPr>
              <a:t>Product</a:t>
            </a:r>
            <a:endParaRPr lang="es-CO" sz="1000" dirty="0">
              <a:latin typeface="Arial Narrow" panose="020B0606020202030204" pitchFamily="34" charset="0"/>
            </a:endParaRPr>
          </a:p>
        </p:txBody>
      </p:sp>
      <p:graphicFrame>
        <p:nvGraphicFramePr>
          <p:cNvPr id="27" name="Tabla 26"/>
          <p:cNvGraphicFramePr>
            <a:graphicFrameLocks noGrp="1"/>
          </p:cNvGraphicFramePr>
          <p:nvPr>
            <p:extLst>
              <p:ext uri="{D42A27DB-BD31-4B8C-83A1-F6EECF244321}">
                <p14:modId xmlns:p14="http://schemas.microsoft.com/office/powerpoint/2010/main" val="3663133736"/>
              </p:ext>
            </p:extLst>
          </p:nvPr>
        </p:nvGraphicFramePr>
        <p:xfrm>
          <a:off x="8154471" y="7734053"/>
          <a:ext cx="6720656" cy="1026795"/>
        </p:xfrm>
        <a:graphic>
          <a:graphicData uri="http://schemas.openxmlformats.org/drawingml/2006/table">
            <a:tbl>
              <a:tblPr/>
              <a:tblGrid>
                <a:gridCol w="1586822">
                  <a:extLst>
                    <a:ext uri="{9D8B030D-6E8A-4147-A177-3AD203B41FA5}">
                      <a16:colId xmlns:a16="http://schemas.microsoft.com/office/drawing/2014/main" xmlns="" val="3677709354"/>
                    </a:ext>
                  </a:extLst>
                </a:gridCol>
                <a:gridCol w="1266667">
                  <a:extLst>
                    <a:ext uri="{9D8B030D-6E8A-4147-A177-3AD203B41FA5}">
                      <a16:colId xmlns:a16="http://schemas.microsoft.com/office/drawing/2014/main" xmlns="" val="156586966"/>
                    </a:ext>
                  </a:extLst>
                </a:gridCol>
                <a:gridCol w="1346921">
                  <a:extLst>
                    <a:ext uri="{9D8B030D-6E8A-4147-A177-3AD203B41FA5}">
                      <a16:colId xmlns:a16="http://schemas.microsoft.com/office/drawing/2014/main" xmlns="" val="2711561286"/>
                    </a:ext>
                  </a:extLst>
                </a:gridCol>
                <a:gridCol w="746739">
                  <a:extLst>
                    <a:ext uri="{9D8B030D-6E8A-4147-A177-3AD203B41FA5}">
                      <a16:colId xmlns:a16="http://schemas.microsoft.com/office/drawing/2014/main" xmlns="" val="71123669"/>
                    </a:ext>
                  </a:extLst>
                </a:gridCol>
                <a:gridCol w="914756">
                  <a:extLst>
                    <a:ext uri="{9D8B030D-6E8A-4147-A177-3AD203B41FA5}">
                      <a16:colId xmlns:a16="http://schemas.microsoft.com/office/drawing/2014/main" xmlns="" val="4121769722"/>
                    </a:ext>
                  </a:extLst>
                </a:gridCol>
                <a:gridCol w="858751">
                  <a:extLst>
                    <a:ext uri="{9D8B030D-6E8A-4147-A177-3AD203B41FA5}">
                      <a16:colId xmlns:a16="http://schemas.microsoft.com/office/drawing/2014/main" xmlns="" val="114300548"/>
                    </a:ext>
                  </a:extLst>
                </a:gridCol>
              </a:tblGrid>
              <a:tr h="141523">
                <a:tc gridSpan="6">
                  <a:txBody>
                    <a:bodyPr/>
                    <a:lstStyle/>
                    <a:p>
                      <a:pPr lvl="1" algn="ctr" fontAlgn="b"/>
                      <a:r>
                        <a:rPr lang="es-ES" sz="900" b="1" i="0" u="none" strike="noStrike" dirty="0">
                          <a:solidFill>
                            <a:srgbClr val="000000"/>
                          </a:solidFill>
                          <a:effectLst/>
                          <a:latin typeface="Arial Narrow" panose="020B0606020202030204" pitchFamily="34" charset="0"/>
                        </a:rPr>
                        <a:t>Estaciones con precipitaciones </a:t>
                      </a:r>
                      <a:r>
                        <a:rPr lang="es-ES" sz="900" b="1" i="0" u="none" strike="noStrike" dirty="0" smtClean="0">
                          <a:solidFill>
                            <a:srgbClr val="000000"/>
                          </a:solidFill>
                          <a:effectLst/>
                          <a:latin typeface="Arial Narrow" panose="020B0606020202030204" pitchFamily="34" charset="0"/>
                        </a:rPr>
                        <a:t>registradas</a:t>
                      </a:r>
                      <a:r>
                        <a:rPr lang="es-ES" sz="900" b="1" i="0" u="none" strike="noStrike" baseline="0" dirty="0" smtClean="0">
                          <a:solidFill>
                            <a:srgbClr val="000000"/>
                          </a:solidFill>
                          <a:effectLst/>
                          <a:latin typeface="Arial Narrow" panose="020B0606020202030204" pitchFamily="34" charset="0"/>
                        </a:rPr>
                        <a:t> </a:t>
                      </a:r>
                      <a:r>
                        <a:rPr lang="es-ES" sz="900" b="1" i="0" u="none" strike="noStrike" dirty="0" smtClean="0">
                          <a:solidFill>
                            <a:srgbClr val="000000"/>
                          </a:solidFill>
                          <a:effectLst/>
                          <a:latin typeface="Arial Narrow" panose="020B0606020202030204" pitchFamily="34" charset="0"/>
                        </a:rPr>
                        <a:t>el 23-06-2022</a:t>
                      </a:r>
                      <a:r>
                        <a:rPr lang="es-ES" sz="900" b="1" i="0" u="none" strike="noStrike" baseline="0" dirty="0" smtClean="0">
                          <a:solidFill>
                            <a:srgbClr val="000000"/>
                          </a:solidFill>
                          <a:effectLst/>
                          <a:latin typeface="Arial Narrow" panose="020B0606020202030204" pitchFamily="34" charset="0"/>
                        </a:rPr>
                        <a:t> </a:t>
                      </a:r>
                      <a:r>
                        <a:rPr lang="es-ES" sz="900" b="1" i="0" u="none" strike="noStrike" dirty="0">
                          <a:solidFill>
                            <a:srgbClr val="000000"/>
                          </a:solidFill>
                          <a:effectLst/>
                          <a:latin typeface="Arial Narrow" panose="020B0606020202030204" pitchFamily="34" charset="0"/>
                        </a:rPr>
                        <a:t>que superaron el registro máximo histórico del mes</a:t>
                      </a:r>
                      <a:r>
                        <a:rPr lang="es-ES" sz="900" b="1" i="0" u="none" strike="noStrike" dirty="0" smtClean="0">
                          <a:solidFill>
                            <a:srgbClr val="000000"/>
                          </a:solidFill>
                          <a:effectLst/>
                          <a:latin typeface="Arial Narrow" panose="020B0606020202030204" pitchFamily="34" charset="0"/>
                        </a:rPr>
                        <a:t>.</a:t>
                      </a:r>
                      <a:endParaRPr lang="es-ES" sz="9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1124746925"/>
                  </a:ext>
                </a:extLst>
              </a:tr>
              <a:tr h="141523">
                <a:tc>
                  <a:txBody>
                    <a:bodyPr/>
                    <a:lstStyle/>
                    <a:p>
                      <a:pPr algn="ctr" fontAlgn="b"/>
                      <a:r>
                        <a:rPr lang="es-CO" sz="900" b="1" i="0" u="none" strike="noStrike" dirty="0">
                          <a:solidFill>
                            <a:srgbClr val="000000"/>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PREC  </a:t>
                      </a:r>
                      <a:r>
                        <a:rPr lang="es-CO" sz="900" b="1" i="0" u="none" strike="noStrike" dirty="0" smtClean="0">
                          <a:solidFill>
                            <a:srgbClr val="000000"/>
                          </a:solidFill>
                          <a:effectLst/>
                          <a:latin typeface="Arial Narrow" panose="020B0606020202030204" pitchFamily="34" charset="0"/>
                        </a:rPr>
                        <a:t>(mm).</a:t>
                      </a:r>
                      <a:endParaRPr lang="es-CO" sz="9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MÁX_HIST 24 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900" b="1" i="0" u="none" strike="noStrike" dirty="0">
                          <a:solidFill>
                            <a:srgbClr val="000000"/>
                          </a:solidFill>
                          <a:effectLst/>
                          <a:latin typeface="Arial Narrow" panose="020B0606020202030204" pitchFamily="34" charset="0"/>
                        </a:rPr>
                        <a:t>DIFERENCIA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8777645"/>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MARQUETALIA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MARQUETALIA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CALDAS</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150.0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112.0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38.0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10540092"/>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BOTANA</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PASTO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NARIÑO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35.4</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27.9</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7.5</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003"/>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OBONUCO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PASTO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NARIÑO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32.6</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26.0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6.6</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004"/>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EL ENCANTO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PASTO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NARIÑO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40.0</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37.6</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2.4</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005"/>
                  </a:ext>
                </a:extLst>
              </a:tr>
              <a:tr h="141523">
                <a:tc>
                  <a:txBody>
                    <a:bodyPr/>
                    <a:lstStyle/>
                    <a:p>
                      <a:pPr algn="ctr" fontAlgn="ctr"/>
                      <a:r>
                        <a:rPr lang="es-CO" sz="900" b="0" i="0" u="none" strike="noStrike" dirty="0" smtClean="0">
                          <a:solidFill>
                            <a:srgbClr val="000000"/>
                          </a:solidFill>
                          <a:effectLst/>
                          <a:latin typeface="Arial Narrow" panose="020B0606020202030204" pitchFamily="34" charset="0"/>
                        </a:rPr>
                        <a:t>FUNES</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FUNES</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s-CO" sz="900" b="0" i="0" u="none" strike="noStrike" dirty="0" smtClean="0">
                          <a:solidFill>
                            <a:srgbClr val="000000"/>
                          </a:solidFill>
                          <a:effectLst/>
                          <a:latin typeface="Arial Narrow" panose="020B0606020202030204" pitchFamily="34" charset="0"/>
                        </a:rPr>
                        <a:t>NARIÑO</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27.2</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26.9</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s-CO" sz="900" b="0" i="0" u="none" strike="noStrike" dirty="0" smtClean="0">
                          <a:solidFill>
                            <a:srgbClr val="000000"/>
                          </a:solidFill>
                          <a:effectLst/>
                          <a:latin typeface="Arial Narrow" panose="020B0606020202030204" pitchFamily="34" charset="0"/>
                        </a:rPr>
                        <a:t>0.3</a:t>
                      </a:r>
                      <a:endParaRPr lang="es-CO" sz="9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006"/>
                  </a:ext>
                </a:extLst>
              </a:tr>
            </a:tbl>
          </a:graphicData>
        </a:graphic>
      </p:graphicFrame>
      <p:sp>
        <p:nvSpPr>
          <p:cNvPr id="14" name="CuadroTexto 13">
            <a:extLst>
              <a:ext uri="{FF2B5EF4-FFF2-40B4-BE49-F238E27FC236}">
                <a16:creationId xmlns:a16="http://schemas.microsoft.com/office/drawing/2014/main" xmlns="" id="{4DB2F74B-2C09-4625-9F6E-8D4DD6518397}"/>
              </a:ext>
            </a:extLst>
          </p:cNvPr>
          <p:cNvSpPr txBox="1"/>
          <p:nvPr/>
        </p:nvSpPr>
        <p:spPr>
          <a:xfrm>
            <a:off x="5200060" y="4822139"/>
            <a:ext cx="6746457" cy="369332"/>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900" b="1" dirty="0">
                <a:latin typeface="Arial Narrow" panose="020B0606020202030204" pitchFamily="34" charset="0"/>
              </a:rPr>
              <a:t>SE REGISTRARON VALORES SUPERIORES A LOS PROMEDIOS HISTÓRICOS DE </a:t>
            </a:r>
            <a:r>
              <a:rPr lang="es-CO" sz="900" b="1" dirty="0" smtClean="0">
                <a:latin typeface="Arial Narrow" panose="020B0606020202030204" pitchFamily="34" charset="0"/>
              </a:rPr>
              <a:t>LLUVIA EN </a:t>
            </a:r>
            <a:r>
              <a:rPr lang="es-CO" sz="900" b="1" dirty="0" smtClean="0">
                <a:latin typeface="Arial Narrow" panose="020B0606020202030204" pitchFamily="34" charset="0"/>
              </a:rPr>
              <a:t>LOS DEPARTAMENTOS </a:t>
            </a:r>
            <a:r>
              <a:rPr lang="es-CO" sz="900" b="1" dirty="0" smtClean="0">
                <a:latin typeface="Arial Narrow" panose="020B0606020202030204" pitchFamily="34" charset="0"/>
              </a:rPr>
              <a:t>DE </a:t>
            </a:r>
            <a:r>
              <a:rPr lang="es-CO" sz="900" b="1" dirty="0" smtClean="0">
                <a:latin typeface="Arial Narrow" panose="020B0606020202030204" pitchFamily="34" charset="0"/>
              </a:rPr>
              <a:t>LA GUAJIRA Y NORTE DE SANTANDER.</a:t>
            </a:r>
            <a:endParaRPr lang="es-CO" sz="900" b="1" dirty="0">
              <a:latin typeface="Arial Narrow" panose="020B060602020203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3176942953"/>
              </p:ext>
            </p:extLst>
          </p:nvPr>
        </p:nvGraphicFramePr>
        <p:xfrm>
          <a:off x="5204041" y="5252001"/>
          <a:ext cx="6742475" cy="784972"/>
        </p:xfrm>
        <a:graphic>
          <a:graphicData uri="http://schemas.openxmlformats.org/drawingml/2006/table">
            <a:tbl>
              <a:tblPr/>
              <a:tblGrid>
                <a:gridCol w="1591974">
                  <a:extLst>
                    <a:ext uri="{9D8B030D-6E8A-4147-A177-3AD203B41FA5}">
                      <a16:colId xmlns:a16="http://schemas.microsoft.com/office/drawing/2014/main" xmlns="" val="3677709354"/>
                    </a:ext>
                  </a:extLst>
                </a:gridCol>
                <a:gridCol w="1270779">
                  <a:extLst>
                    <a:ext uri="{9D8B030D-6E8A-4147-A177-3AD203B41FA5}">
                      <a16:colId xmlns:a16="http://schemas.microsoft.com/office/drawing/2014/main" xmlns="" val="156586966"/>
                    </a:ext>
                  </a:extLst>
                </a:gridCol>
                <a:gridCol w="1351294">
                  <a:extLst>
                    <a:ext uri="{9D8B030D-6E8A-4147-A177-3AD203B41FA5}">
                      <a16:colId xmlns:a16="http://schemas.microsoft.com/office/drawing/2014/main" xmlns="" val="2711561286"/>
                    </a:ext>
                  </a:extLst>
                </a:gridCol>
                <a:gridCol w="749163">
                  <a:extLst>
                    <a:ext uri="{9D8B030D-6E8A-4147-A177-3AD203B41FA5}">
                      <a16:colId xmlns:a16="http://schemas.microsoft.com/office/drawing/2014/main" xmlns="" val="71123669"/>
                    </a:ext>
                  </a:extLst>
                </a:gridCol>
                <a:gridCol w="917726">
                  <a:extLst>
                    <a:ext uri="{9D8B030D-6E8A-4147-A177-3AD203B41FA5}">
                      <a16:colId xmlns:a16="http://schemas.microsoft.com/office/drawing/2014/main" xmlns="" val="4121769722"/>
                    </a:ext>
                  </a:extLst>
                </a:gridCol>
                <a:gridCol w="861539">
                  <a:extLst>
                    <a:ext uri="{9D8B030D-6E8A-4147-A177-3AD203B41FA5}">
                      <a16:colId xmlns:a16="http://schemas.microsoft.com/office/drawing/2014/main" xmlns="" val="114300548"/>
                    </a:ext>
                  </a:extLst>
                </a:gridCol>
              </a:tblGrid>
              <a:tr h="192442">
                <a:tc gridSpan="6">
                  <a:txBody>
                    <a:bodyPr/>
                    <a:lstStyle/>
                    <a:p>
                      <a:pPr algn="ctr">
                        <a:lnSpc>
                          <a:spcPct val="107000"/>
                        </a:lnSpc>
                        <a:spcAft>
                          <a:spcPts val="800"/>
                        </a:spcAft>
                      </a:pPr>
                      <a:r>
                        <a:rPr lang="es-ES" sz="1100" b="1" dirty="0">
                          <a:effectLst/>
                          <a:latin typeface="Arial Narrow" panose="020B0606020202030204" pitchFamily="34" charset="0"/>
                          <a:ea typeface="Calibri" panose="020F0502020204030204" pitchFamily="34" charset="0"/>
                          <a:cs typeface="Times New Roman" panose="02020603050405020304" pitchFamily="18" charset="0"/>
                        </a:rPr>
                        <a:t>Estaciones con precipitaciones registradas el </a:t>
                      </a:r>
                      <a:r>
                        <a:rPr lang="es-ES" sz="1100" b="1" dirty="0" smtClean="0">
                          <a:effectLst/>
                          <a:latin typeface="Arial Narrow" panose="020B0606020202030204" pitchFamily="34" charset="0"/>
                          <a:ea typeface="Calibri" panose="020F0502020204030204" pitchFamily="34" charset="0"/>
                          <a:cs typeface="Times New Roman" panose="02020603050405020304" pitchFamily="18" charset="0"/>
                        </a:rPr>
                        <a:t>30-06-2022 </a:t>
                      </a:r>
                      <a:r>
                        <a:rPr lang="es-ES" sz="1100" b="1" dirty="0">
                          <a:effectLst/>
                          <a:latin typeface="Arial Narrow" panose="020B0606020202030204" pitchFamily="34" charset="0"/>
                          <a:ea typeface="Calibri" panose="020F0502020204030204" pitchFamily="34" charset="0"/>
                          <a:cs typeface="Times New Roman" panose="02020603050405020304" pitchFamily="18" charset="0"/>
                        </a:rPr>
                        <a:t>que superaron el registro máximo histórico del mes.</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124746925"/>
                  </a:ext>
                </a:extLst>
              </a:tr>
              <a:tr h="207508">
                <a:tc>
                  <a:txBody>
                    <a:bodyPr/>
                    <a:lstStyle/>
                    <a:p>
                      <a:pPr algn="ctr">
                        <a:lnSpc>
                          <a:spcPct val="107000"/>
                        </a:lnSpc>
                        <a:spcAft>
                          <a:spcPts val="800"/>
                        </a:spcAft>
                      </a:pPr>
                      <a:r>
                        <a:rPr lang="es-CO" sz="1100" b="1" dirty="0">
                          <a:effectLst/>
                          <a:latin typeface="Arial Narrow" panose="020B0606020202030204" pitchFamily="34" charset="0"/>
                          <a:ea typeface="Calibri" panose="020F0502020204030204" pitchFamily="34" charset="0"/>
                          <a:cs typeface="Times New Roman" panose="02020603050405020304" pitchFamily="18" charset="0"/>
                        </a:rPr>
                        <a:t>ESTACIÓN </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CO" sz="1100" b="1">
                          <a:effectLst/>
                          <a:latin typeface="Arial Narrow" panose="020B0606020202030204" pitchFamily="34" charset="0"/>
                          <a:ea typeface="Calibri" panose="020F0502020204030204" pitchFamily="34" charset="0"/>
                          <a:cs typeface="Times New Roman" panose="02020603050405020304" pitchFamily="18" charset="0"/>
                        </a:rPr>
                        <a:t>MUNICIPIO</a:t>
                      </a:r>
                      <a:endParaRPr lang="es-ES" sz="110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tcPr>
                </a:tc>
                <a:tc>
                  <a:txBody>
                    <a:bodyPr/>
                    <a:lstStyle/>
                    <a:p>
                      <a:pPr algn="ctr">
                        <a:lnSpc>
                          <a:spcPct val="107000"/>
                        </a:lnSpc>
                        <a:spcAft>
                          <a:spcPts val="800"/>
                        </a:spcAft>
                      </a:pPr>
                      <a:r>
                        <a:rPr lang="es-CO" sz="1100" b="1" dirty="0">
                          <a:effectLst/>
                          <a:latin typeface="Arial Narrow" panose="020B0606020202030204" pitchFamily="34" charset="0"/>
                          <a:ea typeface="Calibri" panose="020F0502020204030204" pitchFamily="34" charset="0"/>
                          <a:cs typeface="Times New Roman" panose="02020603050405020304" pitchFamily="18" charset="0"/>
                        </a:rPr>
                        <a:t>DEPARTAMENTO</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pPr>
                      <a:r>
                        <a:rPr lang="es-CO" sz="1100" b="1">
                          <a:effectLst/>
                          <a:latin typeface="Arial Narrow" panose="020B0606020202030204" pitchFamily="34" charset="0"/>
                          <a:ea typeface="Calibri" panose="020F0502020204030204" pitchFamily="34" charset="0"/>
                          <a:cs typeface="Times New Roman" panose="02020603050405020304" pitchFamily="18" charset="0"/>
                        </a:rPr>
                        <a:t>PREC  (mm).</a:t>
                      </a:r>
                      <a:endParaRPr lang="es-ES" sz="110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pPr>
                      <a:r>
                        <a:rPr lang="es-CO" sz="1100" b="1">
                          <a:effectLst/>
                          <a:latin typeface="Arial Narrow" panose="020B0606020202030204" pitchFamily="34" charset="0"/>
                          <a:ea typeface="Calibri" panose="020F0502020204030204" pitchFamily="34" charset="0"/>
                          <a:cs typeface="Times New Roman" panose="02020603050405020304" pitchFamily="18" charset="0"/>
                        </a:rPr>
                        <a:t>MÁX_HIST 24 h.</a:t>
                      </a:r>
                      <a:endParaRPr lang="es-ES" sz="110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800"/>
                        </a:spcAft>
                      </a:pPr>
                      <a:r>
                        <a:rPr lang="es-CO" sz="1100" b="1">
                          <a:effectLst/>
                          <a:latin typeface="Arial Narrow" panose="020B0606020202030204" pitchFamily="34" charset="0"/>
                          <a:ea typeface="Calibri" panose="020F0502020204030204" pitchFamily="34" charset="0"/>
                          <a:cs typeface="Times New Roman" panose="02020603050405020304" pitchFamily="18" charset="0"/>
                        </a:rPr>
                        <a:t>DIFERENCIA</a:t>
                      </a:r>
                      <a:endParaRPr lang="es-ES" sz="110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0001"/>
                  </a:ext>
                </a:extLst>
              </a:tr>
              <a:tr h="192511">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MANAURE</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MANAURE</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LA GUAJIRA</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78,0</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43,0</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34,7</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8777645"/>
                  </a:ext>
                </a:extLst>
              </a:tr>
              <a:tr h="192511">
                <a:tc>
                  <a:txBody>
                    <a:bodyPr/>
                    <a:lstStyle/>
                    <a:p>
                      <a:pPr algn="ctr">
                        <a:lnSpc>
                          <a:spcPct val="107000"/>
                        </a:lnSpc>
                        <a:spcAft>
                          <a:spcPts val="800"/>
                        </a:spcAft>
                      </a:pPr>
                      <a:r>
                        <a:rPr lang="es-ES" sz="1100" dirty="0" smtClean="0">
                          <a:effectLst/>
                          <a:latin typeface="Arial Narrow" panose="020B0606020202030204" pitchFamily="34" charset="0"/>
                          <a:ea typeface="Calibri" panose="020F0502020204030204" pitchFamily="34" charset="0"/>
                          <a:cs typeface="Times New Roman" panose="02020603050405020304" pitchFamily="18" charset="0"/>
                        </a:rPr>
                        <a:t>MANZANARES</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CHINACOTA</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NORTE DE SANTANDER</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a:lnSpc>
                          <a:spcPct val="107000"/>
                        </a:lnSpc>
                        <a:spcAft>
                          <a:spcPts val="800"/>
                        </a:spcAft>
                      </a:pPr>
                      <a:r>
                        <a:rPr lang="es-ES" sz="1100" dirty="0" smtClean="0">
                          <a:effectLst/>
                          <a:latin typeface="Arial Narrow" panose="020B0606020202030204" pitchFamily="34" charset="0"/>
                          <a:ea typeface="Calibri" panose="020F0502020204030204" pitchFamily="34" charset="0"/>
                          <a:cs typeface="Times New Roman" panose="02020603050405020304" pitchFamily="18" charset="0"/>
                        </a:rPr>
                        <a:t>90,3</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74,1</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a:lnSpc>
                          <a:spcPct val="107000"/>
                        </a:lnSpc>
                        <a:spcAft>
                          <a:spcPts val="800"/>
                        </a:spcAft>
                      </a:pPr>
                      <a:r>
                        <a:rPr lang="es-CO" sz="1100" dirty="0" smtClean="0">
                          <a:effectLst/>
                          <a:latin typeface="Arial Narrow" panose="020B0606020202030204" pitchFamily="34" charset="0"/>
                          <a:ea typeface="Calibri" panose="020F0502020204030204" pitchFamily="34" charset="0"/>
                          <a:cs typeface="Times New Roman" panose="02020603050405020304" pitchFamily="18" charset="0"/>
                        </a:rPr>
                        <a:t>16,2</a:t>
                      </a:r>
                      <a:endParaRPr lang="es-ES" sz="1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xmlns="" val="1010540092"/>
                  </a:ext>
                </a:extLst>
              </a:tr>
            </a:tbl>
          </a:graphicData>
        </a:graphic>
      </p:graphicFrame>
      <p:pic>
        <p:nvPicPr>
          <p:cNvPr id="2" name="Imagen 1"/>
          <p:cNvPicPr>
            <a:picLocks noChangeAspect="1"/>
          </p:cNvPicPr>
          <p:nvPr/>
        </p:nvPicPr>
        <p:blipFill>
          <a:blip r:embed="rId4"/>
          <a:stretch>
            <a:fillRect/>
          </a:stretch>
        </p:blipFill>
        <p:spPr>
          <a:xfrm>
            <a:off x="-1" y="1060986"/>
            <a:ext cx="4987635" cy="5311821"/>
          </a:xfrm>
          <a:prstGeom prst="rect">
            <a:avLst/>
          </a:prstGeom>
        </p:spPr>
      </p:pic>
    </p:spTree>
    <p:extLst>
      <p:ext uri="{BB962C8B-B14F-4D97-AF65-F5344CB8AC3E}">
        <p14:creationId xmlns:p14="http://schemas.microsoft.com/office/powerpoint/2010/main" val="19643186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agen 26" descr="D:\HIDROLOGIA\INFORME HIDROLOGICO\Boletin Alertas Hidrologicas\jpg\Cuenca_alt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1750" y="1133475"/>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975" y="532862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8" descr="Recurso 32.png"/>
          <p:cNvPicPr>
            <a:picLocks noChangeAspect="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52"/>
          <p:cNvPicPr>
            <a:picLocks noChangeAspect="1"/>
          </p:cNvPicPr>
          <p:nvPr/>
        </p:nvPicPr>
        <p:blipFill>
          <a:blip r:embed="rId11"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7"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8" name="Picture 9" descr="Recurso 31.png"/>
          <p:cNvPicPr>
            <a:picLocks noChangeAspect="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a 13"/>
          <p:cNvGraphicFramePr>
            <a:graphicFrameLocks noGrp="1"/>
          </p:cNvGraphicFramePr>
          <p:nvPr>
            <p:extLst/>
          </p:nvPr>
        </p:nvGraphicFramePr>
        <p:xfrm>
          <a:off x="4254376" y="1413383"/>
          <a:ext cx="7843667" cy="4775839"/>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791862">
                  <a:extLst>
                    <a:ext uri="{9D8B030D-6E8A-4147-A177-3AD203B41FA5}">
                      <a16:colId xmlns:a16="http://schemas.microsoft.com/office/drawing/2014/main" xmlns="" val="20002"/>
                    </a:ext>
                  </a:extLst>
                </a:gridCol>
                <a:gridCol w="4342948">
                  <a:extLst>
                    <a:ext uri="{9D8B030D-6E8A-4147-A177-3AD203B41FA5}">
                      <a16:colId xmlns:a16="http://schemas.microsoft.com/office/drawing/2014/main" xmlns="" val="20003"/>
                    </a:ext>
                  </a:extLst>
                </a:gridCol>
              </a:tblGrid>
              <a:tr h="42971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extLst>
                  <a:ext uri="{0D108BD9-81ED-4DB2-BD59-A6C34878D82A}">
                    <a16:rowId xmlns:a16="http://schemas.microsoft.com/office/drawing/2014/main" xmlns="" val="10000"/>
                  </a:ext>
                </a:extLst>
              </a:tr>
              <a:tr h="548413">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100" u="none" strike="noStrike" kern="1200" cap="none" dirty="0" smtClean="0">
                          <a:solidFill>
                            <a:schemeClr val="tx1"/>
                          </a:solidFill>
                          <a:latin typeface="Arial Narrow"/>
                          <a:ea typeface="Arial Narrow"/>
                          <a:cs typeface="Arial Narrow"/>
                        </a:rPr>
                        <a:t>Saldaña</a:t>
                      </a:r>
                      <a:endParaRPr lang="es-CO" sz="1100" u="none" strike="noStrike" kern="1200" cap="none" dirty="0">
                        <a:solidFill>
                          <a:schemeClr val="tx1"/>
                        </a:solidFill>
                        <a:latin typeface="Arial Narrow"/>
                        <a:ea typeface="Arial Narrow"/>
                        <a:cs typeface="Arial Narrow"/>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cap="none" dirty="0" smtClean="0">
                          <a:solidFill>
                            <a:schemeClr val="tx1"/>
                          </a:solidFill>
                          <a:latin typeface="Arial Narrow"/>
                          <a:ea typeface="Arial Narrow"/>
                          <a:cs typeface="Arial Narrow"/>
                        </a:rPr>
                        <a:t>Cuenca del río Amoyá</a:t>
                      </a:r>
                      <a:endParaRPr lang="es-CO" sz="1100" u="none" strike="noStrike" kern="1200" cap="none" dirty="0">
                        <a:solidFill>
                          <a:schemeClr val="tx1"/>
                        </a:solidFill>
                        <a:latin typeface="Arial Narrow"/>
                        <a:ea typeface="Arial Narrow"/>
                        <a:cs typeface="Arial Narrow"/>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cap="none" dirty="0" smtClean="0">
                          <a:solidFill>
                            <a:schemeClr val="tx1"/>
                          </a:solidFill>
                          <a:latin typeface="Arial Narrow"/>
                          <a:ea typeface="Arial Narrow"/>
                          <a:cs typeface="Arial Narrow"/>
                        </a:rPr>
                        <a:t>Probabilidad de crecientes súbitas en la cuenca del río Amoyá y sus aportantes en el departamento del Tolima. Especial atención al municipio de Chaparral.</a:t>
                      </a:r>
                    </a:p>
                  </a:txBody>
                  <a:tcPr anchor="ctr"/>
                </a:tc>
                <a:extLst>
                  <a:ext uri="{0D108BD9-81ED-4DB2-BD59-A6C34878D82A}">
                    <a16:rowId xmlns:a16="http://schemas.microsoft.com/office/drawing/2014/main" xmlns="" val="3915497401"/>
                  </a:ext>
                </a:extLst>
              </a:tr>
              <a:tr h="553915">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Saldaña</a:t>
                      </a:r>
                      <a:endParaRPr sz="1100" b="0" u="none" strike="noStrike" cap="none" dirty="0">
                        <a:solidFill>
                          <a:srgbClr val="000000"/>
                        </a:solidFill>
                        <a:latin typeface="Arial Narrow"/>
                        <a:ea typeface="Arial Narrow"/>
                        <a:cs typeface="Arial Narrow"/>
                        <a:sym typeface="Arial Narrow"/>
                      </a:endParaRPr>
                    </a:p>
                  </a:txBody>
                  <a:tcPr marL="91450" marR="91450" marT="45718" marB="4571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Cuencas de los ríos Tetuán y Ortega</a:t>
                      </a:r>
                      <a:endParaRPr sz="1100" b="0" u="none" strike="noStrike" cap="none" dirty="0">
                        <a:solidFill>
                          <a:schemeClr val="dk1"/>
                        </a:solidFill>
                        <a:latin typeface="Arial Narrow"/>
                        <a:ea typeface="Arial Narrow"/>
                        <a:cs typeface="Arial Narrow"/>
                        <a:sym typeface="Arial Narrow"/>
                      </a:endParaRPr>
                    </a:p>
                  </a:txBody>
                  <a:tcPr marL="91450" marR="91450" marT="45718" marB="45718"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Probabilidad de crecientes súbitas en las cuencas de los ríos Tetuán y Ortega en el departamento del Tolima. </a:t>
                      </a:r>
                      <a:endParaRPr lang="es-ES" sz="1100" b="0" u="none" strike="noStrike" cap="none" baseline="0" dirty="0" smtClean="0">
                        <a:latin typeface="Arial Narrow"/>
                        <a:ea typeface="Arial Narrow"/>
                        <a:cs typeface="Arial Narrow"/>
                        <a:sym typeface="Arial Narrow"/>
                      </a:endParaRPr>
                    </a:p>
                  </a:txBody>
                  <a:tcPr marL="91450" marR="91450" marT="45718" marB="45718" anchor="ctr"/>
                </a:tc>
                <a:extLst>
                  <a:ext uri="{0D108BD9-81ED-4DB2-BD59-A6C34878D82A}">
                    <a16:rowId xmlns:a16="http://schemas.microsoft.com/office/drawing/2014/main" xmlns="" val="1778193589"/>
                  </a:ext>
                </a:extLst>
              </a:tr>
              <a:tr h="507113">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Saldaña</a:t>
                      </a:r>
                      <a:endParaRPr sz="1100" b="0" u="none" strike="noStrike" cap="none" dirty="0">
                        <a:solidFill>
                          <a:srgbClr val="000000"/>
                        </a:solidFill>
                        <a:latin typeface="Arial Narrow"/>
                        <a:ea typeface="Arial Narrow"/>
                        <a:cs typeface="Arial Narrow"/>
                        <a:sym typeface="Arial Narrow"/>
                      </a:endParaRPr>
                    </a:p>
                  </a:txBody>
                  <a:tcPr marL="91450" marR="91450" marT="45718" marB="4571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Cuenca del río Cucuana</a:t>
                      </a:r>
                      <a:endParaRPr sz="1100" b="0" u="none" strike="noStrike" cap="none" dirty="0">
                        <a:solidFill>
                          <a:schemeClr val="dk1"/>
                        </a:solidFill>
                        <a:latin typeface="Arial Narrow"/>
                        <a:ea typeface="Arial Narrow"/>
                        <a:cs typeface="Arial Narrow"/>
                        <a:sym typeface="Arial Narrow"/>
                      </a:endParaRPr>
                    </a:p>
                  </a:txBody>
                  <a:tcPr marL="91450" marR="91450" marT="45718" marB="45718"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Probabilidad de crecientes súbitas en el río Cucuana y sus afluentes. Especial atención en los municipios de Roncesvalles, Rovira</a:t>
                      </a:r>
                      <a:r>
                        <a:rPr lang="es-ES" sz="1100" u="none" strike="noStrike" cap="none" baseline="0" dirty="0" smtClean="0">
                          <a:latin typeface="Arial Narrow"/>
                          <a:ea typeface="Arial Narrow"/>
                          <a:cs typeface="Arial Narrow"/>
                          <a:sym typeface="Arial Narrow"/>
                        </a:rPr>
                        <a:t> y San Luis,</a:t>
                      </a:r>
                      <a:r>
                        <a:rPr lang="es-ES" sz="1100" u="none" strike="noStrike" cap="none" dirty="0" smtClean="0">
                          <a:latin typeface="Arial Narrow"/>
                          <a:ea typeface="Arial Narrow"/>
                          <a:cs typeface="Arial Narrow"/>
                          <a:sym typeface="Arial Narrow"/>
                        </a:rPr>
                        <a:t> en el departamento del Tolima. </a:t>
                      </a:r>
                      <a:endParaRPr lang="es-ES" sz="1400" u="none" strike="noStrike" cap="none" dirty="0"/>
                    </a:p>
                  </a:txBody>
                  <a:tcPr marL="91450" marR="91450" marT="45718" marB="45718" anchor="ctr"/>
                </a:tc>
                <a:extLst>
                  <a:ext uri="{0D108BD9-81ED-4DB2-BD59-A6C34878D82A}">
                    <a16:rowId xmlns:a16="http://schemas.microsoft.com/office/drawing/2014/main" xmlns="" val="1225099675"/>
                  </a:ext>
                </a:extLst>
              </a:tr>
              <a:tr h="53106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Saldaña</a:t>
                      </a:r>
                      <a:endParaRPr sz="1100" b="0" u="none" strike="noStrike" cap="none" dirty="0">
                        <a:solidFill>
                          <a:srgbClr val="000000"/>
                        </a:solidFill>
                        <a:latin typeface="Arial Narrow"/>
                        <a:ea typeface="Arial Narrow"/>
                        <a:cs typeface="Arial Narrow"/>
                        <a:sym typeface="Arial Narrow"/>
                      </a:endParaRPr>
                    </a:p>
                  </a:txBody>
                  <a:tcPr marL="91450" marR="91450" marT="45718" marB="4571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Cuenca baja del río Saldaña</a:t>
                      </a:r>
                      <a:endParaRPr lang="es-ES" sz="1100" b="0" u="none" strike="noStrike" cap="none" dirty="0">
                        <a:solidFill>
                          <a:schemeClr val="dk1"/>
                        </a:solidFill>
                        <a:latin typeface="Arial Narrow"/>
                        <a:ea typeface="Arial Narrow"/>
                        <a:cs typeface="Arial Narrow"/>
                        <a:sym typeface="Arial Narrow"/>
                      </a:endParaRPr>
                    </a:p>
                  </a:txBody>
                  <a:tcPr marL="91450" marR="91450" marT="45718" marB="45718"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Probabilidad</a:t>
                      </a:r>
                      <a:r>
                        <a:rPr lang="es-ES" sz="1100" u="none" strike="noStrike" cap="none" baseline="0" dirty="0" smtClean="0">
                          <a:latin typeface="Arial Narrow"/>
                          <a:ea typeface="Arial Narrow"/>
                          <a:cs typeface="Arial Narrow"/>
                          <a:sym typeface="Arial Narrow"/>
                        </a:rPr>
                        <a:t> de c</a:t>
                      </a:r>
                      <a:r>
                        <a:rPr lang="es-ES" sz="1100" u="none" strike="noStrike" cap="none" dirty="0" smtClean="0">
                          <a:latin typeface="Arial Narrow"/>
                          <a:ea typeface="Arial Narrow"/>
                          <a:cs typeface="Arial Narrow"/>
                          <a:sym typeface="Arial Narrow"/>
                        </a:rPr>
                        <a:t>recientes súbitas en la cuenca</a:t>
                      </a:r>
                      <a:r>
                        <a:rPr lang="es-ES" sz="1100" u="none" strike="noStrike" cap="none" baseline="0" dirty="0" smtClean="0">
                          <a:latin typeface="Arial Narrow"/>
                          <a:ea typeface="Arial Narrow"/>
                          <a:cs typeface="Arial Narrow"/>
                          <a:sym typeface="Arial Narrow"/>
                        </a:rPr>
                        <a:t> baja del río Saldaña. Especial atención en el municipio de Saldaña</a:t>
                      </a:r>
                      <a:r>
                        <a:rPr lang="es-ES" sz="1100" u="none" strike="noStrike" cap="none" dirty="0" smtClean="0">
                          <a:latin typeface="Arial Narrow"/>
                          <a:ea typeface="Arial Narrow"/>
                          <a:cs typeface="Arial Narrow"/>
                          <a:sym typeface="Arial Narrow"/>
                        </a:rPr>
                        <a:t> en el departamento del Tolima. </a:t>
                      </a:r>
                      <a:endParaRPr lang="es-ES" sz="1400" u="none" strike="noStrike" cap="none" dirty="0"/>
                    </a:p>
                  </a:txBody>
                  <a:tcPr marL="91450" marR="91450" marT="45718" marB="45718" anchor="ctr"/>
                </a:tc>
                <a:extLst>
                  <a:ext uri="{0D108BD9-81ED-4DB2-BD59-A6C34878D82A}">
                    <a16:rowId xmlns:a16="http://schemas.microsoft.com/office/drawing/2014/main" xmlns="" val="2086721793"/>
                  </a:ext>
                </a:extLst>
              </a:tr>
              <a:tr h="507113">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Alto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3" marB="45713"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Luisa</a:t>
                      </a:r>
                    </a:p>
                  </a:txBody>
                  <a:tcPr marT="45713" marB="45713"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incrementos moderados en los niveles del río Luisa y sus afluentes, directo al Alto Magdalena. Especial atención a la altura del municipio Valle de San Juan (Tolima).  </a:t>
                      </a:r>
                      <a:endParaRPr lang="es-ES" sz="1100" u="none" strike="noStrike" kern="1200" baseline="0" dirty="0">
                        <a:effectLst/>
                        <a:latin typeface="Arial Narrow" panose="020B0606020202030204" pitchFamily="34" charset="0"/>
                      </a:endParaRPr>
                    </a:p>
                  </a:txBody>
                  <a:tcPr marT="45713" marB="45713" anchor="ctr"/>
                </a:tc>
                <a:extLst>
                  <a:ext uri="{0D108BD9-81ED-4DB2-BD59-A6C34878D82A}">
                    <a16:rowId xmlns:a16="http://schemas.microsoft.com/office/drawing/2014/main" xmlns="" val="3544229241"/>
                  </a:ext>
                </a:extLst>
              </a:tr>
              <a:tr h="507113">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100" kern="1200" dirty="0" smtClean="0">
                          <a:effectLst/>
                          <a:latin typeface="Arial Narrow" panose="020B0606020202030204" pitchFamily="34" charset="0"/>
                        </a:rPr>
                        <a:t>Alto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Coello</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incrementos moderados en los niveles del río Coello y sus tributarios, especialmente el río Combeima. Se recomienda especial atención en la ciudad de Ibagué. </a:t>
                      </a:r>
                    </a:p>
                  </a:txBody>
                  <a:tcPr anchor="ctr"/>
                </a:tc>
                <a:extLst>
                  <a:ext uri="{0D108BD9-81ED-4DB2-BD59-A6C34878D82A}">
                    <a16:rowId xmlns:a16="http://schemas.microsoft.com/office/drawing/2014/main" xmlns="" val="673287070"/>
                  </a:ext>
                </a:extLst>
              </a:tr>
              <a:tr h="507113">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s-CO" sz="1100" kern="1200" dirty="0" smtClean="0">
                          <a:effectLst/>
                          <a:latin typeface="Arial Narrow" panose="020B0606020202030204" pitchFamily="34" charset="0"/>
                        </a:rPr>
                        <a:t>Alto Magdalena</a:t>
                      </a:r>
                      <a:r>
                        <a:rPr lang="es-CO" sz="1100" b="0" i="0" u="none" strike="noStrike" kern="1200" cap="none" baseline="0" dirty="0" smtClean="0">
                          <a:solidFill>
                            <a:schemeClr val="tx1"/>
                          </a:solidFill>
                          <a:effectLst/>
                          <a:latin typeface="Arial Narrow" panose="020B0606020202030204" pitchFamily="34" charset="0"/>
                          <a:ea typeface="+mn-ea"/>
                          <a:cs typeface="+mn-cs"/>
                          <a:sym typeface="Arial Narrow"/>
                        </a:rPr>
                        <a:t> </a:t>
                      </a:r>
                      <a:endParaRPr sz="1100" b="0" i="0" u="none" strike="noStrike" kern="1200" cap="none" baseline="0" dirty="0">
                        <a:solidFill>
                          <a:schemeClr val="tx1"/>
                        </a:solidFill>
                        <a:effectLst/>
                        <a:latin typeface="Arial Narrow" panose="020B0606020202030204" pitchFamily="34" charset="0"/>
                        <a:ea typeface="+mn-ea"/>
                        <a:cs typeface="+mn-cs"/>
                        <a:sym typeface="Arial Narrow"/>
                      </a:endParaRPr>
                    </a:p>
                  </a:txBody>
                  <a:tcPr marL="91462" marR="91462" marT="45738" marB="45738"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Narrow"/>
                        </a:rPr>
                        <a:t>Cuenca </a:t>
                      </a:r>
                      <a:r>
                        <a:rPr lang="es-CO" sz="1100" b="0" i="0" u="none" strike="noStrike" kern="1200" cap="none" baseline="0" dirty="0">
                          <a:solidFill>
                            <a:schemeClr val="tx1"/>
                          </a:solidFill>
                          <a:effectLst/>
                          <a:latin typeface="Arial Narrow" panose="020B0606020202030204" pitchFamily="34" charset="0"/>
                          <a:ea typeface="+mn-ea"/>
                          <a:cs typeface="+mn-cs"/>
                          <a:sym typeface="Arial Narrow"/>
                        </a:rPr>
                        <a:t>del </a:t>
                      </a:r>
                      <a:r>
                        <a:rPr lang="es-CO" sz="1100" b="0" i="0" u="none" strike="noStrike" kern="1200" cap="none" baseline="0" dirty="0" smtClean="0">
                          <a:solidFill>
                            <a:schemeClr val="tx1"/>
                          </a:solidFill>
                          <a:effectLst/>
                          <a:latin typeface="Arial Narrow" panose="020B0606020202030204" pitchFamily="34" charset="0"/>
                          <a:ea typeface="+mn-ea"/>
                          <a:cs typeface="+mn-cs"/>
                          <a:sym typeface="Arial Narrow"/>
                        </a:rPr>
                        <a:t>río Sumapaz</a:t>
                      </a:r>
                      <a:endParaRPr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marL="91462" marR="91462" marT="45738" marB="45738"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crecientes súbitas en el </a:t>
                      </a:r>
                      <a:r>
                        <a:rPr lang="es-ES" sz="1100" b="0" i="0" u="none" strike="noStrike" cap="none" dirty="0" smtClean="0">
                          <a:solidFill>
                            <a:schemeClr val="dk1"/>
                          </a:solidFill>
                          <a:latin typeface="Arial Narrow"/>
                          <a:ea typeface="Arial Narrow"/>
                          <a:cs typeface="Arial Narrow"/>
                          <a:sym typeface="Arial Narrow"/>
                        </a:rPr>
                        <a:t>río Sumapaz y sus afluentes, tales como, los ríos Cuja y Subia y las quebradas </a:t>
                      </a:r>
                      <a:r>
                        <a:rPr lang="es-ES" sz="1100" b="0" i="0" u="none" strike="noStrike" cap="none" baseline="0" dirty="0" smtClean="0">
                          <a:solidFill>
                            <a:schemeClr val="dk1"/>
                          </a:solidFill>
                          <a:latin typeface="Arial Narrow"/>
                          <a:ea typeface="Arial Narrow"/>
                          <a:cs typeface="Arial Narrow"/>
                          <a:sym typeface="Arial Narrow"/>
                        </a:rPr>
                        <a:t>La Arenosa,</a:t>
                      </a:r>
                      <a:r>
                        <a:rPr lang="es-ES" sz="1100" b="0" i="0" u="none" strike="noStrike" cap="none" dirty="0" smtClean="0">
                          <a:solidFill>
                            <a:schemeClr val="dk1"/>
                          </a:solidFill>
                          <a:latin typeface="Arial Narrow"/>
                          <a:ea typeface="Arial Narrow"/>
                          <a:cs typeface="Arial Narrow"/>
                          <a:sym typeface="Arial Narrow"/>
                        </a:rPr>
                        <a:t> La Lejía y Sabaneta. Se recomienda especial atención en los municipios de Ricaurte, Cabrera, Pandi, Melgar, Arbeláez y Silvania (Cundinamarca) y </a:t>
                      </a:r>
                      <a:r>
                        <a:rPr lang="es-ES" sz="1100" b="0" i="0" u="none" strike="noStrike" cap="none" baseline="0" dirty="0" smtClean="0">
                          <a:solidFill>
                            <a:schemeClr val="dk1"/>
                          </a:solidFill>
                          <a:latin typeface="Arial Narrow"/>
                          <a:ea typeface="Arial Narrow"/>
                          <a:cs typeface="Arial Narrow"/>
                          <a:sym typeface="Arial Narrow"/>
                        </a:rPr>
                        <a:t>Carmen de Apicalá (Tolima), ante posibles afectaciones por desbordamientos e inundaciones.</a:t>
                      </a:r>
                      <a:endParaRPr lang="es-ES" sz="1100" b="0" i="0" u="none" strike="noStrike" cap="none" dirty="0">
                        <a:solidFill>
                          <a:schemeClr val="dk1"/>
                        </a:solidFill>
                        <a:latin typeface="Arial Narrow"/>
                        <a:ea typeface="Arial Narrow"/>
                        <a:cs typeface="Arial Narrow"/>
                        <a:sym typeface="Arial Narrow"/>
                      </a:endParaRPr>
                    </a:p>
                  </a:txBody>
                  <a:tcPr marL="91462" marR="91462" marT="45738" marB="45738" anchor="ctr"/>
                </a:tc>
                <a:extLst>
                  <a:ext uri="{0D108BD9-81ED-4DB2-BD59-A6C34878D82A}">
                    <a16:rowId xmlns:a16="http://schemas.microsoft.com/office/drawing/2014/main" xmlns="" val="2692250534"/>
                  </a:ext>
                </a:extLst>
              </a:tr>
            </a:tbl>
          </a:graphicData>
        </a:graphic>
      </p:graphicFrame>
      <p:pic>
        <p:nvPicPr>
          <p:cNvPr id="28"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077389" y="2858070"/>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760832" y="2535810"/>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4086" y="472941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7742" y="547799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742299" y="286832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4087" y="356785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661350" y="296880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4084" y="242830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4085" y="300299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3299" y="187548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438203" y="3332345"/>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946341" y="3228993"/>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7742" y="4148329"/>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73844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agen 26" descr="D:\HIDROLOGIA\INFORME HIDROLOGICO\Boletin Alertas Hidrologicas\jpg\Cuenca_alt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136650"/>
            <a:ext cx="424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975" y="4793291"/>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975" y="532862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8" descr="Recurso 32.png"/>
          <p:cNvPicPr>
            <a:picLocks noChangeAspect="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52"/>
          <p:cNvPicPr>
            <a:picLocks noChangeAspect="1"/>
          </p:cNvPicPr>
          <p:nvPr/>
        </p:nvPicPr>
        <p:blipFill>
          <a:blip r:embed="rId11"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7"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8" name="Picture 9" descr="Recurso 31.png"/>
          <p:cNvPicPr>
            <a:picLocks noChangeAspect="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a 13"/>
          <p:cNvGraphicFramePr>
            <a:graphicFrameLocks noGrp="1"/>
          </p:cNvGraphicFramePr>
          <p:nvPr>
            <p:extLst/>
          </p:nvPr>
        </p:nvGraphicFramePr>
        <p:xfrm>
          <a:off x="4240040" y="1099329"/>
          <a:ext cx="7843667" cy="5345798"/>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97134">
                  <a:extLst>
                    <a:ext uri="{9D8B030D-6E8A-4147-A177-3AD203B41FA5}">
                      <a16:colId xmlns:a16="http://schemas.microsoft.com/office/drawing/2014/main" xmlns="" val="20002"/>
                    </a:ext>
                  </a:extLst>
                </a:gridCol>
                <a:gridCol w="4837676">
                  <a:extLst>
                    <a:ext uri="{9D8B030D-6E8A-4147-A177-3AD203B41FA5}">
                      <a16:colId xmlns:a16="http://schemas.microsoft.com/office/drawing/2014/main" xmlns="" val="20003"/>
                    </a:ext>
                  </a:extLst>
                </a:gridCol>
              </a:tblGrid>
              <a:tr h="389548">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extLst>
                  <a:ext uri="{0D108BD9-81ED-4DB2-BD59-A6C34878D82A}">
                    <a16:rowId xmlns:a16="http://schemas.microsoft.com/office/drawing/2014/main" xmlns="" val="10000"/>
                  </a:ext>
                </a:extLst>
              </a:tr>
              <a:tr h="622099">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Alto Magdalena</a:t>
                      </a:r>
                      <a:endParaRPr lang="es-CO" sz="110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marL="0" marR="0" lvl="0" indent="0" algn="ctr"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Cuencas del río Opía</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incrementos moderados en los niveles del río</a:t>
                      </a:r>
                      <a:r>
                        <a:rPr lang="es-CO" sz="1100" u="none" strike="noStrike" kern="1200" baseline="0" dirty="0" smtClean="0">
                          <a:solidFill>
                            <a:schemeClr val="tx1"/>
                          </a:solidFill>
                          <a:effectLst/>
                          <a:latin typeface="Arial Narrow" panose="020B0606020202030204" pitchFamily="34" charset="0"/>
                          <a:ea typeface="+mn-ea"/>
                          <a:cs typeface="+mn-cs"/>
                        </a:rPr>
                        <a:t> Opía </a:t>
                      </a:r>
                      <a:r>
                        <a:rPr lang="es-ES" sz="1100" u="none" strike="noStrike" kern="1200" baseline="0" dirty="0" smtClean="0">
                          <a:solidFill>
                            <a:schemeClr val="tx1"/>
                          </a:solidFill>
                          <a:effectLst/>
                          <a:latin typeface="Arial Narrow" panose="020B0606020202030204" pitchFamily="34" charset="0"/>
                          <a:ea typeface="+mn-ea"/>
                          <a:cs typeface="+mn-cs"/>
                        </a:rPr>
                        <a:t>y sus afluentes, especial atención en el municipio de Piedras (Tolima).</a:t>
                      </a:r>
                    </a:p>
                  </a:txBody>
                  <a:tcPr anchor="ctr"/>
                </a:tc>
                <a:extLst>
                  <a:ext uri="{0D108BD9-81ED-4DB2-BD59-A6C34878D82A}">
                    <a16:rowId xmlns:a16="http://schemas.microsoft.com/office/drawing/2014/main" xmlns="" val="1986314337"/>
                  </a:ext>
                </a:extLst>
              </a:tr>
              <a:tr h="622099">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100" kern="1200" dirty="0" smtClean="0">
                          <a:effectLst/>
                          <a:latin typeface="Arial Narrow" panose="020B0606020202030204" pitchFamily="34" charset="0"/>
                        </a:rPr>
                        <a:t>Alto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Alta del río </a:t>
                      </a:r>
                      <a:r>
                        <a:rPr lang="es-CO" sz="1100" u="none" strike="noStrike" kern="1200" baseline="0" dirty="0">
                          <a:effectLst/>
                          <a:latin typeface="Arial Narrow" panose="020B0606020202030204" pitchFamily="34" charset="0"/>
                        </a:rPr>
                        <a:t>Bogotá</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la cuenca alta del río Bogotá y sus afluentes. Especial atención en los municipios de Villapinzón y Chocontá (Cundinamarca).</a:t>
                      </a:r>
                    </a:p>
                  </a:txBody>
                  <a:tcPr anchor="ctr"/>
                </a:tc>
                <a:extLst>
                  <a:ext uri="{0D108BD9-81ED-4DB2-BD59-A6C34878D82A}">
                    <a16:rowId xmlns:a16="http://schemas.microsoft.com/office/drawing/2014/main" xmlns="" val="255048475"/>
                  </a:ext>
                </a:extLst>
              </a:tr>
              <a:tr h="622099">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Alto Magdalena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Media del río Bogotá</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incrementos moderados en los niveles del río Bogotá y sus afluentes en la cuenca media. Especial atención en las quebradas Honda y Yomasa, los ríos Subachoque, Salitre, Tunjuelo, Fucha y Teusacá, entre otros aportantes al cauce principal del río Bogotá. Especial atención en los municipios de Suesca, </a:t>
                      </a:r>
                      <a:r>
                        <a:rPr lang="es-ES" sz="1100" u="none" strike="noStrike" kern="1200" baseline="0" dirty="0" err="1" smtClean="0">
                          <a:solidFill>
                            <a:schemeClr val="tx1"/>
                          </a:solidFill>
                          <a:effectLst/>
                          <a:latin typeface="Arial Narrow" panose="020B0606020202030204" pitchFamily="34" charset="0"/>
                        </a:rPr>
                        <a:t>Sesquilé</a:t>
                      </a:r>
                      <a:r>
                        <a:rPr lang="es-ES" sz="1100" u="none" strike="noStrike" kern="1200" baseline="0" dirty="0" smtClean="0">
                          <a:solidFill>
                            <a:schemeClr val="tx1"/>
                          </a:solidFill>
                          <a:effectLst/>
                          <a:latin typeface="Arial Narrow" panose="020B0606020202030204" pitchFamily="34" charset="0"/>
                        </a:rPr>
                        <a:t>, Gachancipá,, Zipaquirá, Tocancipá, Cajicá, Chía, Cota, Sopó y Funza, Mosquera, Soacha (Cundinamarca) y en la ciudad de Bogotá.</a:t>
                      </a:r>
                      <a:endPar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endParaRPr>
                    </a:p>
                  </a:txBody>
                  <a:tcPr anchor="ctr"/>
                </a:tc>
                <a:extLst>
                  <a:ext uri="{0D108BD9-81ED-4DB2-BD59-A6C34878D82A}">
                    <a16:rowId xmlns:a16="http://schemas.microsoft.com/office/drawing/2014/main" xmlns="" val="3974593647"/>
                  </a:ext>
                </a:extLst>
              </a:tr>
              <a:tr h="622099">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Alto Magdalena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Baja del río Bogotá</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b="0" i="0" u="none" strike="noStrike" cap="none" dirty="0" smtClean="0">
                          <a:solidFill>
                            <a:schemeClr val="dk1"/>
                          </a:solidFill>
                          <a:latin typeface="Arial Narrow"/>
                          <a:ea typeface="Arial Narrow"/>
                          <a:cs typeface="Arial Narrow"/>
                          <a:sym typeface="Arial Narrow"/>
                        </a:rPr>
                        <a:t>Niveles altos del río Bogotá en su cuenca baja y p</a:t>
                      </a:r>
                      <a:r>
                        <a:rPr lang="es-ES" sz="1100" b="0" i="0" u="none" strike="noStrike" cap="none" baseline="0" dirty="0" smtClean="0">
                          <a:solidFill>
                            <a:schemeClr val="dk1"/>
                          </a:solidFill>
                          <a:latin typeface="Arial Narrow"/>
                          <a:ea typeface="Arial Narrow"/>
                          <a:cs typeface="Arial Narrow"/>
                          <a:sym typeface="Arial Narrow"/>
                        </a:rPr>
                        <a:t>robabilidad de crecientes súbitas en sus aportantes, tales como los ríos </a:t>
                      </a:r>
                      <a:r>
                        <a:rPr lang="es-ES" sz="1100" b="0" i="0" u="none" strike="noStrike" cap="none" dirty="0" smtClean="0">
                          <a:solidFill>
                            <a:schemeClr val="dk1"/>
                          </a:solidFill>
                          <a:latin typeface="Arial Narrow"/>
                          <a:ea typeface="Arial Narrow"/>
                          <a:cs typeface="Arial Narrow"/>
                          <a:sym typeface="Arial Narrow"/>
                        </a:rPr>
                        <a:t>Apulo</a:t>
                      </a:r>
                      <a:r>
                        <a:rPr lang="es-ES" sz="1100" b="0" i="0" u="none" strike="noStrike" cap="none" baseline="0" dirty="0" smtClean="0">
                          <a:solidFill>
                            <a:schemeClr val="dk1"/>
                          </a:solidFill>
                          <a:latin typeface="Arial Narrow"/>
                          <a:ea typeface="Arial Narrow"/>
                          <a:cs typeface="Arial Narrow"/>
                          <a:sym typeface="Arial Narrow"/>
                        </a:rPr>
                        <a:t> y Lindo, y las </a:t>
                      </a:r>
                      <a:r>
                        <a:rPr lang="es-ES" sz="1100" u="none" strike="noStrike" kern="1200" baseline="0" dirty="0" smtClean="0">
                          <a:effectLst/>
                          <a:latin typeface="Arial Narrow" panose="020B0606020202030204" pitchFamily="34" charset="0"/>
                        </a:rPr>
                        <a:t>quebradas La </a:t>
                      </a:r>
                      <a:r>
                        <a:rPr lang="es-ES" sz="1100" u="none" strike="noStrike" kern="1200" baseline="0" dirty="0" err="1" smtClean="0">
                          <a:effectLst/>
                          <a:latin typeface="Arial Narrow" panose="020B0606020202030204" pitchFamily="34" charset="0"/>
                        </a:rPr>
                        <a:t>Pilama</a:t>
                      </a:r>
                      <a:r>
                        <a:rPr lang="es-ES" sz="1100" u="none" strike="noStrike" kern="1200" baseline="0" dirty="0" smtClean="0">
                          <a:effectLst/>
                          <a:latin typeface="Arial Narrow" panose="020B0606020202030204" pitchFamily="34" charset="0"/>
                        </a:rPr>
                        <a:t> y </a:t>
                      </a:r>
                      <a:r>
                        <a:rPr lang="es-ES" sz="1100" u="none" strike="noStrike" kern="1200" baseline="0" dirty="0" err="1" smtClean="0">
                          <a:effectLst/>
                          <a:latin typeface="Arial Narrow" panose="020B0606020202030204" pitchFamily="34" charset="0"/>
                        </a:rPr>
                        <a:t>Cachimbula</a:t>
                      </a:r>
                      <a:r>
                        <a:rPr lang="es-ES" sz="1100" u="none" strike="noStrike" kern="1200" baseline="0" dirty="0" smtClean="0">
                          <a:effectLst/>
                          <a:latin typeface="Arial Narrow" panose="020B0606020202030204" pitchFamily="34" charset="0"/>
                        </a:rPr>
                        <a:t>. Especial atención en municipios de  San Antonio del Tequendama, Tena, La Mesa, Anapoima, Apulo, Anolaima, Tocaima, Agua de Dios y Girardot (Cundinamarca). </a:t>
                      </a:r>
                    </a:p>
                  </a:txBody>
                  <a:tcPr anchor="ctr"/>
                </a:tc>
                <a:extLst>
                  <a:ext uri="{0D108BD9-81ED-4DB2-BD59-A6C34878D82A}">
                    <a16:rowId xmlns:a16="http://schemas.microsoft.com/office/drawing/2014/main" xmlns="" val="1511918746"/>
                  </a:ext>
                </a:extLst>
              </a:tr>
              <a:tr h="622099">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100" kern="1200" dirty="0" smtClean="0">
                          <a:effectLst/>
                          <a:latin typeface="Arial Narrow" panose="020B0606020202030204" pitchFamily="34" charset="0"/>
                        </a:rPr>
                        <a:t>Alto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Totare</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incrementos moderados en los niveles del río </a:t>
                      </a:r>
                      <a:r>
                        <a:rPr lang="es-CO" sz="1100" u="none" strike="noStrike" kern="1200" baseline="0" dirty="0" smtClean="0">
                          <a:effectLst/>
                          <a:latin typeface="Arial Narrow" panose="020B0606020202030204" pitchFamily="34" charset="0"/>
                        </a:rPr>
                        <a:t>Totare </a:t>
                      </a:r>
                      <a:r>
                        <a:rPr lang="es-ES" sz="1100" u="none" strike="noStrike" kern="1200" baseline="0" dirty="0" smtClean="0">
                          <a:effectLst/>
                          <a:latin typeface="Arial Narrow" panose="020B0606020202030204" pitchFamily="34" charset="0"/>
                        </a:rPr>
                        <a:t>y sus afluentes, especial atención en los municipios de Anzoátegui y Alvarado (Tolima).</a:t>
                      </a:r>
                    </a:p>
                  </a:txBody>
                  <a:tcPr anchor="ctr"/>
                </a:tc>
                <a:extLst>
                  <a:ext uri="{0D108BD9-81ED-4DB2-BD59-A6C34878D82A}">
                    <a16:rowId xmlns:a16="http://schemas.microsoft.com/office/drawing/2014/main" xmlns="" val="4175024695"/>
                  </a:ext>
                </a:extLst>
              </a:tr>
              <a:tr h="0">
                <a:tc>
                  <a:txBody>
                    <a:bodyPr/>
                    <a:lstStyle/>
                    <a:p>
                      <a:pPr algn="ctr">
                        <a:lnSpc>
                          <a:spcPct val="107000"/>
                        </a:lnSpc>
                        <a:spcAft>
                          <a:spcPts val="0"/>
                        </a:spcAft>
                      </a:pPr>
                      <a:endParaRPr lang="es-CO"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43" marR="91443" marT="45714" marB="45714" anchor="ctr"/>
                </a:tc>
                <a:tc>
                  <a:txBody>
                    <a:bodyPr/>
                    <a:lstStyle/>
                    <a:p>
                      <a:pPr marL="0" marR="0" lvl="0" indent="0" algn="ctr"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100" u="none" strike="noStrike" kern="1200" baseline="0" dirty="0">
                          <a:solidFill>
                            <a:schemeClr val="tx1"/>
                          </a:solidFill>
                          <a:effectLst/>
                          <a:latin typeface="Arial Narrow" panose="020B0606020202030204" pitchFamily="34" charset="0"/>
                          <a:ea typeface="+mn-ea"/>
                          <a:cs typeface="+mn-cs"/>
                        </a:rPr>
                        <a:t>Alto Magdalena</a:t>
                      </a:r>
                    </a:p>
                  </a:txBody>
                  <a:tcPr marL="91438" marR="91438" marT="45717" marB="45717" anchor="ctr"/>
                </a:tc>
                <a:tc>
                  <a:txBody>
                    <a:bodyPr/>
                    <a:lstStyle/>
                    <a:p>
                      <a:pPr marL="0" marR="0" lvl="0" indent="0" algn="ctr"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100" u="none" strike="noStrike" kern="1200" baseline="0" dirty="0">
                          <a:solidFill>
                            <a:schemeClr val="tx1"/>
                          </a:solidFill>
                          <a:effectLst/>
                          <a:latin typeface="Arial Narrow" panose="020B0606020202030204" pitchFamily="34" charset="0"/>
                          <a:ea typeface="+mn-ea"/>
                          <a:cs typeface="+mn-cs"/>
                        </a:rPr>
                        <a:t>Cuenca del río Lagunilla</a:t>
                      </a:r>
                    </a:p>
                  </a:txBody>
                  <a:tcPr marL="91438" marR="91438" marT="45717" marB="45717"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a:t>
                      </a:r>
                      <a:r>
                        <a:rPr lang="es-ES" sz="1100" u="none" strike="noStrike" kern="1200" baseline="0" dirty="0" smtClean="0">
                          <a:solidFill>
                            <a:schemeClr val="tx1"/>
                          </a:solidFill>
                          <a:effectLst/>
                          <a:latin typeface="Arial Narrow" panose="020B0606020202030204" pitchFamily="34" charset="0"/>
                          <a:ea typeface="+mn-ea"/>
                          <a:cs typeface="+mn-cs"/>
                        </a:rPr>
                        <a:t>súbitas en los ríos </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Lagunilla</a:t>
                      </a:r>
                      <a:r>
                        <a:rPr lang="es-ES" sz="1100" u="none" strike="noStrike" kern="1200" baseline="0" dirty="0" smtClean="0">
                          <a:solidFill>
                            <a:schemeClr val="tx1"/>
                          </a:solidFill>
                          <a:effectLst/>
                          <a:latin typeface="Arial Narrow" panose="020B0606020202030204" pitchFamily="34" charset="0"/>
                          <a:ea typeface="+mn-ea"/>
                          <a:cs typeface="+mn-cs"/>
                        </a:rPr>
                        <a:t>, Sabandija y Recio, afluentes del alto Magdalena. Se recomienda especial atención en los municipios de Ambalema, Murillo, Líbano, Lérida, Armero y Venadillo (Tolima). </a:t>
                      </a:r>
                    </a:p>
                  </a:txBody>
                  <a:tcPr marL="91438" marR="91438" marT="45717" marB="45717" anchor="ctr"/>
                </a:tc>
                <a:extLst>
                  <a:ext uri="{0D108BD9-81ED-4DB2-BD59-A6C34878D82A}">
                    <a16:rowId xmlns:a16="http://schemas.microsoft.com/office/drawing/2014/main" xmlns="" val="10001"/>
                  </a:ext>
                </a:extLst>
              </a:tr>
              <a:tr h="576344">
                <a:tc>
                  <a:txBody>
                    <a:bodyPr/>
                    <a:lstStyle/>
                    <a:p>
                      <a:pPr algn="ctr">
                        <a:lnSpc>
                          <a:spcPct val="107000"/>
                        </a:lnSpc>
                        <a:spcAft>
                          <a:spcPts val="0"/>
                        </a:spcAft>
                      </a:pPr>
                      <a:endParaRPr lang="es-CO"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u="none" strike="noStrike" cap="none" dirty="0">
                          <a:latin typeface="Arial Narrow" panose="020B0606020202030204" pitchFamily="34" charset="0"/>
                          <a:ea typeface="Arial Narrow"/>
                          <a:cs typeface="Arial Narrow"/>
                          <a:sym typeface="Arial Narrow"/>
                        </a:rPr>
                        <a:t>Alto Magdalena</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38" marB="45738" anchor="ct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1100" u="none" strike="noStrike" cap="none" dirty="0">
                          <a:latin typeface="Arial Narrow" panose="020B0606020202030204" pitchFamily="34" charset="0"/>
                          <a:ea typeface="Arial Narrow"/>
                          <a:cs typeface="Arial Narrow"/>
                          <a:sym typeface="Arial Narrow"/>
                        </a:rPr>
                        <a:t>Cuenca del río Seco y otros directos al Magdalena</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50" marR="91450" marT="45738" marB="45738" anchor="ct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1100" u="none" strike="noStrike" cap="none" dirty="0" smtClean="0">
                          <a:latin typeface="Arial Narrow" panose="020B0606020202030204" pitchFamily="34" charset="0"/>
                          <a:ea typeface="Arial Narrow"/>
                          <a:cs typeface="Arial Narrow"/>
                          <a:sym typeface="Arial Narrow"/>
                        </a:rPr>
                        <a:t>Probabilidad de incrementos moderados en el nivel del río Seco entre otros directos al Magdalena en </a:t>
                      </a:r>
                      <a:r>
                        <a:rPr lang="es-ES" sz="1100" u="none" strike="noStrike" kern="1200" cap="none" dirty="0" smtClean="0">
                          <a:solidFill>
                            <a:schemeClr val="tx1"/>
                          </a:solidFill>
                          <a:latin typeface="Arial Narrow" panose="020B0606020202030204" pitchFamily="34" charset="0"/>
                          <a:ea typeface="Arial Narrow"/>
                          <a:cs typeface="Arial Narrow"/>
                          <a:sym typeface="Arial Narrow"/>
                        </a:rPr>
                        <a:t>este sector. Se recomienda</a:t>
                      </a:r>
                      <a:r>
                        <a:rPr lang="es-ES" sz="1100" u="none" strike="noStrike" kern="1200" cap="none" baseline="0" dirty="0" smtClean="0">
                          <a:solidFill>
                            <a:schemeClr val="tx1"/>
                          </a:solidFill>
                          <a:latin typeface="Arial Narrow" panose="020B0606020202030204" pitchFamily="34" charset="0"/>
                          <a:ea typeface="Arial Narrow"/>
                          <a:cs typeface="Arial Narrow"/>
                          <a:sym typeface="Arial Narrow"/>
                        </a:rPr>
                        <a:t> especial atención en </a:t>
                      </a:r>
                      <a:r>
                        <a:rPr lang="es-ES" sz="1100" u="none" strike="noStrike" kern="1200" cap="none" dirty="0" smtClean="0">
                          <a:solidFill>
                            <a:schemeClr val="tx1"/>
                          </a:solidFill>
                          <a:latin typeface="Arial Narrow" panose="020B0606020202030204" pitchFamily="34" charset="0"/>
                          <a:ea typeface="Arial Narrow"/>
                          <a:cs typeface="Arial Narrow"/>
                          <a:sym typeface="Arial Narrow"/>
                        </a:rPr>
                        <a:t>el municipio de Jerusalén</a:t>
                      </a:r>
                      <a:r>
                        <a:rPr lang="es-ES" sz="1100" u="none" strike="noStrike" kern="1200" cap="none" baseline="0" dirty="0" smtClean="0">
                          <a:solidFill>
                            <a:schemeClr val="tx1"/>
                          </a:solidFill>
                          <a:latin typeface="Arial Narrow" panose="020B0606020202030204" pitchFamily="34" charset="0"/>
                          <a:ea typeface="Arial Narrow"/>
                          <a:cs typeface="Arial Narrow"/>
                          <a:sym typeface="Arial Narrow"/>
                        </a:rPr>
                        <a:t> </a:t>
                      </a:r>
                      <a:r>
                        <a:rPr lang="es-ES" sz="1100" u="none" strike="noStrike" kern="1200" cap="none" dirty="0" smtClean="0">
                          <a:solidFill>
                            <a:schemeClr val="tx1"/>
                          </a:solidFill>
                          <a:latin typeface="Arial Narrow" panose="020B0606020202030204" pitchFamily="34" charset="0"/>
                          <a:ea typeface="Arial Narrow"/>
                          <a:cs typeface="Arial Narrow"/>
                          <a:sym typeface="Arial Narrow"/>
                        </a:rPr>
                        <a:t>(Cundinamarca). </a:t>
                      </a:r>
                      <a:endParaRPr lang="es-ES" sz="1100" u="none" strike="noStrike" kern="1200" cap="none" dirty="0">
                        <a:solidFill>
                          <a:schemeClr val="tx1"/>
                        </a:solidFill>
                        <a:latin typeface="Arial Narrow" panose="020B0606020202030204" pitchFamily="34" charset="0"/>
                        <a:ea typeface="Arial Narrow"/>
                        <a:cs typeface="Arial Narrow"/>
                      </a:endParaRPr>
                    </a:p>
                  </a:txBody>
                  <a:tcPr marL="91450" marR="91450" marT="45738" marB="45738" anchor="ctr"/>
                </a:tc>
                <a:extLst>
                  <a:ext uri="{0D108BD9-81ED-4DB2-BD59-A6C34878D82A}">
                    <a16:rowId xmlns:a16="http://schemas.microsoft.com/office/drawing/2014/main" xmlns="" val="4057495462"/>
                  </a:ext>
                </a:extLst>
              </a:tr>
            </a:tbl>
          </a:graphicData>
        </a:graphic>
      </p:graphicFrame>
      <p:pic>
        <p:nvPicPr>
          <p:cNvPr id="17"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503010" y="2081550"/>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937804" y="234076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143930" y="1947155"/>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75478" y="2529681"/>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8420" y="305143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8421" y="46759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422" y="528098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8420" y="397865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950873" y="2218877"/>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8421" y="58966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3563" y="219167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371525" y="1789663"/>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Recurso 37.png"/>
          <p:cNvPicPr>
            <a:picLocks noChangeAspect="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143929" y="264646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422" y="1555709"/>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24927"/>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agen 26" descr="D:\HIDROLOGIA\INFORME HIDROLOGICO\Boletin Alertas Hidrologicas\jpg\Cuenca_medi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a 16"/>
          <p:cNvGraphicFramePr>
            <a:graphicFrameLocks noGrp="1"/>
          </p:cNvGraphicFramePr>
          <p:nvPr>
            <p:extLst/>
          </p:nvPr>
        </p:nvGraphicFramePr>
        <p:xfrm>
          <a:off x="4246563" y="1249451"/>
          <a:ext cx="7843667" cy="5135766"/>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791862">
                  <a:extLst>
                    <a:ext uri="{9D8B030D-6E8A-4147-A177-3AD203B41FA5}">
                      <a16:colId xmlns:a16="http://schemas.microsoft.com/office/drawing/2014/main" xmlns="" val="20002"/>
                    </a:ext>
                  </a:extLst>
                </a:gridCol>
                <a:gridCol w="4342948">
                  <a:extLst>
                    <a:ext uri="{9D8B030D-6E8A-4147-A177-3AD203B41FA5}">
                      <a16:colId xmlns:a16="http://schemas.microsoft.com/office/drawing/2014/main" xmlns="" val="20003"/>
                    </a:ext>
                  </a:extLst>
                </a:gridCol>
              </a:tblGrid>
              <a:tr h="38939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4" marB="45714" anchor="ctr">
                    <a:solidFill>
                      <a:schemeClr val="accent1">
                        <a:lumMod val="75000"/>
                      </a:schemeClr>
                    </a:solidFill>
                  </a:tcPr>
                </a:tc>
                <a:extLst>
                  <a:ext uri="{0D108BD9-81ED-4DB2-BD59-A6C34878D82A}">
                    <a16:rowId xmlns:a16="http://schemas.microsoft.com/office/drawing/2014/main" xmlns="" val="10000"/>
                  </a:ext>
                </a:extLst>
              </a:tr>
              <a:tr h="748842">
                <a:tc>
                  <a:txBody>
                    <a:bodyPr/>
                    <a:lstStyle/>
                    <a:p>
                      <a:pPr algn="ctr">
                        <a:lnSpc>
                          <a:spcPct val="107000"/>
                        </a:lnSpc>
                        <a:spcAft>
                          <a:spcPts val="0"/>
                        </a:spcAft>
                      </a:pPr>
                      <a:endParaRPr lang="es-CO"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Medio Magdalena</a:t>
                      </a:r>
                      <a:endParaRPr sz="1100" b="0" u="none" strike="noStrike" cap="none" dirty="0">
                        <a:solidFill>
                          <a:srgbClr val="000000"/>
                        </a:solidFill>
                        <a:latin typeface="Arial Narrow"/>
                        <a:ea typeface="Arial Narrow"/>
                        <a:cs typeface="Arial Narrow"/>
                        <a:sym typeface="Arial Narrow"/>
                      </a:endParaRPr>
                    </a:p>
                  </a:txBody>
                  <a:tcPr marL="91456" marR="91456" marT="45714" marB="45714"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Cuenca del río Gualí</a:t>
                      </a:r>
                      <a:endParaRPr sz="1100" b="0" u="none" strike="noStrike" cap="none" dirty="0">
                        <a:solidFill>
                          <a:schemeClr val="dk1"/>
                        </a:solidFill>
                        <a:latin typeface="Arial Narrow"/>
                        <a:ea typeface="Arial Narrow"/>
                        <a:cs typeface="Arial Narrow"/>
                        <a:sym typeface="Arial Narrow"/>
                      </a:endParaRPr>
                    </a:p>
                  </a:txBody>
                  <a:tcPr marL="91456" marR="91456" marT="45714" marB="45714"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Probabilidad de crecientes </a:t>
                      </a:r>
                      <a:r>
                        <a:rPr lang="es-CO" sz="1100" u="none" strike="noStrike" cap="none" dirty="0" smtClean="0">
                          <a:latin typeface="Arial Narrow"/>
                          <a:ea typeface="Arial Narrow"/>
                          <a:cs typeface="Arial Narrow"/>
                          <a:sym typeface="Arial Narrow"/>
                        </a:rPr>
                        <a:t>súbitas </a:t>
                      </a:r>
                      <a:r>
                        <a:rPr lang="es-CO" sz="1100" u="none" strike="noStrike" cap="none" dirty="0">
                          <a:latin typeface="Arial Narrow"/>
                          <a:ea typeface="Arial Narrow"/>
                          <a:cs typeface="Arial Narrow"/>
                          <a:sym typeface="Arial Narrow"/>
                        </a:rPr>
                        <a:t>en el río Gualí y sus afluentes, </a:t>
                      </a:r>
                      <a:r>
                        <a:rPr lang="es-CO" sz="1100" u="none" strike="noStrike" cap="none" dirty="0" smtClean="0">
                          <a:latin typeface="Arial Narrow"/>
                          <a:ea typeface="Arial Narrow"/>
                          <a:cs typeface="Arial Narrow"/>
                          <a:sym typeface="Arial Narrow"/>
                        </a:rPr>
                        <a:t>especialmente</a:t>
                      </a:r>
                      <a:r>
                        <a:rPr lang="es-CO" sz="1100" u="none" strike="noStrike" cap="none" baseline="0" dirty="0" smtClean="0">
                          <a:latin typeface="Arial Narrow"/>
                          <a:ea typeface="Arial Narrow"/>
                          <a:cs typeface="Arial Narrow"/>
                          <a:sym typeface="Arial Narrow"/>
                        </a:rPr>
                        <a:t> en el río San Juan. E</a:t>
                      </a:r>
                      <a:r>
                        <a:rPr lang="es-CO" sz="1100" u="none" strike="noStrike" cap="none" dirty="0" smtClean="0">
                          <a:latin typeface="Arial Narrow"/>
                          <a:ea typeface="Arial Narrow"/>
                          <a:cs typeface="Arial Narrow"/>
                          <a:sym typeface="Arial Narrow"/>
                        </a:rPr>
                        <a:t>special </a:t>
                      </a:r>
                      <a:r>
                        <a:rPr lang="es-CO" sz="1100" u="none" strike="noStrike" cap="none" dirty="0">
                          <a:latin typeface="Arial Narrow"/>
                          <a:ea typeface="Arial Narrow"/>
                          <a:cs typeface="Arial Narrow"/>
                          <a:sym typeface="Arial Narrow"/>
                        </a:rPr>
                        <a:t>atención en los municipios de Fresno (Tolima), Mariquita (Tolima), Pensilvania (Caldas), Casablanca (Tolima) y Samaná (Caldas</a:t>
                      </a:r>
                      <a:r>
                        <a:rPr lang="es-CO" sz="1100" u="none" strike="noStrike" cap="none" dirty="0" smtClean="0">
                          <a:latin typeface="Arial Narrow"/>
                          <a:ea typeface="Arial Narrow"/>
                          <a:cs typeface="Arial Narrow"/>
                          <a:sym typeface="Arial Narrow"/>
                        </a:rPr>
                        <a:t>). </a:t>
                      </a:r>
                      <a:endParaRPr sz="1100" b="0" u="none" strike="noStrike" cap="none" dirty="0">
                        <a:latin typeface="Arial Narrow"/>
                        <a:ea typeface="Arial Narrow"/>
                        <a:cs typeface="Arial Narrow"/>
                        <a:sym typeface="Arial Narrow"/>
                      </a:endParaRPr>
                    </a:p>
                  </a:txBody>
                  <a:tcPr marL="91456" marR="91456" marT="45714" marB="45714" anchor="ctr"/>
                </a:tc>
                <a:extLst>
                  <a:ext uri="{0D108BD9-81ED-4DB2-BD59-A6C34878D82A}">
                    <a16:rowId xmlns:a16="http://schemas.microsoft.com/office/drawing/2014/main" xmlns="" val="10001"/>
                  </a:ext>
                </a:extLst>
              </a:tr>
              <a:tr h="584094">
                <a:tc>
                  <a:txBody>
                    <a:bodyPr/>
                    <a:lstStyle/>
                    <a:p>
                      <a:pPr algn="ctr">
                        <a:lnSpc>
                          <a:spcPct val="107000"/>
                        </a:lnSpc>
                        <a:spcAft>
                          <a:spcPts val="0"/>
                        </a:spcAft>
                      </a:pPr>
                      <a:endParaRPr lang="es-CO"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b="0" u="none" strike="noStrike" cap="none" dirty="0">
                          <a:solidFill>
                            <a:srgbClr val="000000"/>
                          </a:solidFill>
                          <a:latin typeface="Arial Narrow"/>
                          <a:ea typeface="Arial Narrow"/>
                          <a:cs typeface="Arial Narrow"/>
                          <a:sym typeface="Arial Narrow"/>
                        </a:rPr>
                        <a:t>Medio Magdalena</a:t>
                      </a:r>
                      <a:endParaRPr sz="1400" u="none" strike="noStrike" cap="none" dirty="0"/>
                    </a:p>
                  </a:txBody>
                  <a:tcPr marL="91453" marR="91453"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u="none" strike="noStrike" cap="none" dirty="0">
                          <a:solidFill>
                            <a:schemeClr val="dk1"/>
                          </a:solidFill>
                          <a:latin typeface="Arial Narrow"/>
                          <a:ea typeface="Arial Narrow"/>
                          <a:cs typeface="Arial Narrow"/>
                          <a:sym typeface="Arial Narrow"/>
                        </a:rPr>
                        <a:t>Cuenca del río Guarinó</a:t>
                      </a:r>
                      <a:endParaRPr sz="1400" u="none" strike="noStrike" cap="none" dirty="0"/>
                    </a:p>
                  </a:txBody>
                  <a:tcPr marL="91453" marR="91453"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cap="none" dirty="0" smtClean="0">
                          <a:latin typeface="Arial Narrow"/>
                          <a:ea typeface="Arial Narrow"/>
                          <a:cs typeface="Arial Narrow"/>
                          <a:sym typeface="Arial Narrow"/>
                        </a:rPr>
                        <a:t>Probabilidad de crecientes súbitas en la cuenca del río Guarinó, especialmente en la </a:t>
                      </a:r>
                      <a:r>
                        <a:rPr lang="es-ES" sz="1100" u="none" strike="noStrike" cap="none" baseline="0" dirty="0" smtClean="0">
                          <a:latin typeface="Arial Narrow"/>
                          <a:ea typeface="Arial Narrow"/>
                          <a:cs typeface="Arial Narrow"/>
                          <a:sym typeface="Arial Narrow"/>
                        </a:rPr>
                        <a:t>quebrada San Antonio</a:t>
                      </a:r>
                      <a:r>
                        <a:rPr lang="es-ES" sz="1100" u="none" strike="noStrike" cap="none" dirty="0" smtClean="0">
                          <a:latin typeface="Arial Narrow"/>
                          <a:ea typeface="Arial Narrow"/>
                          <a:cs typeface="Arial Narrow"/>
                          <a:sym typeface="Arial Narrow"/>
                        </a:rPr>
                        <a:t>. Especial atención en el municipio de Manzanares (Caldas).</a:t>
                      </a:r>
                      <a:r>
                        <a:rPr lang="es-ES" sz="1100" u="none" strike="noStrike" cap="none" baseline="0" dirty="0" smtClean="0">
                          <a:latin typeface="Arial Narrow"/>
                          <a:ea typeface="Arial Narrow"/>
                          <a:cs typeface="Arial Narrow"/>
                          <a:sym typeface="Arial Narrow"/>
                        </a:rPr>
                        <a:t> </a:t>
                      </a:r>
                      <a:r>
                        <a:rPr lang="es-ES" sz="1100" b="1" u="none" strike="noStrike" cap="none" baseline="0" dirty="0" smtClean="0">
                          <a:latin typeface="Arial Narrow"/>
                          <a:ea typeface="Arial Narrow"/>
                          <a:cs typeface="Arial Narrow"/>
                          <a:sym typeface="Arial Narrow"/>
                        </a:rPr>
                        <a:t>Nota:</a:t>
                      </a:r>
                      <a:r>
                        <a:rPr lang="es-ES" sz="1100" b="0" u="none" strike="noStrike" cap="none" baseline="0" dirty="0" smtClean="0">
                          <a:latin typeface="Arial Narrow"/>
                          <a:ea typeface="Arial Narrow"/>
                          <a:cs typeface="Arial Narrow"/>
                          <a:sym typeface="Arial Narrow"/>
                        </a:rPr>
                        <a:t> </a:t>
                      </a:r>
                      <a:r>
                        <a:rPr lang="es-ES" sz="1100" u="none" strike="noStrike" cap="none" baseline="0" dirty="0" smtClean="0">
                          <a:latin typeface="Arial Narrow"/>
                          <a:ea typeface="Arial Narrow"/>
                          <a:cs typeface="Arial Narrow"/>
                          <a:sym typeface="Arial Narrow"/>
                        </a:rPr>
                        <a:t>Se presenta deslizamiento de material con posible represamiento sobre el cauce del rio Perrillo que desemboca al río Guarinó 28/06/2022</a:t>
                      </a:r>
                      <a:endParaRPr lang="es-ES" sz="1400" u="none" strike="noStrike" cap="none" dirty="0" smtClean="0"/>
                    </a:p>
                  </a:txBody>
                  <a:tcPr marL="91453" marR="91453" anchor="ctr"/>
                </a:tc>
                <a:extLst>
                  <a:ext uri="{0D108BD9-81ED-4DB2-BD59-A6C34878D82A}">
                    <a16:rowId xmlns:a16="http://schemas.microsoft.com/office/drawing/2014/main" xmlns="" val="10002"/>
                  </a:ext>
                </a:extLst>
              </a:tr>
              <a:tr h="58409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1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Medio Magdalena</a:t>
                      </a:r>
                      <a:endParaRPr sz="1100" b="0" u="none" strike="noStrike" cap="none" dirty="0">
                        <a:solidFill>
                          <a:srgbClr val="000000"/>
                        </a:solidFill>
                        <a:latin typeface="Arial Narrow"/>
                        <a:ea typeface="Arial Narrow"/>
                        <a:cs typeface="Arial Narrow"/>
                        <a:sym typeface="Arial Narrow"/>
                      </a:endParaRPr>
                    </a:p>
                  </a:txBody>
                  <a:tcPr marL="91456" marR="91456" marT="45714" marB="45714" anchor="ctr"/>
                </a:tc>
                <a:tc>
                  <a:txBody>
                    <a:bodyPr/>
                    <a:lstStyle/>
                    <a:p>
                      <a:pPr marL="0" marR="0" lvl="0" indent="0" algn="ctr" rtl="0">
                        <a:lnSpc>
                          <a:spcPct val="100000"/>
                        </a:lnSpc>
                        <a:spcBef>
                          <a:spcPts val="0"/>
                        </a:spcBef>
                        <a:spcAft>
                          <a:spcPts val="0"/>
                        </a:spcAft>
                        <a:buClr>
                          <a:schemeClr val="dk1"/>
                        </a:buClr>
                        <a:buSzPts val="1100"/>
                        <a:buFont typeface="Arial"/>
                        <a:buNone/>
                      </a:pPr>
                      <a:r>
                        <a:rPr lang="es-CO" sz="1100" b="0" u="none" strike="noStrike" cap="none" dirty="0">
                          <a:solidFill>
                            <a:schemeClr val="dk1"/>
                          </a:solidFill>
                          <a:latin typeface="Arial Narrow"/>
                          <a:ea typeface="Arial Narrow"/>
                          <a:cs typeface="Arial Narrow"/>
                          <a:sym typeface="Arial Narrow"/>
                        </a:rPr>
                        <a:t>Directos al Medio Magdalena entre los ríos Guarinó y La Miel</a:t>
                      </a:r>
                      <a:endParaRPr sz="1100" b="0" u="none" strike="noStrike" cap="none" dirty="0">
                        <a:solidFill>
                          <a:schemeClr val="dk1"/>
                        </a:solidFill>
                        <a:latin typeface="Arial Narrow"/>
                        <a:ea typeface="Arial Narrow"/>
                        <a:cs typeface="Arial Narrow"/>
                        <a:sym typeface="Arial Narrow"/>
                      </a:endParaRPr>
                    </a:p>
                  </a:txBody>
                  <a:tcPr marL="91456" marR="91456" marT="45714" marB="45714" anchor="ctr"/>
                </a:tc>
                <a:tc>
                  <a:txBody>
                    <a:bodyPr/>
                    <a:lstStyle/>
                    <a:p>
                      <a:pPr marL="0" marR="0" lvl="0" indent="0" algn="just" defTabSz="4572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1100" b="0" u="none" strike="noStrike" cap="none" baseline="0" dirty="0" smtClean="0">
                          <a:solidFill>
                            <a:schemeClr val="dk1"/>
                          </a:solidFill>
                          <a:latin typeface="Arial Narrow"/>
                          <a:ea typeface="Arial Narrow"/>
                          <a:cs typeface="Arial Narrow"/>
                          <a:sym typeface="Arial Narrow"/>
                        </a:rPr>
                        <a:t>Probabilidad de crecientes súbitas </a:t>
                      </a:r>
                      <a:r>
                        <a:rPr lang="es-CO" sz="1100" u="none" strike="noStrike" cap="none" dirty="0" smtClean="0">
                          <a:solidFill>
                            <a:schemeClr val="dk1"/>
                          </a:solidFill>
                          <a:latin typeface="Arial Narrow"/>
                          <a:ea typeface="Arial Narrow"/>
                          <a:cs typeface="Arial Narrow"/>
                          <a:sym typeface="Arial Narrow"/>
                        </a:rPr>
                        <a:t>en </a:t>
                      </a:r>
                      <a:r>
                        <a:rPr lang="es-CO" sz="1100" u="none" strike="noStrike" cap="none" baseline="0" dirty="0" smtClean="0">
                          <a:solidFill>
                            <a:schemeClr val="dk1"/>
                          </a:solidFill>
                          <a:latin typeface="Arial Narrow"/>
                          <a:ea typeface="Arial Narrow"/>
                          <a:cs typeface="Arial Narrow"/>
                          <a:sym typeface="Arial Narrow"/>
                        </a:rPr>
                        <a:t>los d</a:t>
                      </a:r>
                      <a:r>
                        <a:rPr lang="es-CO" sz="1100" u="none" strike="noStrike" cap="none" dirty="0" smtClean="0">
                          <a:solidFill>
                            <a:schemeClr val="dk1"/>
                          </a:solidFill>
                          <a:latin typeface="Arial Narrow"/>
                          <a:ea typeface="Arial Narrow"/>
                          <a:cs typeface="Arial Narrow"/>
                          <a:sym typeface="Arial Narrow"/>
                        </a:rPr>
                        <a:t>irectos al Medio</a:t>
                      </a:r>
                      <a:r>
                        <a:rPr lang="es-CO" sz="1100" u="none" strike="noStrike" cap="none" baseline="0" dirty="0" smtClean="0">
                          <a:solidFill>
                            <a:schemeClr val="dk1"/>
                          </a:solidFill>
                          <a:latin typeface="Arial Narrow"/>
                          <a:ea typeface="Arial Narrow"/>
                          <a:cs typeface="Arial Narrow"/>
                          <a:sym typeface="Arial Narrow"/>
                        </a:rPr>
                        <a:t> </a:t>
                      </a:r>
                      <a:r>
                        <a:rPr lang="es-CO" sz="1100" u="none" strike="noStrike" cap="none" dirty="0" smtClean="0">
                          <a:solidFill>
                            <a:schemeClr val="dk1"/>
                          </a:solidFill>
                          <a:latin typeface="Arial Narrow"/>
                          <a:ea typeface="Arial Narrow"/>
                          <a:cs typeface="Arial Narrow"/>
                          <a:sym typeface="Arial Narrow"/>
                        </a:rPr>
                        <a:t>Magdalena entre los ríos Guarinó y La Miel, se recomienda especial atención en</a:t>
                      </a:r>
                      <a:r>
                        <a:rPr lang="es-CO" sz="1100" u="none" strike="noStrike" cap="none" baseline="0" dirty="0" smtClean="0">
                          <a:solidFill>
                            <a:schemeClr val="dk1"/>
                          </a:solidFill>
                          <a:latin typeface="Arial Narrow"/>
                          <a:ea typeface="Arial Narrow"/>
                          <a:cs typeface="Arial Narrow"/>
                          <a:sym typeface="Arial Narrow"/>
                        </a:rPr>
                        <a:t> el municipio de</a:t>
                      </a:r>
                      <a:r>
                        <a:rPr lang="es-CO" sz="1100" u="none" strike="noStrike" cap="none" dirty="0" smtClean="0">
                          <a:solidFill>
                            <a:schemeClr val="dk1"/>
                          </a:solidFill>
                          <a:latin typeface="Arial Narrow"/>
                          <a:ea typeface="Arial Narrow"/>
                          <a:cs typeface="Arial Narrow"/>
                          <a:sym typeface="Arial Narrow"/>
                        </a:rPr>
                        <a:t> La</a:t>
                      </a:r>
                      <a:r>
                        <a:rPr lang="es-CO" sz="1100" u="none" strike="noStrike" cap="none" baseline="0" dirty="0" smtClean="0">
                          <a:solidFill>
                            <a:schemeClr val="dk1"/>
                          </a:solidFill>
                          <a:latin typeface="Arial Narrow"/>
                          <a:ea typeface="Arial Narrow"/>
                          <a:cs typeface="Arial Narrow"/>
                          <a:sym typeface="Arial Narrow"/>
                        </a:rPr>
                        <a:t> Dorada - Caldas.</a:t>
                      </a:r>
                    </a:p>
                  </a:txBody>
                  <a:tcPr marL="91456" marR="91456" marT="45714" marB="45714" anchor="ctr"/>
                </a:tc>
                <a:extLst>
                  <a:ext uri="{0D108BD9-81ED-4DB2-BD59-A6C34878D82A}">
                    <a16:rowId xmlns:a16="http://schemas.microsoft.com/office/drawing/2014/main" xmlns="" val="10003"/>
                  </a:ext>
                </a:extLst>
              </a:tr>
              <a:tr h="5841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1100" u="none" strike="noStrike" cap="none" dirty="0">
                          <a:latin typeface="Arial Narrow"/>
                          <a:ea typeface="Arial Narrow"/>
                          <a:cs typeface="Arial Narrow"/>
                          <a:sym typeface="Arial Narrow"/>
                        </a:rPr>
                        <a:t>Medio Magdalena</a:t>
                      </a:r>
                      <a:endParaRPr sz="1100" b="0" u="none" strike="noStrike" cap="none" dirty="0">
                        <a:solidFill>
                          <a:srgbClr val="000000"/>
                        </a:solidFill>
                        <a:latin typeface="Arial Narrow"/>
                        <a:ea typeface="Arial Narrow"/>
                        <a:cs typeface="Arial Narrow"/>
                        <a:sym typeface="Arial Narrow"/>
                      </a:endParaRPr>
                    </a:p>
                  </a:txBody>
                  <a:tcPr marL="91453" marR="91453"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u="none" strike="noStrike" cap="none" dirty="0">
                          <a:solidFill>
                            <a:schemeClr val="dk1"/>
                          </a:solidFill>
                          <a:latin typeface="Arial Narrow"/>
                          <a:ea typeface="Arial Narrow"/>
                          <a:cs typeface="Arial Narrow"/>
                          <a:sym typeface="Arial Narrow"/>
                        </a:rPr>
                        <a:t>Cuenca del río La Miel (Samaná)</a:t>
                      </a:r>
                      <a:endParaRPr sz="1400" u="none" strike="noStrike" cap="none" dirty="0"/>
                    </a:p>
                  </a:txBody>
                  <a:tcPr marL="91453" marR="91453"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1100" u="none" strike="noStrike" cap="none" dirty="0" smtClean="0">
                          <a:latin typeface="Arial Narrow"/>
                          <a:ea typeface="Arial Narrow"/>
                          <a:cs typeface="Arial Narrow"/>
                          <a:sym typeface="Arial Narrow"/>
                        </a:rPr>
                        <a:t>Probabilidad de crecientes</a:t>
                      </a:r>
                      <a:r>
                        <a:rPr lang="es-CO" sz="1100" u="none" strike="noStrike" cap="none" baseline="0" dirty="0" smtClean="0">
                          <a:latin typeface="Arial Narrow"/>
                          <a:ea typeface="Arial Narrow"/>
                          <a:cs typeface="Arial Narrow"/>
                          <a:sym typeface="Arial Narrow"/>
                        </a:rPr>
                        <a:t> súbitas en </a:t>
                      </a:r>
                      <a:r>
                        <a:rPr lang="es-CO" sz="1100" u="none" strike="noStrike" cap="none" dirty="0" smtClean="0">
                          <a:latin typeface="Arial Narrow"/>
                          <a:ea typeface="Arial Narrow"/>
                          <a:cs typeface="Arial Narrow"/>
                          <a:sym typeface="Arial Narrow"/>
                        </a:rPr>
                        <a:t>la cuenca del río La Miel, especialmente en </a:t>
                      </a:r>
                      <a:r>
                        <a:rPr lang="es-CO" sz="1100" u="none" strike="noStrike" cap="none" baseline="0" dirty="0" smtClean="0">
                          <a:latin typeface="Arial Narrow"/>
                          <a:ea typeface="Arial Narrow"/>
                          <a:cs typeface="Arial Narrow"/>
                          <a:sym typeface="Arial Narrow"/>
                        </a:rPr>
                        <a:t>sus aportantes.</a:t>
                      </a:r>
                      <a:r>
                        <a:rPr lang="es-CO" sz="1100" u="none" strike="noStrike" cap="none" dirty="0" smtClean="0">
                          <a:latin typeface="Arial Narrow"/>
                          <a:ea typeface="Arial Narrow"/>
                          <a:cs typeface="Arial Narrow"/>
                          <a:sym typeface="Arial Narrow"/>
                        </a:rPr>
                        <a:t> Especial atención en los municipios de Marquetalia, Samaná, Pensilvania, Norcasia (Caldas), Argelia y Sonsón (Antioquia). </a:t>
                      </a:r>
                      <a:endParaRPr lang="es-ES" sz="1100" u="none" strike="noStrike" cap="none" dirty="0">
                        <a:latin typeface="Arial Narrow"/>
                        <a:ea typeface="Arial Narrow"/>
                        <a:cs typeface="Arial Narrow"/>
                        <a:sym typeface="Arial Narrow"/>
                      </a:endParaRPr>
                    </a:p>
                  </a:txBody>
                  <a:tcPr marL="91453" marR="91453" anchor="ctr"/>
                </a:tc>
                <a:extLst>
                  <a:ext uri="{0D108BD9-81ED-4DB2-BD59-A6C34878D82A}">
                    <a16:rowId xmlns:a16="http://schemas.microsoft.com/office/drawing/2014/main" xmlns="" val="10004"/>
                  </a:ext>
                </a:extLst>
              </a:tr>
              <a:tr h="75233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effectLst/>
                          <a:latin typeface="Arial Narrow" panose="020B0606020202030204" pitchFamily="34" charset="0"/>
                        </a:rPr>
                        <a:t>Medio Magdalena</a:t>
                      </a:r>
                      <a:endPar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6" marR="91446" marT="45709" marB="4570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Directos al medio Magdalena entre los ríos La Miel y Nare</a:t>
                      </a:r>
                    </a:p>
                  </a:txBody>
                  <a:tcPr marL="91446" marR="91446" marT="45709" marB="45709"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Probabilidad de crecientes súbitas en los aportantes directos al Medio Magdalena entre los ríos La Miel y Nare, especialmente en el río Claro (Cocorná Sur). Especial atención a la altura de los municipios de Sonsón, Puerto Triunfo, Puerto Nare y San Francisco (Antioquia).</a:t>
                      </a:r>
                    </a:p>
                  </a:txBody>
                  <a:tcPr marL="91446" marR="91446" marT="45709" marB="45709" anchor="ctr"/>
                </a:tc>
                <a:extLst>
                  <a:ext uri="{0D108BD9-81ED-4DB2-BD59-A6C34878D82A}">
                    <a16:rowId xmlns:a16="http://schemas.microsoft.com/office/drawing/2014/main" xmlns="" val="10005"/>
                  </a:ext>
                </a:extLst>
              </a:tr>
              <a:tr h="75233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4" marB="45714"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panose="020B0606020202030204" pitchFamily="34" charset="0"/>
                          <a:sym typeface="Arial Narrow"/>
                        </a:rPr>
                        <a:t>Medio Magdalena</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28" marR="91428" marT="45692" marB="45692"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panose="020B0606020202030204" pitchFamily="34" charset="0"/>
                          <a:sym typeface="Arial Narrow"/>
                        </a:rPr>
                        <a:t>Cuenca del río Nare</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28" marR="91428" marT="45692" marB="45692"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u="none" strike="noStrike" cap="none" dirty="0" smtClean="0">
                          <a:latin typeface="Arial Narrow" panose="020B0606020202030204" pitchFamily="34" charset="0"/>
                          <a:sym typeface="Arial Narrow"/>
                        </a:rPr>
                        <a:t>Probabilidad</a:t>
                      </a:r>
                      <a:r>
                        <a:rPr lang="es-ES" sz="1100" u="none" strike="noStrike" cap="none" baseline="0" dirty="0" smtClean="0">
                          <a:latin typeface="Arial Narrow" panose="020B0606020202030204" pitchFamily="34" charset="0"/>
                          <a:sym typeface="Arial Narrow"/>
                        </a:rPr>
                        <a:t> de c</a:t>
                      </a:r>
                      <a:r>
                        <a:rPr lang="es-ES" sz="1100" u="none" strike="noStrike" cap="none" dirty="0" smtClean="0">
                          <a:latin typeface="Arial Narrow" panose="020B0606020202030204" pitchFamily="34" charset="0"/>
                          <a:sym typeface="Arial Narrow"/>
                        </a:rPr>
                        <a:t>recientes súbitas en el río Nare y sus afluentes, especial</a:t>
                      </a:r>
                      <a:r>
                        <a:rPr lang="es-ES" sz="1100" u="none" strike="noStrike" cap="none" baseline="0" dirty="0" smtClean="0">
                          <a:latin typeface="Arial Narrow" panose="020B0606020202030204" pitchFamily="34" charset="0"/>
                          <a:sym typeface="Arial Narrow"/>
                        </a:rPr>
                        <a:t> atención</a:t>
                      </a:r>
                      <a:r>
                        <a:rPr lang="es-ES" sz="1100" u="none" strike="noStrike" cap="none" dirty="0" smtClean="0">
                          <a:latin typeface="Arial Narrow" panose="020B0606020202030204" pitchFamily="34" charset="0"/>
                          <a:sym typeface="Arial Narrow"/>
                        </a:rPr>
                        <a:t> en</a:t>
                      </a:r>
                      <a:r>
                        <a:rPr lang="es-ES" sz="1100" u="none" strike="noStrike" cap="none" baseline="0" dirty="0" smtClean="0">
                          <a:latin typeface="Arial Narrow" panose="020B0606020202030204" pitchFamily="34" charset="0"/>
                          <a:sym typeface="Arial Narrow"/>
                        </a:rPr>
                        <a:t> los ríos Nus, </a:t>
                      </a:r>
                      <a:r>
                        <a:rPr lang="es-ES" sz="1100" u="none" strike="noStrike" cap="none" dirty="0" smtClean="0">
                          <a:latin typeface="Arial Narrow" panose="020B0606020202030204" pitchFamily="34" charset="0"/>
                          <a:sym typeface="Arial Narrow"/>
                        </a:rPr>
                        <a:t>Samaná Norte, Negro, San Carlos y quebradas Marinilla, El Arenal, La Mosca, Santa Gertrudis, </a:t>
                      </a:r>
                      <a:r>
                        <a:rPr lang="es-ES" sz="1100" b="0" u="none" strike="noStrike" cap="none" baseline="0" dirty="0" smtClean="0">
                          <a:latin typeface="Arial Narrow" panose="020B0606020202030204" pitchFamily="34" charset="0"/>
                          <a:sym typeface="Arial Narrow"/>
                        </a:rPr>
                        <a:t>Guayabal, La Chorrera, </a:t>
                      </a:r>
                      <a:r>
                        <a:rPr lang="es-ES" sz="1100" u="none" strike="noStrike" cap="none" dirty="0" smtClean="0">
                          <a:latin typeface="Arial Narrow" panose="020B0606020202030204" pitchFamily="34" charset="0"/>
                          <a:sym typeface="Arial Narrow"/>
                        </a:rPr>
                        <a:t>Las La Paisanita,</a:t>
                      </a:r>
                      <a:r>
                        <a:rPr lang="es-ES" sz="1100" u="none" strike="noStrike" cap="none" baseline="0" dirty="0" smtClean="0">
                          <a:latin typeface="Arial Narrow" panose="020B0606020202030204" pitchFamily="34" charset="0"/>
                          <a:sym typeface="Arial Narrow"/>
                        </a:rPr>
                        <a:t> </a:t>
                      </a:r>
                      <a:r>
                        <a:rPr lang="es-ES" sz="1100" u="none" strike="noStrike" cap="none" dirty="0" smtClean="0">
                          <a:latin typeface="Arial Narrow" panose="020B0606020202030204" pitchFamily="34" charset="0"/>
                          <a:sym typeface="Arial Narrow"/>
                        </a:rPr>
                        <a:t>La Aguada, </a:t>
                      </a:r>
                      <a:r>
                        <a:rPr lang="es-ES" sz="1100" b="0" u="none" strike="noStrike" kern="1200" baseline="0" dirty="0" smtClean="0">
                          <a:effectLst/>
                          <a:latin typeface="Arial Narrow" panose="020B0606020202030204" pitchFamily="34" charset="0"/>
                        </a:rPr>
                        <a:t>Reina</a:t>
                      </a:r>
                      <a:r>
                        <a:rPr lang="es-ES" sz="1100" u="none" strike="noStrike" cap="none" dirty="0" smtClean="0">
                          <a:latin typeface="Arial Narrow" panose="020B0606020202030204" pitchFamily="34" charset="0"/>
                          <a:sym typeface="Arial Narrow"/>
                        </a:rPr>
                        <a:t> y La Cristalina. Se recomienda estar atentos en los municipios de Guarne, El Retiro, La Ceja, Cisneros, San Roque, Santo Domingo, Concepción, Rionegro, Santuario, Marinilla, Cocorná, San Luis, Yolombó,</a:t>
                      </a:r>
                      <a:r>
                        <a:rPr lang="es-ES" sz="1100" u="none" strike="noStrike" cap="none" baseline="0" dirty="0" smtClean="0">
                          <a:latin typeface="Arial Narrow" panose="020B0606020202030204" pitchFamily="34" charset="0"/>
                          <a:sym typeface="Arial Narrow"/>
                        </a:rPr>
                        <a:t> </a:t>
                      </a:r>
                      <a:r>
                        <a:rPr lang="es-ES" sz="1100" u="none" strike="noStrike" cap="none" dirty="0" smtClean="0">
                          <a:latin typeface="Arial Narrow" panose="020B0606020202030204" pitchFamily="34" charset="0"/>
                          <a:sym typeface="Arial Narrow"/>
                        </a:rPr>
                        <a:t>Puerto Nare, San Francisco, San Carlos y San Rafael (Antioquia). </a:t>
                      </a:r>
                      <a:endParaRPr kumimoji="0" lang="es-ES" sz="1100" b="0" i="0" u="none" strike="noStrike" kern="1200" cap="none" spc="0" normalizeH="0" baseline="0" noProof="0" dirty="0" smtClean="0">
                        <a:ln>
                          <a:noFill/>
                        </a:ln>
                        <a:solidFill>
                          <a:prstClr val="black"/>
                        </a:solidFill>
                        <a:effectLst/>
                        <a:uLnTx/>
                        <a:uFillTx/>
                        <a:latin typeface="Arial Narrow" panose="020B0606020202030204" pitchFamily="34" charset="0"/>
                      </a:endParaRPr>
                    </a:p>
                  </a:txBody>
                  <a:tcPr marL="91428" marR="91428" marT="45692" marB="45692" anchor="ctr"/>
                </a:tc>
                <a:extLst>
                  <a:ext uri="{0D108BD9-81ED-4DB2-BD59-A6C34878D82A}">
                    <a16:rowId xmlns:a16="http://schemas.microsoft.com/office/drawing/2014/main" xmlns="" val="3219484440"/>
                  </a:ext>
                </a:extLst>
              </a:tr>
            </a:tbl>
          </a:graphicData>
        </a:graphic>
      </p:graphicFrame>
      <p:pic>
        <p:nvPicPr>
          <p:cNvPr id="129069"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533400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0" name="Google Shape;692;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1" name="Google Shape;693;p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 y="2189163"/>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2" name="Google Shape;694;p1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450" y="3938588"/>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3" name="Google Shape;695;p14" descr="Recurso 32.png"/>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4" name="Google Shape;696;p14"/>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5" name="Google Shape;697;p14" descr="Recurso 31.png"/>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636838"/>
            <a:ext cx="387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6" name="Google Shape;698;p14" descr="Recurso 39.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7"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8" name="Google Shape;700;p14"/>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9" name="Picture 28"/>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775609" y="5022850"/>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Recurso 25.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8176" y="4785519"/>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104706" y="4222226"/>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743443" y="4613614"/>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116129" y="4757764"/>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Recurso 25.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1046" y="4785519"/>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827548" y="37052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743443" y="4159199"/>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019" y="551544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737" y="254975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737" y="179357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020" y="449971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738" y="3823719"/>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737" y="322934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61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p:cNvGraphicFramePr>
            <a:graphicFrameLocks noGrp="1"/>
          </p:cNvGraphicFramePr>
          <p:nvPr>
            <p:extLst/>
          </p:nvPr>
        </p:nvGraphicFramePr>
        <p:xfrm>
          <a:off x="4271963" y="1183300"/>
          <a:ext cx="7766050" cy="5003391"/>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791862">
                  <a:extLst>
                    <a:ext uri="{9D8B030D-6E8A-4147-A177-3AD203B41FA5}">
                      <a16:colId xmlns:a16="http://schemas.microsoft.com/office/drawing/2014/main" xmlns="" val="20002"/>
                    </a:ext>
                  </a:extLst>
                </a:gridCol>
                <a:gridCol w="4265331">
                  <a:extLst>
                    <a:ext uri="{9D8B030D-6E8A-4147-A177-3AD203B41FA5}">
                      <a16:colId xmlns:a16="http://schemas.microsoft.com/office/drawing/2014/main" xmlns="" val="20003"/>
                    </a:ext>
                  </a:extLst>
                </a:gridCol>
              </a:tblGrid>
              <a:tr h="396165">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1" marB="45711"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1" marB="45711"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1" marB="45711"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1" marB="45711" anchor="ctr">
                    <a:solidFill>
                      <a:schemeClr val="accent1">
                        <a:lumMod val="75000"/>
                      </a:schemeClr>
                    </a:solidFill>
                  </a:tcPr>
                </a:tc>
                <a:extLst>
                  <a:ext uri="{0D108BD9-81ED-4DB2-BD59-A6C34878D82A}">
                    <a16:rowId xmlns:a16="http://schemas.microsoft.com/office/drawing/2014/main" xmlns="" val="10000"/>
                  </a:ext>
                </a:extLst>
              </a:tr>
              <a:tr h="59424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effectLst/>
                          <a:latin typeface="Arial Narrow" panose="020B0606020202030204" pitchFamily="34" charset="0"/>
                        </a:rPr>
                        <a:t>Medio Magdalena</a:t>
                      </a:r>
                      <a:endPar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5" marB="45715"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Medio Magdalena</a:t>
                      </a:r>
                    </a:p>
                  </a:txBody>
                  <a:tcPr marL="91443" marR="91443" marT="45715" marB="45715" anchor="ct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Probabilidad de incrementos moderados en el nivel del río Magdalena, en el tramo comprendido entre los municipios de Honda (Tolima) y Puerto Berrio (Antioquia).</a:t>
                      </a:r>
                    </a:p>
                  </a:txBody>
                  <a:tcPr marL="91443" marR="91443" marT="45715" marB="45715" anchor="ctr"/>
                </a:tc>
                <a:extLst>
                  <a:ext uri="{0D108BD9-81ED-4DB2-BD59-A6C34878D82A}">
                    <a16:rowId xmlns:a16="http://schemas.microsoft.com/office/drawing/2014/main" xmlns="" val="328979039"/>
                  </a:ext>
                </a:extLst>
              </a:tr>
              <a:tr h="59424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algn="ctr"/>
                      <a:r>
                        <a:rPr lang="es-CO" sz="1100" kern="1200" dirty="0">
                          <a:solidFill>
                            <a:schemeClr val="tx1"/>
                          </a:solidFill>
                          <a:effectLst/>
                          <a:latin typeface="Arial Narrow" panose="020B0606020202030204" pitchFamily="34" charset="0"/>
                        </a:rPr>
                        <a:t>Medio Magdalena</a:t>
                      </a:r>
                      <a:endParaRPr lang="es-CO" sz="1100" b="0"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rPr>
                        <a:t>Cuenca </a:t>
                      </a:r>
                      <a:r>
                        <a:rPr lang="es-CO" sz="1100" u="none" strike="noStrike" kern="1200" baseline="0" dirty="0">
                          <a:solidFill>
                            <a:schemeClr val="tx1"/>
                          </a:solidFill>
                          <a:effectLst/>
                          <a:latin typeface="Arial Narrow" panose="020B0606020202030204" pitchFamily="34" charset="0"/>
                        </a:rPr>
                        <a:t>del río </a:t>
                      </a:r>
                      <a:r>
                        <a:rPr lang="es-CO" sz="1100" u="none" strike="noStrike" kern="1200" baseline="0" dirty="0" smtClean="0">
                          <a:solidFill>
                            <a:schemeClr val="tx1"/>
                          </a:solidFill>
                          <a:effectLst/>
                          <a:latin typeface="Arial Narrow" panose="020B0606020202030204" pitchFamily="34" charset="0"/>
                        </a:rPr>
                        <a:t>San Bartolo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11" marB="45711" anchor="ctr"/>
                </a:tc>
                <a:tc>
                  <a:txBody>
                    <a:bodyPr/>
                    <a:lstStyle/>
                    <a:p>
                      <a:pPr marL="0" marR="0" lvl="0" indent="0" algn="just" defTabSz="4572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la cuenca del río San Bartolo, especialmente en sus aportantes de la cuenca Media-Baja, estar atentes en los ríos Vegachi y Regla, y </a:t>
                      </a:r>
                      <a:r>
                        <a:rPr lang="es-ES" sz="1100" u="none" strike="noStrike" kern="1200" baseline="0" dirty="0" smtClean="0">
                          <a:effectLst/>
                          <a:latin typeface="Arial Narrow" panose="020B0606020202030204" pitchFamily="34" charset="0"/>
                        </a:rPr>
                        <a:t>la quebrada La Malena, entre otros</a:t>
                      </a:r>
                      <a:r>
                        <a:rPr lang="es-ES" sz="1100" u="none" strike="noStrike" kern="1200" baseline="0" dirty="0" smtClean="0">
                          <a:solidFill>
                            <a:schemeClr val="tx1"/>
                          </a:solidFill>
                          <a:effectLst/>
                          <a:latin typeface="Arial Narrow" panose="020B0606020202030204" pitchFamily="34" charset="0"/>
                        </a:rPr>
                        <a:t>. Especial atención en los municipios de Yolombó, Vegachi, Yondó y </a:t>
                      </a:r>
                      <a:r>
                        <a:rPr lang="es-ES" sz="1100" u="none" strike="noStrike" kern="1200" baseline="0" dirty="0" smtClean="0">
                          <a:effectLst/>
                          <a:latin typeface="Arial Narrow" panose="020B0606020202030204" pitchFamily="34" charset="0"/>
                        </a:rPr>
                        <a:t>Puerto Berrio </a:t>
                      </a:r>
                      <a:r>
                        <a:rPr lang="es-ES" sz="1100" u="none" strike="noStrike" kern="1200" baseline="0" dirty="0" smtClean="0">
                          <a:solidFill>
                            <a:schemeClr val="tx1"/>
                          </a:solidFill>
                          <a:effectLst/>
                          <a:latin typeface="Arial Narrow" panose="020B0606020202030204" pitchFamily="34" charset="0"/>
                        </a:rPr>
                        <a:t>(Antioquia). </a:t>
                      </a:r>
                      <a:endParaRPr lang="es-ES" sz="1100" u="none" strike="noStrike" kern="1200" baseline="0" dirty="0" smtClean="0">
                        <a:effectLst/>
                        <a:latin typeface="Arial Narrow" panose="020B0606020202030204" pitchFamily="34" charset="0"/>
                      </a:endParaRPr>
                    </a:p>
                  </a:txBody>
                  <a:tcPr marL="91443" marR="91443" marT="45711" marB="45711" anchor="ctr"/>
                </a:tc>
                <a:extLst>
                  <a:ext uri="{0D108BD9-81ED-4DB2-BD59-A6C34878D82A}">
                    <a16:rowId xmlns:a16="http://schemas.microsoft.com/office/drawing/2014/main" xmlns="" val="512086695"/>
                  </a:ext>
                </a:extLst>
              </a:tr>
              <a:tr h="58010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algn="ctr"/>
                      <a:r>
                        <a:rPr lang="es-CO" sz="1100" kern="1200" dirty="0">
                          <a:solidFill>
                            <a:schemeClr val="tx1"/>
                          </a:solidFill>
                          <a:effectLst/>
                          <a:latin typeface="Arial Narrow" panose="020B0606020202030204" pitchFamily="34" charset="0"/>
                        </a:rPr>
                        <a:t>Medio Magdalena</a:t>
                      </a:r>
                      <a:endParaRPr lang="es-CO" sz="1100" b="0"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rPr>
                        <a:t>Cuenca </a:t>
                      </a:r>
                      <a:r>
                        <a:rPr lang="es-CO" sz="1100" u="none" strike="noStrike" kern="1200" baseline="0" dirty="0">
                          <a:solidFill>
                            <a:schemeClr val="tx1"/>
                          </a:solidFill>
                          <a:effectLst/>
                          <a:latin typeface="Arial Narrow" panose="020B0606020202030204" pitchFamily="34" charset="0"/>
                        </a:rPr>
                        <a:t>del río Cimitarra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11" marB="45711" anchor="ctr"/>
                </a:tc>
                <a:tc>
                  <a:txBody>
                    <a:bodyPr/>
                    <a:lstStyle/>
                    <a:p>
                      <a:pPr marL="0" marR="0" lvl="0" indent="0" algn="just" defTabSz="457200" rtl="0" eaLnBrk="1" fontAlgn="auto" latinLnBrk="0" hangingPunct="1">
                        <a:lnSpc>
                          <a:spcPct val="100000"/>
                        </a:lnSpc>
                        <a:spcBef>
                          <a:spcPts val="0"/>
                        </a:spcBef>
                        <a:spcAft>
                          <a:spcPts val="100"/>
                        </a:spcAft>
                        <a:buClrTx/>
                        <a:buSzPct val="75000"/>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el río Cimitarra y sus afluentes. Especial atención en los municipios de Cantagallo (Bolívar), Yondó y Remedios (Antioquia). </a:t>
                      </a:r>
                      <a:endParaRPr lang="es-ES" sz="1100" u="none" strike="noStrike" kern="1200" baseline="0" dirty="0" smtClean="0">
                        <a:effectLst/>
                        <a:latin typeface="Arial Narrow" panose="020B0606020202030204" pitchFamily="34" charset="0"/>
                      </a:endParaRPr>
                    </a:p>
                  </a:txBody>
                  <a:tcPr marL="91443" marR="91443" marT="45711" marB="45711" anchor="ctr"/>
                </a:tc>
                <a:extLst>
                  <a:ext uri="{0D108BD9-81ED-4DB2-BD59-A6C34878D82A}">
                    <a16:rowId xmlns:a16="http://schemas.microsoft.com/office/drawing/2014/main" xmlns="" val="2051991625"/>
                  </a:ext>
                </a:extLst>
              </a:tr>
              <a:tr h="59425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algn="ctr"/>
                      <a:r>
                        <a:rPr lang="es-CO" sz="1100" kern="1200" dirty="0" smtClean="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6" marR="91446" marT="45713" marB="45713"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Directos al medio Magdalena entre los ríos Seco y Negro</a:t>
                      </a:r>
                    </a:p>
                  </a:txBody>
                  <a:tcPr marL="91446" marR="91446" marT="45713" marB="45713"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crecientes súbitas en los aportantes directos al Medio Magdalena entre los ríos Seco y Negro. Especial atención en el municipio de Puerto Salgar. </a:t>
                      </a:r>
                    </a:p>
                  </a:txBody>
                  <a:tcPr marL="91446" marR="91446" marT="45713" marB="45713" anchor="ctr"/>
                </a:tc>
                <a:extLst>
                  <a:ext uri="{0D108BD9-81ED-4DB2-BD59-A6C34878D82A}">
                    <a16:rowId xmlns:a16="http://schemas.microsoft.com/office/drawing/2014/main" xmlns="" val="10004"/>
                  </a:ext>
                </a:extLst>
              </a:tr>
              <a:tr h="59425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smtClean="0">
                          <a:latin typeface="Arial Narrow" panose="020B0606020202030204" pitchFamily="34" charset="0"/>
                          <a:sym typeface="Arial Narrow"/>
                        </a:rPr>
                        <a:t>Medio Magdalena</a:t>
                      </a:r>
                      <a:endParaRPr sz="1100" b="0" u="none" strike="noStrike" cap="none" dirty="0">
                        <a:solidFill>
                          <a:srgbClr val="000000"/>
                        </a:solidFill>
                        <a:latin typeface="Arial Narrow" panose="020B0606020202030204" pitchFamily="34" charset="0"/>
                        <a:ea typeface="Arial Narrow"/>
                        <a:cs typeface="Arial Narrow"/>
                        <a:sym typeface="Arial Narrow"/>
                      </a:endParaRPr>
                    </a:p>
                  </a:txBody>
                  <a:tcPr marL="91431" marR="91431" marT="45711" marB="45711"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smtClean="0">
                          <a:latin typeface="Arial Narrow" panose="020B0606020202030204" pitchFamily="34" charset="0"/>
                          <a:sym typeface="Arial Narrow"/>
                        </a:rPr>
                        <a:t>Cuenca del río Negro</a:t>
                      </a:r>
                      <a:endParaRPr sz="1100" b="0" u="none" strike="noStrike" cap="none" dirty="0">
                        <a:solidFill>
                          <a:schemeClr val="dk1"/>
                        </a:solidFill>
                        <a:latin typeface="Arial Narrow" panose="020B0606020202030204" pitchFamily="34" charset="0"/>
                        <a:ea typeface="Arial Narrow"/>
                        <a:cs typeface="Arial Narrow"/>
                        <a:sym typeface="Arial Narrow"/>
                      </a:endParaRPr>
                    </a:p>
                  </a:txBody>
                  <a:tcPr marL="91431" marR="91431" marT="45711" marB="45711"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dirty="0" smtClean="0">
                          <a:latin typeface="Arial Narrow" panose="020B0606020202030204" pitchFamily="34" charset="0"/>
                        </a:rPr>
                        <a:t>Probabilidad</a:t>
                      </a:r>
                      <a:r>
                        <a:rPr lang="es-ES" sz="1100" baseline="0" dirty="0" smtClean="0">
                          <a:latin typeface="Arial Narrow" panose="020B0606020202030204" pitchFamily="34" charset="0"/>
                        </a:rPr>
                        <a:t> de c</a:t>
                      </a:r>
                      <a:r>
                        <a:rPr lang="es-ES" sz="1100" dirty="0" smtClean="0">
                          <a:latin typeface="Arial Narrow" panose="020B0606020202030204" pitchFamily="34" charset="0"/>
                        </a:rPr>
                        <a:t>recientes súbitas en la cuenca del río Negro, especialmente en sus aportantes, se recomienda especial atención en</a:t>
                      </a:r>
                      <a:r>
                        <a:rPr lang="es-ES" sz="1100" baseline="0" dirty="0" smtClean="0">
                          <a:latin typeface="Arial Narrow" panose="020B0606020202030204" pitchFamily="34" charset="0"/>
                        </a:rPr>
                        <a:t> los ríos </a:t>
                      </a:r>
                      <a:r>
                        <a:rPr lang="es-ES" sz="1100" dirty="0" smtClean="0">
                          <a:latin typeface="Arial Narrow" panose="020B0606020202030204" pitchFamily="34" charset="0"/>
                        </a:rPr>
                        <a:t>Villeta, Tobia, Negro, Contador (dado su represamiento), así como también estar atentos de los ríos Guaguaqui, Moras y Las Cañas, y las quebradas Amarilla, La Negra, La Chorrera, Agua Clara, La Papaya, Retama, Furatena y Honduras. Especial atención en los municipios de Villeta, Nimaima, San Francisco, Útica, La Vega, Caparrapí, Sasaima, Tobia, Guaduas, Pacho, Villagómez, Quebradanegra y Yacopí (Cundinamarca).</a:t>
                      </a:r>
                      <a:r>
                        <a:rPr lang="es-ES" sz="1100" baseline="0" dirty="0" smtClean="0">
                          <a:latin typeface="Arial Narrow" panose="020B0606020202030204" pitchFamily="34" charset="0"/>
                        </a:rPr>
                        <a:t> </a:t>
                      </a:r>
                    </a:p>
                  </a:txBody>
                  <a:tcPr marL="91431" marR="91431" marT="45711" marB="45711" anchor="ctr"/>
                </a:tc>
                <a:extLst>
                  <a:ext uri="{0D108BD9-81ED-4DB2-BD59-A6C34878D82A}">
                    <a16:rowId xmlns:a16="http://schemas.microsoft.com/office/drawing/2014/main" xmlns="" val="2007026536"/>
                  </a:ext>
                </a:extLst>
              </a:tr>
              <a:tr h="59425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1" marB="45711" anchor="ctr"/>
                </a:tc>
                <a:tc>
                  <a:txBody>
                    <a:bodyPr/>
                    <a:lstStyle/>
                    <a:p>
                      <a:pPr algn="ctr"/>
                      <a:r>
                        <a:rPr lang="es-CO" sz="1100" kern="1200" dirty="0" smtClean="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2" marB="45722"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Directos al Magdalena Medio entre ríos Negro y Carare</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3" marR="91443" marT="45722" marB="45722" anchor="ctr"/>
                </a:tc>
                <a:tc>
                  <a:txBody>
                    <a:bodyPr/>
                    <a:lstStyle/>
                    <a:p>
                      <a:pPr marL="0" marR="0" lvl="0" indent="0" algn="just"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los </a:t>
                      </a:r>
                      <a:r>
                        <a:rPr lang="es-CO" sz="1100" u="none" strike="noStrike" kern="1200" baseline="0" dirty="0" smtClean="0">
                          <a:effectLst/>
                          <a:latin typeface="Arial Narrow" panose="020B0606020202030204" pitchFamily="34" charset="0"/>
                        </a:rPr>
                        <a:t>directos al Medio Magdalena entre los ríos Negro y Carare, especialmente el río Ermitaño y caño Loco. S</a:t>
                      </a:r>
                      <a:r>
                        <a:rPr lang="es-ES" sz="1100" u="none" strike="noStrike" cap="none" dirty="0" smtClean="0">
                          <a:latin typeface="Arial Narrow" panose="020B0606020202030204" pitchFamily="34" charset="0"/>
                          <a:sym typeface="Arial Narrow"/>
                        </a:rPr>
                        <a:t>e recomienda especial atención en el municipio de </a:t>
                      </a:r>
                      <a:r>
                        <a:rPr lang="es-CO" sz="1100" u="none" strike="noStrike" kern="1200" baseline="0" dirty="0" smtClean="0">
                          <a:effectLst/>
                          <a:latin typeface="Arial Narrow" panose="020B0606020202030204" pitchFamily="34" charset="0"/>
                        </a:rPr>
                        <a:t>de Puerto Boyacá (Boyacá)</a:t>
                      </a:r>
                      <a:r>
                        <a:rPr lang="es-ES" sz="1100" u="none" strike="noStrike" kern="1200" baseline="0" dirty="0" smtClean="0">
                          <a:effectLst/>
                          <a:latin typeface="Arial Narrow" panose="020B0606020202030204" pitchFamily="34" charset="0"/>
                        </a:rPr>
                        <a:t>. </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3" marR="91443" marT="45722" marB="45722" anchor="ctr"/>
                </a:tc>
                <a:extLst>
                  <a:ext uri="{0D108BD9-81ED-4DB2-BD59-A6C34878D82A}">
                    <a16:rowId xmlns:a16="http://schemas.microsoft.com/office/drawing/2014/main" xmlns="" val="507001058"/>
                  </a:ext>
                </a:extLst>
              </a:tr>
            </a:tbl>
          </a:graphicData>
        </a:graphic>
      </p:graphicFrame>
      <p:pic>
        <p:nvPicPr>
          <p:cNvPr id="131074" name="Imagen 26" descr="D:\HIDROLOGIA\INFORME HIDROLOGICO\Boletin Alertas Hidrologicas\jpg\Cuenca_medi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533400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Google Shape;692;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Google Shape;693;p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 y="2189163"/>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Google Shape;694;p1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450" y="3938588"/>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Google Shape;695;p14" descr="Recurso 32.png"/>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Google Shape;696;p14"/>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Google Shape;697;p14" descr="Recurso 31.png"/>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636838"/>
            <a:ext cx="387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Google Shape;698;p14" descr="Recurso 39.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Google Shape;700;p14"/>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28"/>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131"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673225" y="296227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184736" y="333114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195843" y="4825450"/>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541924" y="4992121"/>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699;p14"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672538" y="4184159"/>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404" y="229393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404" y="358177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404" y="563573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404" y="297787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12794" y="3908478"/>
            <a:ext cx="356348" cy="349173"/>
          </a:xfrm>
          <a:prstGeom prst="rect">
            <a:avLst/>
          </a:prstGeom>
        </p:spPr>
      </p:pic>
      <p:pic>
        <p:nvPicPr>
          <p:cNvPr id="32"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84703" y="4474204"/>
            <a:ext cx="356348" cy="349173"/>
          </a:xfrm>
          <a:prstGeom prst="rect">
            <a:avLst/>
          </a:prstGeom>
        </p:spPr>
      </p:pic>
      <p:pic>
        <p:nvPicPr>
          <p:cNvPr id="35"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089" y="460124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690;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088" y="164452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061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9" name="Imagen 26" descr="D:\HIDROLOGIA\INFORME HIDROLOGICO\Boletin Alertas Hidrologicas\jpg\Cuenca_medi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a 16"/>
          <p:cNvGraphicFramePr>
            <a:graphicFrameLocks noGrp="1"/>
          </p:cNvGraphicFramePr>
          <p:nvPr>
            <p:extLst/>
          </p:nvPr>
        </p:nvGraphicFramePr>
        <p:xfrm>
          <a:off x="4269162" y="1216437"/>
          <a:ext cx="7766050" cy="5083966"/>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81576">
                  <a:extLst>
                    <a:ext uri="{9D8B030D-6E8A-4147-A177-3AD203B41FA5}">
                      <a16:colId xmlns:a16="http://schemas.microsoft.com/office/drawing/2014/main" xmlns="" val="20002"/>
                    </a:ext>
                  </a:extLst>
                </a:gridCol>
                <a:gridCol w="4775617">
                  <a:extLst>
                    <a:ext uri="{9D8B030D-6E8A-4147-A177-3AD203B41FA5}">
                      <a16:colId xmlns:a16="http://schemas.microsoft.com/office/drawing/2014/main" xmlns="" val="20003"/>
                    </a:ext>
                  </a:extLst>
                </a:gridCol>
              </a:tblGrid>
              <a:tr h="364240">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extLst>
                  <a:ext uri="{0D108BD9-81ED-4DB2-BD59-A6C34878D82A}">
                    <a16:rowId xmlns:a16="http://schemas.microsoft.com/office/drawing/2014/main" xmlns="" val="10000"/>
                  </a:ext>
                </a:extLst>
              </a:tr>
              <a:tr h="70046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algn="ctr"/>
                      <a:r>
                        <a:rPr lang="es-CO" sz="1100" kern="1200" dirty="0" smtClean="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Carare</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3" marR="91443" marT="45719" marB="45719"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del río Carare, espacialmente en sus aportantes a lo largo de toda la cuenca, especial atención la quebrada Guayabito. Se recomienda especial atención en los municipios de Pauna, Muzo, Otanche, Buenavista, San Pablo de Borbur, Quípama (Boyacá), Cimitarra y Puerto Parra (Santander). </a:t>
                      </a:r>
                      <a:endParaRPr lang="es-ES" sz="1100" b="0" u="none" strike="noStrike" kern="1200" baseline="0" dirty="0" smtClean="0">
                        <a:effectLst/>
                        <a:latin typeface="Arial Narrow" panose="020B0606020202030204" pitchFamily="34" charset="0"/>
                      </a:endParaRPr>
                    </a:p>
                  </a:txBody>
                  <a:tcPr marL="91443" marR="91443" marT="45719" marB="45719" anchor="ctr"/>
                </a:tc>
                <a:extLst>
                  <a:ext uri="{0D108BD9-81ED-4DB2-BD59-A6C34878D82A}">
                    <a16:rowId xmlns:a16="http://schemas.microsoft.com/office/drawing/2014/main" xmlns="" val="4137305746"/>
                  </a:ext>
                </a:extLst>
              </a:tr>
              <a:tr h="70046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algn="ctr"/>
                      <a:r>
                        <a:rPr lang="es-CO" sz="1100" kern="1200" dirty="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6" marR="91446" marT="45721" marB="45721"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río </a:t>
                      </a:r>
                      <a:r>
                        <a:rPr lang="es-CO" sz="1100" u="none" strike="noStrike" kern="1200" baseline="0" dirty="0" smtClean="0">
                          <a:effectLst/>
                          <a:latin typeface="Arial Narrow" panose="020B0606020202030204" pitchFamily="34" charset="0"/>
                        </a:rPr>
                        <a:t>Opón</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6" marR="91446" marT="45721" marB="45721"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b="0" u="none" strike="noStrike" cap="none" baseline="0" dirty="0" smtClean="0">
                          <a:latin typeface="Arial Narrow" panose="020B0606020202030204" pitchFamily="34" charset="0"/>
                          <a:sym typeface="Arial Narrow"/>
                        </a:rPr>
                        <a:t>Probabilidad de c</a:t>
                      </a:r>
                      <a:r>
                        <a:rPr lang="es-ES" sz="1100" u="none" strike="noStrike" kern="1200" baseline="0" dirty="0" smtClean="0">
                          <a:effectLst/>
                          <a:latin typeface="Arial Narrow" panose="020B0606020202030204" pitchFamily="34" charset="0"/>
                        </a:rPr>
                        <a:t>reciente súbita en el río Opón y sus tributarios, espacialmente en la quebrada Capote y en los ríos Cascajales, Honduras, </a:t>
                      </a:r>
                      <a:r>
                        <a:rPr lang="es-ES" sz="1100" u="none" strike="noStrike" kern="1200" baseline="0" dirty="0" err="1" smtClean="0">
                          <a:effectLst/>
                          <a:latin typeface="Arial Narrow" panose="020B0606020202030204" pitchFamily="34" charset="0"/>
                        </a:rPr>
                        <a:t>Bermelanola</a:t>
                      </a:r>
                      <a:r>
                        <a:rPr lang="es-ES" sz="1100" u="none" strike="noStrike" kern="1200" baseline="0" dirty="0" smtClean="0">
                          <a:effectLst/>
                          <a:latin typeface="Arial Narrow" panose="020B0606020202030204" pitchFamily="34" charset="0"/>
                        </a:rPr>
                        <a:t> y La Colorada. Especial atención a la altura de los municipios Santa Helena, Puerto Parra, Simacota y El Carmen del Chucuri (Santander). </a:t>
                      </a:r>
                      <a:endParaRPr lang="es-ES" sz="1100" u="none" strike="noStrike" kern="1200" baseline="0" dirty="0">
                        <a:effectLst/>
                        <a:latin typeface="Arial Narrow" panose="020B0606020202030204" pitchFamily="34" charset="0"/>
                      </a:endParaRPr>
                    </a:p>
                  </a:txBody>
                  <a:tcPr marL="91446" marR="91446" marT="45721" marB="45721" anchor="ctr"/>
                </a:tc>
                <a:extLst>
                  <a:ext uri="{0D108BD9-81ED-4DB2-BD59-A6C34878D82A}">
                    <a16:rowId xmlns:a16="http://schemas.microsoft.com/office/drawing/2014/main" xmlns="" val="853556125"/>
                  </a:ext>
                </a:extLst>
              </a:tr>
              <a:tr h="54245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lvl="0" indent="0" algn="ctr"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Medio Magdalena</a:t>
                      </a:r>
                    </a:p>
                  </a:txBody>
                  <a:tcPr anchor="ctr"/>
                </a:tc>
                <a:tc>
                  <a:txBody>
                    <a:bodyPr/>
                    <a:lstStyle/>
                    <a:p>
                      <a:pPr marL="0" marR="0" lvl="0" indent="0" algn="ctr"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Parte media del río Magdalena</a:t>
                      </a:r>
                    </a:p>
                  </a:txBody>
                  <a:tcPr anchor="ct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Niveles altos del río Magdalena entre los municipios de Puerto Parra y Barrancabermeja (Santander, y San Pablo (Bolívar). </a:t>
                      </a:r>
                      <a:endParaRPr lang="es-CO" sz="1100" b="0" u="none" strike="noStrike" kern="1200" cap="none" baseline="0" dirty="0" smtClean="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494901518"/>
                  </a:ext>
                </a:extLst>
              </a:tr>
              <a:tr h="85455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u="none" strike="noStrike" cap="none" dirty="0">
                          <a:latin typeface="Arial Narrow" panose="020B0606020202030204" pitchFamily="34" charset="0"/>
                          <a:sym typeface="Arial Narrow"/>
                        </a:rPr>
                        <a:t>Sogamoso</a:t>
                      </a:r>
                      <a:endParaRPr sz="1100" u="none" strike="noStrike" cap="none" dirty="0">
                        <a:latin typeface="Arial Narrow" panose="020B0606020202030204" pitchFamily="34" charset="0"/>
                      </a:endParaRPr>
                    </a:p>
                  </a:txBody>
                  <a:tcPr marL="91453" marR="91453" marT="45715" marB="45715"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u="none" strike="noStrike" cap="none" dirty="0">
                          <a:latin typeface="Arial Narrow" panose="020B0606020202030204" pitchFamily="34" charset="0"/>
                          <a:sym typeface="Arial Narrow"/>
                        </a:rPr>
                        <a:t>Cuenca </a:t>
                      </a:r>
                      <a:r>
                        <a:rPr lang="es-CO" sz="1100" u="none" strike="noStrike" cap="none" dirty="0" smtClean="0">
                          <a:latin typeface="Arial Narrow" panose="020B0606020202030204" pitchFamily="34" charset="0"/>
                          <a:sym typeface="Arial Narrow"/>
                        </a:rPr>
                        <a:t>del </a:t>
                      </a:r>
                      <a:r>
                        <a:rPr lang="es-CO" sz="1100" u="none" strike="noStrike" cap="none" dirty="0">
                          <a:latin typeface="Arial Narrow" panose="020B0606020202030204" pitchFamily="34" charset="0"/>
                          <a:sym typeface="Arial Narrow"/>
                        </a:rPr>
                        <a:t>río </a:t>
                      </a:r>
                      <a:r>
                        <a:rPr lang="es-CO" sz="1100" u="none" strike="noStrike" cap="none" dirty="0" smtClean="0">
                          <a:latin typeface="Arial Narrow" panose="020B0606020202030204" pitchFamily="34" charset="0"/>
                          <a:sym typeface="Arial Narrow"/>
                        </a:rPr>
                        <a:t>Suárez</a:t>
                      </a:r>
                      <a:endParaRPr sz="1100" u="none" strike="noStrike" cap="none" dirty="0">
                        <a:latin typeface="Arial Narrow" panose="020B0606020202030204" pitchFamily="34" charset="0"/>
                      </a:endParaRPr>
                    </a:p>
                  </a:txBody>
                  <a:tcPr marL="91453" marR="91453" marT="45715" marB="45715"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b="0" u="none" strike="noStrike" cap="none" baseline="0" dirty="0" smtClean="0">
                          <a:latin typeface="Arial Narrow" panose="020B0606020202030204" pitchFamily="34" charset="0"/>
                          <a:sym typeface="Arial Narrow"/>
                        </a:rPr>
                        <a:t>Probabilidad de crecientes súbitas en el río Suárez y sus aportantes, tales como, los ríos Cane, Moniquirá, Sutamarchán, </a:t>
                      </a:r>
                      <a:r>
                        <a:rPr lang="es-ES" sz="1100" b="0" u="none" strike="noStrike" cap="none" baseline="0" dirty="0" err="1" smtClean="0">
                          <a:latin typeface="Arial Narrow" panose="020B0606020202030204" pitchFamily="34" charset="0"/>
                          <a:sym typeface="Arial Narrow"/>
                        </a:rPr>
                        <a:t>Jupal</a:t>
                      </a:r>
                      <a:r>
                        <a:rPr lang="es-ES" sz="1100" b="0" u="none" strike="noStrike" cap="none" baseline="0" dirty="0" smtClean="0">
                          <a:latin typeface="Arial Narrow" panose="020B0606020202030204" pitchFamily="34" charset="0"/>
                          <a:sym typeface="Arial Narrow"/>
                        </a:rPr>
                        <a:t> y </a:t>
                      </a:r>
                      <a:r>
                        <a:rPr lang="es-ES" sz="1100" b="0" u="none" strike="noStrike" cap="none" baseline="0" dirty="0" err="1" smtClean="0">
                          <a:latin typeface="Arial Narrow" panose="020B0606020202030204" pitchFamily="34" charset="0"/>
                          <a:sym typeface="Arial Narrow"/>
                        </a:rPr>
                        <a:t>Cedaba</a:t>
                      </a:r>
                      <a:r>
                        <a:rPr lang="es-ES" sz="1100" b="0" u="none" strike="noStrike" cap="none" baseline="0" dirty="0" smtClean="0">
                          <a:latin typeface="Arial Narrow" panose="020B0606020202030204" pitchFamily="34" charset="0"/>
                          <a:sym typeface="Arial Narrow"/>
                        </a:rPr>
                        <a:t>, entre otros. Se recomienda especial atención a la altura de los municipios de Ubaté (Cundinamarca), Arcabuco, Villa de Leyva, Moniquirá, Santa Sofía, </a:t>
                      </a:r>
                      <a:r>
                        <a:rPr lang="es-ES" sz="1100" b="0" u="none" strike="noStrike" cap="none" baseline="0" dirty="0" err="1" smtClean="0">
                          <a:latin typeface="Arial Narrow" panose="020B0606020202030204" pitchFamily="34" charset="0"/>
                          <a:sym typeface="Arial Narrow"/>
                        </a:rPr>
                        <a:t>Gachantivá</a:t>
                      </a:r>
                      <a:r>
                        <a:rPr lang="es-ES" sz="1100" b="0" u="none" strike="noStrike" cap="none" baseline="0" dirty="0" smtClean="0">
                          <a:latin typeface="Arial Narrow" panose="020B0606020202030204" pitchFamily="34" charset="0"/>
                          <a:sym typeface="Arial Narrow"/>
                        </a:rPr>
                        <a:t>, Sutamarchán (Boyacá), Barbosa, Puente Nacional, Gámbita, Simacota y Villanueva (Santander). </a:t>
                      </a:r>
                      <a:endParaRPr lang="es-ES" sz="1100" b="1" u="none" strike="noStrike" cap="none" dirty="0" smtClean="0">
                        <a:latin typeface="Arial Narrow" panose="020B0606020202030204" pitchFamily="34" charset="0"/>
                      </a:endParaRPr>
                    </a:p>
                  </a:txBody>
                  <a:tcPr marL="91453" marR="91453" marT="45715" marB="45715" anchor="ctr"/>
                </a:tc>
                <a:extLst>
                  <a:ext uri="{0D108BD9-81ED-4DB2-BD59-A6C34878D82A}">
                    <a16:rowId xmlns:a16="http://schemas.microsoft.com/office/drawing/2014/main" xmlns="" val="709285733"/>
                  </a:ext>
                </a:extLst>
              </a:tr>
              <a:tr h="700468">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kern="1200" dirty="0" smtClean="0">
                          <a:effectLst/>
                          <a:latin typeface="Arial Narrow" panose="020B0606020202030204" pitchFamily="34" charset="0"/>
                        </a:rPr>
                        <a:t>Sogamoso</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2" marB="45722"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Fonce</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3" marR="91443" marT="45722" marB="45722"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Fonce y sus afluentes, especialmente las quebradas Curití, Pozo Azul, Las Américas y río Mogoticos. Se recomienda especial atención a la altura de los municipios de Mogotes, Charalá, San Gil, Curití y Paramo (Santander). </a:t>
                      </a:r>
                      <a:endParaRPr lang="es-ES" sz="1100" b="0" u="none" strike="noStrike" kern="1200" baseline="0" dirty="0" smtClean="0">
                        <a:solidFill>
                          <a:schemeClr val="tx1"/>
                        </a:solidFill>
                        <a:effectLst/>
                        <a:latin typeface="Arial Narrow" panose="020B0606020202030204" pitchFamily="34" charset="0"/>
                        <a:ea typeface="+mn-ea"/>
                        <a:cs typeface="+mn-cs"/>
                      </a:endParaRPr>
                    </a:p>
                  </a:txBody>
                  <a:tcPr marL="91443" marR="91443" marT="45722" marB="45722" anchor="ctr"/>
                </a:tc>
                <a:extLst>
                  <a:ext uri="{0D108BD9-81ED-4DB2-BD59-A6C34878D82A}">
                    <a16:rowId xmlns:a16="http://schemas.microsoft.com/office/drawing/2014/main" xmlns="" val="3889613362"/>
                  </a:ext>
                </a:extLst>
              </a:tr>
              <a:tr h="700468">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kern="1200" dirty="0" smtClean="0">
                          <a:effectLst/>
                          <a:latin typeface="Arial Narrow" panose="020B0606020202030204" pitchFamily="34" charset="0"/>
                        </a:rPr>
                        <a:t>Sogamoso</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Chicamocha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incrementos súbitos en el nivel del río Chicamocha y aportantes, se recomienda especial atención a la altura de los municipios de Chiscas, El Cocuy, </a:t>
                      </a:r>
                      <a:r>
                        <a:rPr lang="es-ES" sz="1100" u="none" strike="noStrike" kern="1200" baseline="0" dirty="0" err="1" smtClean="0">
                          <a:solidFill>
                            <a:schemeClr val="tx1"/>
                          </a:solidFill>
                          <a:effectLst/>
                          <a:latin typeface="Arial Narrow" panose="020B0606020202030204" pitchFamily="34" charset="0"/>
                          <a:ea typeface="+mn-ea"/>
                          <a:cs typeface="+mn-cs"/>
                        </a:rPr>
                        <a:t>Guican</a:t>
                      </a:r>
                      <a:r>
                        <a:rPr lang="es-ES" sz="1100" u="none" strike="noStrike" kern="1200" baseline="0" dirty="0" smtClean="0">
                          <a:solidFill>
                            <a:schemeClr val="tx1"/>
                          </a:solidFill>
                          <a:effectLst/>
                          <a:latin typeface="Arial Narrow" panose="020B0606020202030204" pitchFamily="34" charset="0"/>
                          <a:ea typeface="+mn-ea"/>
                          <a:cs typeface="+mn-cs"/>
                        </a:rPr>
                        <a:t>, Boavita, El Espino, Guacamayas, Tunja, Nobsa, Duitama, Sotaquirá, Paipa, Tibasosa, Motavita, Combita, Tuta, Boavita, Güican y Chiscas. (Boyacá), así como en  la cuenca baja en los municipios de Guaca, San Andrés, Cerrito, Capitanejo (Norte de Santander).  </a:t>
                      </a:r>
                      <a:endParaRPr lang="es-CO" sz="1100" b="0" i="0" u="none" strike="noStrike" baseline="0" dirty="0" smtClean="0">
                        <a:solidFill>
                          <a:srgbClr val="000000"/>
                        </a:solidFill>
                        <a:latin typeface="Arial" panose="020B0604020202020204" pitchFamily="34" charset="0"/>
                      </a:endParaRPr>
                    </a:p>
                  </a:txBody>
                  <a:tcPr anchor="ctr"/>
                </a:tc>
                <a:extLst>
                  <a:ext uri="{0D108BD9-81ED-4DB2-BD59-A6C34878D82A}">
                    <a16:rowId xmlns:a16="http://schemas.microsoft.com/office/drawing/2014/main" xmlns="" val="2008932195"/>
                  </a:ext>
                </a:extLst>
              </a:tr>
            </a:tbl>
          </a:graphicData>
        </a:graphic>
      </p:graphicFrame>
      <p:pic>
        <p:nvPicPr>
          <p:cNvPr id="133170" name="Google Shape;692;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1" name="Google Shape;69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 y="2189163"/>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2" name="Google Shape;694;p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3938588"/>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3" name="Google Shape;695;p14" descr="Recurso 32.png"/>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4" name="Google Shape;696;p14"/>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5" name="Google Shape;697;p14" descr="Recurso 31.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636838"/>
            <a:ext cx="387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6" name="Google Shape;698;p14" descr="Recurso 39.png"/>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7"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8" name="Google Shape;700;p14"/>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9" name="Picture 2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1" name="Google Shape;704;p14" descr="Recurso 25.png"/>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5"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0713" y="5341938"/>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2351587" y="3489531"/>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934304" y="4013854"/>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2513513" y="4249413"/>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3091" y="3913865"/>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3584" y="2519705"/>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8694" y="1770841"/>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2941887" y="3821929"/>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9978" y="4729912"/>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69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371" y="3047119"/>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3219454" y="3337889"/>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3007227" y="4431181"/>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7983" y="560750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4787" y="3173793"/>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69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7042" y="2645117"/>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3532187" y="3768549"/>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466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9" name="Imagen 26" descr="D:\HIDROLOGIA\INFORME HIDROLOGICO\Boletin Alertas Hidrologicas\jpg\Cuenca_medi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52513"/>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a 16"/>
          <p:cNvGraphicFramePr>
            <a:graphicFrameLocks noGrp="1"/>
          </p:cNvGraphicFramePr>
          <p:nvPr>
            <p:extLst/>
          </p:nvPr>
        </p:nvGraphicFramePr>
        <p:xfrm>
          <a:off x="4202602" y="1042962"/>
          <a:ext cx="7945437" cy="5500595"/>
        </p:xfrm>
        <a:graphic>
          <a:graphicData uri="http://schemas.openxmlformats.org/drawingml/2006/table">
            <a:tbl>
              <a:tblPr firstRow="1" bandRow="1"/>
              <a:tblGrid>
                <a:gridCol w="712116">
                  <a:extLst>
                    <a:ext uri="{9D8B030D-6E8A-4147-A177-3AD203B41FA5}">
                      <a16:colId xmlns:a16="http://schemas.microsoft.com/office/drawing/2014/main" xmlns="" val="20000"/>
                    </a:ext>
                  </a:extLst>
                </a:gridCol>
                <a:gridCol w="1036214">
                  <a:extLst>
                    <a:ext uri="{9D8B030D-6E8A-4147-A177-3AD203B41FA5}">
                      <a16:colId xmlns:a16="http://schemas.microsoft.com/office/drawing/2014/main" xmlns="" val="20001"/>
                    </a:ext>
                  </a:extLst>
                </a:gridCol>
                <a:gridCol w="1311179">
                  <a:extLst>
                    <a:ext uri="{9D8B030D-6E8A-4147-A177-3AD203B41FA5}">
                      <a16:colId xmlns:a16="http://schemas.microsoft.com/office/drawing/2014/main" xmlns="" val="20002"/>
                    </a:ext>
                  </a:extLst>
                </a:gridCol>
                <a:gridCol w="4885928">
                  <a:extLst>
                    <a:ext uri="{9D8B030D-6E8A-4147-A177-3AD203B41FA5}">
                      <a16:colId xmlns:a16="http://schemas.microsoft.com/office/drawing/2014/main" xmlns="" val="20003"/>
                    </a:ext>
                  </a:extLst>
                </a:gridCol>
              </a:tblGrid>
              <a:tr h="375624">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extLst>
                  <a:ext uri="{0D108BD9-81ED-4DB2-BD59-A6C34878D82A}">
                    <a16:rowId xmlns:a16="http://schemas.microsoft.com/office/drawing/2014/main" xmlns="" val="10000"/>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100" b="0" i="0" u="none" strike="noStrike" kern="1200" cap="none" baseline="0" dirty="0">
                        <a:solidFill>
                          <a:schemeClr val="dk1"/>
                        </a:solidFill>
                        <a:effectLst/>
                        <a:latin typeface="Arial Narrow" panose="020B0606020202030204" pitchFamily="34" charset="0"/>
                        <a:ea typeface="Calibri"/>
                        <a:cs typeface="Calibri"/>
                        <a:sym typeface="Arial"/>
                      </a:endParaRPr>
                    </a:p>
                  </a:txBody>
                  <a:tcPr marL="91433" marR="91433" marT="45707" marB="45707" anchor="ctr"/>
                </a:tc>
                <a:tc>
                  <a:txBody>
                    <a:bodyPr/>
                    <a:lstStyle/>
                    <a:p>
                      <a:pPr marL="0" marR="0" lvl="0" indent="0" algn="ctr" rtl="0">
                        <a:lnSpc>
                          <a:spcPct val="100000"/>
                        </a:lnSpc>
                        <a:spcBef>
                          <a:spcPts val="0"/>
                        </a:spcBef>
                        <a:spcAft>
                          <a:spcPts val="0"/>
                        </a:spcAft>
                        <a:buNone/>
                      </a:pPr>
                      <a:r>
                        <a:rPr lang="es-CO" sz="1100" u="none" strike="noStrike" cap="none" dirty="0">
                          <a:latin typeface="Arial Narrow"/>
                          <a:ea typeface="Arial Narrow"/>
                          <a:cs typeface="Arial Narrow"/>
                          <a:sym typeface="Arial Narrow"/>
                        </a:rPr>
                        <a:t>Sogamoso</a:t>
                      </a:r>
                      <a:endParaRPr sz="1100" b="0" u="none" strike="noStrike" cap="none" dirty="0">
                        <a:solidFill>
                          <a:srgbClr val="000000"/>
                        </a:solidFill>
                        <a:latin typeface="Arial Narrow"/>
                        <a:ea typeface="Arial Narrow"/>
                        <a:cs typeface="Arial Narrow"/>
                        <a:sym typeface="Arial Narrow"/>
                      </a:endParaRPr>
                    </a:p>
                  </a:txBody>
                  <a:tcPr marL="91456" marR="91456" marT="45724" marB="45724" anchor="ct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1100" u="none" strike="noStrike" cap="none" dirty="0">
                          <a:latin typeface="Arial Narrow"/>
                          <a:ea typeface="Arial Narrow"/>
                          <a:cs typeface="Arial Narrow"/>
                          <a:sym typeface="Arial Narrow"/>
                        </a:rPr>
                        <a:t>Cuenca del río Sogamoso</a:t>
                      </a:r>
                      <a:endParaRPr sz="1100" b="0" u="none" strike="noStrike" cap="none" dirty="0">
                        <a:solidFill>
                          <a:schemeClr val="dk1"/>
                        </a:solidFill>
                        <a:latin typeface="Arial Narrow"/>
                        <a:ea typeface="Arial Narrow"/>
                        <a:cs typeface="Arial Narrow"/>
                        <a:sym typeface="Arial Narrow"/>
                      </a:endParaRPr>
                    </a:p>
                  </a:txBody>
                  <a:tcPr marL="91456" marR="91456" marT="45724" marB="45724"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ES" sz="1100" b="0" u="none" strike="noStrike" cap="none" dirty="0" smtClean="0">
                          <a:latin typeface="Arial Narrow"/>
                          <a:ea typeface="Arial Narrow"/>
                          <a:cs typeface="Arial Narrow"/>
                          <a:sym typeface="Arial Narrow"/>
                        </a:rPr>
                        <a:t>Probabilidad de crecientes súbita en el río Sogamoso y</a:t>
                      </a:r>
                      <a:r>
                        <a:rPr lang="es-ES" sz="1100" b="0" u="none" strike="noStrike" cap="none" baseline="0" dirty="0" smtClean="0">
                          <a:latin typeface="Arial Narrow"/>
                          <a:ea typeface="Arial Narrow"/>
                          <a:cs typeface="Arial Narrow"/>
                          <a:sym typeface="Arial Narrow"/>
                        </a:rPr>
                        <a:t> sus afluentes, especialmente en la cuenca media - baja. Estar atentos a la altura del municipio de Barrancabermeja. </a:t>
                      </a:r>
                      <a:r>
                        <a:rPr lang="es-ES" sz="1100" b="1" u="none" strike="noStrike" cap="none" baseline="0" dirty="0" smtClean="0">
                          <a:latin typeface="Arial Narrow"/>
                          <a:ea typeface="Arial Narrow"/>
                          <a:cs typeface="Arial Narrow"/>
                          <a:sym typeface="Arial Narrow"/>
                        </a:rPr>
                        <a:t>Nota:</a:t>
                      </a:r>
                      <a:r>
                        <a:rPr lang="es-ES" sz="1100" b="0" u="none" strike="noStrike" cap="none" baseline="0" dirty="0" smtClean="0">
                          <a:latin typeface="Arial Narrow"/>
                          <a:ea typeface="Arial Narrow"/>
                          <a:cs typeface="Arial Narrow"/>
                          <a:sym typeface="Arial Narrow"/>
                        </a:rPr>
                        <a:t> 1) Apertura de las compuertas de la represa Hidrosogamoso (24/05/2022). 2) Se presentan inundaciones en el municipio de Girón por aumentos de las quebradas de Chimita y Río Frio (14/06/2022).</a:t>
                      </a:r>
                      <a:endParaRPr lang="es-ES" sz="1100" b="0" u="none" strike="noStrike" cap="none" dirty="0" smtClean="0">
                        <a:solidFill>
                          <a:schemeClr val="dk1"/>
                        </a:solidFill>
                        <a:latin typeface="Arial Narrow"/>
                        <a:ea typeface="Arial Narrow"/>
                        <a:cs typeface="Arial Narrow"/>
                        <a:sym typeface="Arial Narrow"/>
                      </a:endParaRPr>
                    </a:p>
                  </a:txBody>
                  <a:tcPr marL="91456" marR="91456" marT="45724" marB="45724" anchor="ctr"/>
                </a:tc>
                <a:extLst>
                  <a:ext uri="{0D108BD9-81ED-4DB2-BD59-A6C34878D82A}">
                    <a16:rowId xmlns:a16="http://schemas.microsoft.com/office/drawing/2014/main" xmlns="" val="661210428"/>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100" b="0" i="0" u="none" strike="noStrike" kern="1200" cap="none" baseline="0" dirty="0">
                        <a:solidFill>
                          <a:schemeClr val="dk1"/>
                        </a:solidFill>
                        <a:effectLst/>
                        <a:latin typeface="Arial Narrow" panose="020B0606020202030204" pitchFamily="34" charset="0"/>
                        <a:ea typeface="Calibri"/>
                        <a:cs typeface="Calibri"/>
                        <a:sym typeface="Arial"/>
                      </a:endParaRPr>
                    </a:p>
                  </a:txBody>
                  <a:tcPr marL="91433" marR="91433" marT="45707" marB="45707" anchor="ctr"/>
                </a:tc>
                <a:tc>
                  <a:txBody>
                    <a:bodyPr/>
                    <a:lstStyle/>
                    <a:p>
                      <a:pPr marL="0" marR="0" lvl="0" indent="0" algn="ctr"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Medio Magdalena</a:t>
                      </a:r>
                    </a:p>
                  </a:txBody>
                  <a:tcPr anchor="ctr"/>
                </a:tc>
                <a:tc>
                  <a:txBody>
                    <a:bodyPr/>
                    <a:lstStyle/>
                    <a:p>
                      <a:pPr marL="0" marR="0" lvl="0" indent="0" algn="ctr"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Parte media del río Magdalena</a:t>
                      </a:r>
                    </a:p>
                  </a:txBody>
                  <a:tcPr anchor="ct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1" i="0" u="none" strike="noStrike" kern="1200" cap="none" baseline="0" dirty="0" smtClean="0">
                          <a:solidFill>
                            <a:schemeClr val="tx1"/>
                          </a:solidFill>
                          <a:effectLst/>
                          <a:latin typeface="Arial Narrow" panose="020B0606020202030204" pitchFamily="34" charset="0"/>
                          <a:ea typeface="+mn-ea"/>
                          <a:cs typeface="+mn-cs"/>
                          <a:sym typeface="Arial"/>
                        </a:rPr>
                        <a:t>Alerta puntual</a:t>
                      </a: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 en el río Magdalena por inundación a la altura del municipio de Puerto Wilches (Santander), por ruptura del dique de protección en el sector Vuelta Perico (05/04/2022). </a:t>
                      </a:r>
                    </a:p>
                  </a:txBody>
                  <a:tcPr anchor="ctr"/>
                </a:tc>
                <a:extLst>
                  <a:ext uri="{0D108BD9-81ED-4DB2-BD59-A6C34878D82A}">
                    <a16:rowId xmlns:a16="http://schemas.microsoft.com/office/drawing/2014/main" xmlns="" val="983481822"/>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algn="ctr"/>
                      <a:r>
                        <a:rPr lang="es-CO" sz="1100" kern="1200" dirty="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9" marB="4570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río Lebrija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09" marB="45709" anchor="ctr"/>
                </a:tc>
                <a:tc>
                  <a:txBody>
                    <a:bodyPr/>
                    <a:lstStyle/>
                    <a:p>
                      <a:pPr algn="just"/>
                      <a:r>
                        <a:rPr lang="es-CO" sz="1100" b="1" u="none" strike="noStrike" kern="1200" baseline="0" dirty="0" smtClean="0">
                          <a:solidFill>
                            <a:schemeClr val="tx1"/>
                          </a:solidFill>
                          <a:effectLst/>
                          <a:latin typeface="Arial Narrow" panose="020B0606020202030204" pitchFamily="34" charset="0"/>
                          <a:ea typeface="+mn-ea"/>
                          <a:cs typeface="+mn-cs"/>
                        </a:rPr>
                        <a:t>Alerta puntual: </a:t>
                      </a:r>
                      <a:r>
                        <a:rPr lang="es-ES" sz="1100" b="0" u="none" strike="noStrike" kern="1200" baseline="0" dirty="0" smtClean="0">
                          <a:solidFill>
                            <a:schemeClr val="tx1"/>
                          </a:solidFill>
                          <a:effectLst/>
                          <a:latin typeface="Arial Narrow" panose="020B0606020202030204" pitchFamily="34" charset="0"/>
                          <a:ea typeface="+mn-ea"/>
                          <a:cs typeface="+mn-cs"/>
                        </a:rPr>
                        <a:t>Persisten áreas anegadas en el municipio de Sabana de Torres por rompimiento de jarillón en los corregimientos de Papayal y San Rafael de Lebrija (02/06/2022). Desbordamiento de la quebrada Bocas de la Tigra en el municipio de Sabana de Torres (Santander) (02/06/2022).</a:t>
                      </a:r>
                      <a:endParaRPr lang="es-CO" sz="1100" b="0" u="none" strike="noStrike" kern="1200" baseline="0" dirty="0">
                        <a:solidFill>
                          <a:schemeClr val="tx1"/>
                        </a:solidFill>
                        <a:effectLst/>
                        <a:latin typeface="Arial Narrow" panose="020B0606020202030204" pitchFamily="34" charset="0"/>
                        <a:ea typeface="+mn-ea"/>
                        <a:cs typeface="+mn-cs"/>
                      </a:endParaRPr>
                    </a:p>
                  </a:txBody>
                  <a:tcPr marL="91443" marR="91443" marT="45709" marB="45709" anchor="ctr"/>
                </a:tc>
                <a:extLst>
                  <a:ext uri="{0D108BD9-81ED-4DB2-BD59-A6C34878D82A}">
                    <a16:rowId xmlns:a16="http://schemas.microsoft.com/office/drawing/2014/main" xmlns="" val="210719753"/>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algn="ctr"/>
                      <a:r>
                        <a:rPr lang="es-CO" sz="1100" kern="1200" dirty="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9" marB="4570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río Lebrija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09" marB="45709"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crecientes súbitas en el río Lebrija y sus aportantes</a:t>
                      </a:r>
                      <a:r>
                        <a:rPr lang="es-ES" sz="1100" u="none" strike="noStrike" kern="1200" baseline="0" dirty="0" smtClean="0">
                          <a:solidFill>
                            <a:schemeClr val="tx1"/>
                          </a:solidFill>
                          <a:effectLst/>
                          <a:latin typeface="Arial Narrow" panose="020B0606020202030204" pitchFamily="34" charset="0"/>
                        </a:rPr>
                        <a:t>. </a:t>
                      </a:r>
                      <a:r>
                        <a:rPr lang="es-ES" sz="1100" u="none" strike="noStrike" kern="1200" baseline="0" dirty="0" smtClean="0">
                          <a:effectLst/>
                          <a:latin typeface="Arial Narrow" panose="020B0606020202030204" pitchFamily="34" charset="0"/>
                        </a:rPr>
                        <a:t>Especial atención en </a:t>
                      </a:r>
                      <a:r>
                        <a:rPr lang="es-ES" sz="1100" u="none" strike="noStrike" kern="1200" baseline="0" dirty="0" smtClean="0">
                          <a:solidFill>
                            <a:schemeClr val="tx1"/>
                          </a:solidFill>
                          <a:effectLst/>
                          <a:latin typeface="Arial Narrow" panose="020B0606020202030204" pitchFamily="34" charset="0"/>
                        </a:rPr>
                        <a:t>los ríos Cáchira, Oro, Charta, Florida Blanca, </a:t>
                      </a:r>
                      <a:r>
                        <a:rPr lang="es-ES" sz="1100" u="none" strike="noStrike" kern="1200" baseline="0" dirty="0" smtClean="0">
                          <a:effectLst/>
                          <a:latin typeface="Arial Narrow" panose="020B0606020202030204" pitchFamily="34" charset="0"/>
                        </a:rPr>
                        <a:t>San Pablo, </a:t>
                      </a:r>
                      <a:r>
                        <a:rPr lang="es-ES" sz="1100" u="none" strike="noStrike" kern="1200" baseline="0" dirty="0" smtClean="0">
                          <a:solidFill>
                            <a:schemeClr val="tx1"/>
                          </a:solidFill>
                          <a:effectLst/>
                          <a:latin typeface="Arial Narrow" panose="020B0606020202030204" pitchFamily="34" charset="0"/>
                        </a:rPr>
                        <a:t>El Playón y Hato.</a:t>
                      </a:r>
                      <a:r>
                        <a:rPr lang="es-ES" sz="1100" u="none" strike="noStrike" kern="1200" baseline="0" dirty="0" smtClean="0">
                          <a:effectLst/>
                          <a:latin typeface="Arial Narrow" panose="020B0606020202030204" pitchFamily="34" charset="0"/>
                        </a:rPr>
                        <a:t> Se recomienda especial atención a la altura de los municipios de Sabana de Torres, Bucaramanga, Floridablanca, Piedecuesta, Girón y Rionegro (Santander) y La Esperanza (Norte de Santander). </a:t>
                      </a:r>
                      <a:endParaRPr lang="es-ES" sz="1100" b="0" u="none" strike="noStrike" kern="1200" baseline="0" dirty="0" smtClean="0">
                        <a:effectLst/>
                        <a:latin typeface="Arial Narrow" panose="020B0606020202030204" pitchFamily="34" charset="0"/>
                      </a:endParaRPr>
                    </a:p>
                  </a:txBody>
                  <a:tcPr marL="91443" marR="91443" marT="45709" marB="45709" anchor="ctr"/>
                </a:tc>
                <a:extLst>
                  <a:ext uri="{0D108BD9-81ED-4DB2-BD59-A6C34878D82A}">
                    <a16:rowId xmlns:a16="http://schemas.microsoft.com/office/drawing/2014/main" xmlns="" val="3805634513"/>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lvl="0" indent="0" algn="ctr"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Medio Magdalena</a:t>
                      </a:r>
                    </a:p>
                  </a:txBody>
                  <a:tcPr anchor="ctr"/>
                </a:tc>
                <a:tc>
                  <a:txBody>
                    <a:bodyPr/>
                    <a:lstStyle/>
                    <a:p>
                      <a:pPr marL="0" marR="0" lvl="0" indent="0" algn="ctr"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Parte media del río Magdalena</a:t>
                      </a:r>
                    </a:p>
                  </a:txBody>
                  <a:tcPr anchor="ct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1100" b="0" u="none" strike="noStrike" cap="none" dirty="0" smtClean="0">
                          <a:latin typeface="Arial Narrow" panose="020B0606020202030204" pitchFamily="34" charset="0"/>
                        </a:rPr>
                        <a:t>Niveles altos del río Magdalena entre Gamarra </a:t>
                      </a:r>
                      <a:r>
                        <a:rPr lang="es-ES" sz="1100" b="0" u="none" strike="noStrike" cap="none" baseline="0" dirty="0" smtClean="0">
                          <a:latin typeface="Arial Narrow" panose="020B0606020202030204" pitchFamily="34" charset="0"/>
                        </a:rPr>
                        <a:t>y Tamalameque (Cesar</a:t>
                      </a: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a:t>
                      </a:r>
                      <a:r>
                        <a:rPr lang="es-CO" sz="1100" b="0" u="none" strike="noStrike" kern="1200" cap="none" baseline="0" dirty="0" smtClean="0">
                          <a:solidFill>
                            <a:schemeClr val="tx1"/>
                          </a:solidFill>
                          <a:latin typeface="Arial Narrow" panose="020B0606020202030204" pitchFamily="34" charset="0"/>
                          <a:ea typeface="+mn-ea"/>
                          <a:cs typeface="+mn-cs"/>
                        </a:rPr>
                        <a:t>. </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Se recomienda especial atención ante posibles afectaciones por desbordamientos e inundaciones en estos municipios. </a:t>
                      </a:r>
                      <a:endParaRPr lang="es-CO" sz="1100" b="0" u="none" strike="noStrike" kern="1200" cap="none" baseline="0" dirty="0" smtClean="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977385155"/>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Medio Magdalena</a:t>
                      </a:r>
                    </a:p>
                  </a:txBody>
                  <a:tcPr marL="91446" marR="91446" marT="45703" marB="45703"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Directos al Magdalena (Brazo Morales)</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6" marR="91446" marT="45703" marB="45703" anchor="ct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los directos al Magdalena en el Brazo Morales. </a:t>
                      </a:r>
                      <a:endParaRPr lang="es-ES" sz="1100" b="1" u="none" strike="noStrike" cap="none" dirty="0">
                        <a:latin typeface="Arial Narrow" panose="020B0606020202030204" pitchFamily="34" charset="0"/>
                      </a:endParaRPr>
                    </a:p>
                  </a:txBody>
                  <a:tcPr marL="91446" marR="91446" marT="45703" marB="45703" anchor="ctr"/>
                </a:tc>
                <a:extLst>
                  <a:ext uri="{0D108BD9-81ED-4DB2-BD59-A6C34878D82A}">
                    <a16:rowId xmlns:a16="http://schemas.microsoft.com/office/drawing/2014/main" xmlns="" val="2133086164"/>
                  </a:ext>
                </a:extLst>
              </a:tr>
              <a:tr h="58390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algn="ctr"/>
                      <a:r>
                        <a:rPr lang="es-CO" sz="1100" kern="1200" dirty="0">
                          <a:effectLst/>
                          <a:latin typeface="Arial Narrow" panose="020B0606020202030204" pitchFamily="34" charset="0"/>
                        </a:rPr>
                        <a:t>Medio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09" marB="4570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Quebrada </a:t>
                      </a:r>
                    </a:p>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El Carmen</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3" marR="91443" marT="45709" marB="45709" anchor="ct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la SZH de la Quebrada el Carmen, entre otros directos al Medio Magdalena, especialmente en </a:t>
                      </a:r>
                      <a:r>
                        <a:rPr lang="es-ES" sz="1100" b="0" u="none" strike="noStrike" kern="1200" baseline="0" dirty="0" smtClean="0">
                          <a:solidFill>
                            <a:schemeClr val="tx1"/>
                          </a:solidFill>
                          <a:effectLst/>
                          <a:latin typeface="Arial Narrow" panose="020B0606020202030204" pitchFamily="34" charset="0"/>
                          <a:ea typeface="+mn-ea"/>
                          <a:cs typeface="+mn-cs"/>
                        </a:rPr>
                        <a:t>los caños El Cristo y Pital, y quebrada Buturama.</a:t>
                      </a:r>
                      <a:r>
                        <a:rPr lang="es-ES" sz="1100" u="none" strike="noStrike" kern="1200" baseline="0" dirty="0" smtClean="0">
                          <a:solidFill>
                            <a:schemeClr val="tx1"/>
                          </a:solidFill>
                          <a:effectLst/>
                          <a:latin typeface="Arial Narrow" panose="020B0606020202030204" pitchFamily="34" charset="0"/>
                        </a:rPr>
                        <a:t> Especial atención en el municipio de Aguachica (Cesar). </a:t>
                      </a:r>
                      <a:endParaRPr lang="es-ES" sz="1100" b="0" u="none" strike="noStrike" kern="1200" baseline="0" dirty="0" smtClean="0">
                        <a:effectLst/>
                        <a:latin typeface="Arial Narrow" panose="020B0606020202030204" pitchFamily="34" charset="0"/>
                      </a:endParaRPr>
                    </a:p>
                  </a:txBody>
                  <a:tcPr marL="91443" marR="91443" marT="45709" marB="45709" anchor="ctr"/>
                </a:tc>
                <a:extLst>
                  <a:ext uri="{0D108BD9-81ED-4DB2-BD59-A6C34878D82A}">
                    <a16:rowId xmlns:a16="http://schemas.microsoft.com/office/drawing/2014/main" xmlns="" val="714220658"/>
                  </a:ext>
                </a:extLst>
              </a:tr>
            </a:tbl>
          </a:graphicData>
        </a:graphic>
      </p:graphicFrame>
      <p:pic>
        <p:nvPicPr>
          <p:cNvPr id="133170" name="Google Shape;692;p1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1" name="Google Shape;69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 y="2189163"/>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2" name="Google Shape;694;p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3938588"/>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3" name="Google Shape;695;p14" descr="Recurso 32.png"/>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4" name="Google Shape;696;p14"/>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5" name="Google Shape;697;p14" descr="Recurso 31.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636838"/>
            <a:ext cx="3873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6" name="Google Shape;698;p14" descr="Recurso 39.png"/>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7"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8" name="Google Shape;700;p14"/>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9" name="Picture 2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1" name="Google Shape;704;p14" descr="Recurso 25.png"/>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5"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0713" y="5341938"/>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8419" y="4722799"/>
            <a:ext cx="50349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693;p1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6771" y="1716464"/>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819583" y="2065714"/>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1937" y="3975957"/>
            <a:ext cx="50349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2491890" y="1447961"/>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46563" y="5340950"/>
            <a:ext cx="50349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04;p14" descr="Recurso 25.png"/>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64999" y="2443297"/>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694;p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7250" y="2324116"/>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04;p14" descr="Recurso 25.png"/>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61770" y="313291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9787" y="1662113"/>
            <a:ext cx="4921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2549534" y="3005316"/>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690;p14"/>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4999" y="5950157"/>
            <a:ext cx="50349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699;p14" descr="Recurso 37.png"/>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2925158" y="2610163"/>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694;p1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6417" y="2324116"/>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10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60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30782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a 24"/>
          <p:cNvGraphicFramePr>
            <a:graphicFrameLocks noGrp="1"/>
          </p:cNvGraphicFramePr>
          <p:nvPr>
            <p:extLst/>
          </p:nvPr>
        </p:nvGraphicFramePr>
        <p:xfrm>
          <a:off x="4261273" y="1308332"/>
          <a:ext cx="7766050" cy="4995126"/>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48543">
                  <a:extLst>
                    <a:ext uri="{9D8B030D-6E8A-4147-A177-3AD203B41FA5}">
                      <a16:colId xmlns:a16="http://schemas.microsoft.com/office/drawing/2014/main" xmlns="" val="20002"/>
                    </a:ext>
                  </a:extLst>
                </a:gridCol>
                <a:gridCol w="4808650">
                  <a:extLst>
                    <a:ext uri="{9D8B030D-6E8A-4147-A177-3AD203B41FA5}">
                      <a16:colId xmlns:a16="http://schemas.microsoft.com/office/drawing/2014/main" xmlns="" val="20003"/>
                    </a:ext>
                  </a:extLst>
                </a:gridCol>
              </a:tblGrid>
              <a:tr h="441936">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extLst>
                  <a:ext uri="{0D108BD9-81ED-4DB2-BD59-A6C34878D82A}">
                    <a16:rowId xmlns:a16="http://schemas.microsoft.com/office/drawing/2014/main" xmlns="" val="10000"/>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4" marB="45724" anchor="ctr"/>
                </a:tc>
                <a:tc>
                  <a:txBody>
                    <a:bodyPr/>
                    <a:lstStyle/>
                    <a:p>
                      <a:pPr algn="ctr"/>
                      <a:r>
                        <a:rPr lang="es-CO" sz="1100" kern="1200" dirty="0" smtClean="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4" marB="45724"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Alto Río Cauca</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3" marR="91443" marT="45724" marB="45724" anchor="ct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CO" sz="1100" u="none" strike="noStrike" kern="1200" baseline="0" noProof="0" dirty="0" smtClean="0">
                          <a:effectLst/>
                          <a:latin typeface="Arial Narrow" panose="020B0606020202030204" pitchFamily="34" charset="0"/>
                        </a:rPr>
                        <a:t>Probabilidad de crecientes súbitas en la SZH del Alto Cauca, especialmente </a:t>
                      </a:r>
                      <a:r>
                        <a:rPr lang="es-ES" sz="1100" u="none" strike="noStrike" kern="1200" baseline="0" dirty="0" smtClean="0">
                          <a:effectLst/>
                          <a:latin typeface="Arial Narrow" panose="020B0606020202030204" pitchFamily="34" charset="0"/>
                        </a:rPr>
                        <a:t>en el </a:t>
                      </a:r>
                      <a:r>
                        <a:rPr lang="es-CO" sz="1100" u="none" strike="noStrike" kern="1200" baseline="0" noProof="0" dirty="0" smtClean="0">
                          <a:effectLst/>
                          <a:latin typeface="Arial Narrow" panose="020B0606020202030204" pitchFamily="34" charset="0"/>
                        </a:rPr>
                        <a:t>río </a:t>
                      </a:r>
                      <a:r>
                        <a:rPr lang="es-ES" sz="1100" u="none" strike="noStrike" kern="1200" baseline="0" dirty="0" smtClean="0">
                          <a:effectLst/>
                          <a:latin typeface="Arial Narrow" panose="020B0606020202030204" pitchFamily="34" charset="0"/>
                        </a:rPr>
                        <a:t>San Francisco en el municipio de Puracé (Cauca), también en el río Piedras y la quebrada </a:t>
                      </a:r>
                      <a:r>
                        <a:rPr lang="es-ES" sz="1100" u="none" strike="noStrike" kern="1200" baseline="0" dirty="0" err="1" smtClean="0">
                          <a:effectLst/>
                          <a:latin typeface="Arial Narrow" panose="020B0606020202030204" pitchFamily="34" charset="0"/>
                        </a:rPr>
                        <a:t>Pubus</a:t>
                      </a:r>
                      <a:r>
                        <a:rPr lang="es-ES" sz="1100" u="none" strike="noStrike" kern="1200" baseline="0" dirty="0" smtClean="0">
                          <a:effectLst/>
                          <a:latin typeface="Arial Narrow" panose="020B0606020202030204" pitchFamily="34" charset="0"/>
                        </a:rPr>
                        <a:t> en el municipio de Popayán (Cauca). </a:t>
                      </a:r>
                    </a:p>
                  </a:txBody>
                  <a:tcPr marL="91443" marR="91443" marT="45724" marB="45724" anchor="ctr"/>
                </a:tc>
                <a:extLst>
                  <a:ext uri="{0D108BD9-81ED-4DB2-BD59-A6C34878D82A}">
                    <a16:rowId xmlns:a16="http://schemas.microsoft.com/office/drawing/2014/main" xmlns="" val="10005"/>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4" marB="45724" anchor="ctr"/>
                </a:tc>
                <a:tc>
                  <a:txBody>
                    <a:bodyPr/>
                    <a:lstStyle/>
                    <a:p>
                      <a:pPr algn="ctr"/>
                      <a:r>
                        <a:rPr lang="es-CO" sz="1100" kern="1200" dirty="0" smtClean="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Salado</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CO" sz="1100" u="none" strike="noStrike" kern="1200" baseline="0" noProof="0" dirty="0" smtClean="0">
                          <a:effectLst/>
                          <a:latin typeface="Arial Narrow" panose="020B0606020202030204" pitchFamily="34" charset="0"/>
                        </a:rPr>
                        <a:t>Probabilidad de crecientes súbitas en la cuenca del río Salado y sus afluentes como el río Negro (Cauca)</a:t>
                      </a:r>
                      <a:r>
                        <a:rPr lang="es-ES" sz="1100" u="none" strike="noStrike" kern="1200" baseline="0" dirty="0" smtClean="0">
                          <a:effectLst/>
                          <a:latin typeface="Arial Narrow" panose="020B0606020202030204" pitchFamily="34" charset="0"/>
                        </a:rPr>
                        <a:t>. Especial atención entre los municipios de El Tambo, </a:t>
                      </a:r>
                      <a:r>
                        <a:rPr lang="es-ES" sz="1100" u="none" strike="noStrike" kern="1200" baseline="0" dirty="0" err="1" smtClean="0">
                          <a:effectLst/>
                          <a:latin typeface="Arial Narrow" panose="020B0606020202030204" pitchFamily="34" charset="0"/>
                        </a:rPr>
                        <a:t>Sotará</a:t>
                      </a:r>
                      <a:r>
                        <a:rPr lang="es-ES" sz="1100" u="none" strike="noStrike" kern="1200" baseline="0" dirty="0" smtClean="0">
                          <a:effectLst/>
                          <a:latin typeface="Arial Narrow" panose="020B0606020202030204" pitchFamily="34" charset="0"/>
                        </a:rPr>
                        <a:t> y Puracé (Cauca).</a:t>
                      </a:r>
                    </a:p>
                  </a:txBody>
                  <a:tcPr anchor="ctr"/>
                </a:tc>
                <a:extLst>
                  <a:ext uri="{0D108BD9-81ED-4DB2-BD59-A6C34878D82A}">
                    <a16:rowId xmlns:a16="http://schemas.microsoft.com/office/drawing/2014/main" xmlns="" val="10006"/>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kern="1200" dirty="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06" marB="4570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Palacé</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06" marB="4570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100" u="none" strike="noStrike" kern="1200" baseline="0" noProof="0" dirty="0" smtClean="0">
                          <a:effectLst/>
                          <a:latin typeface="Arial Narrow" panose="020B0606020202030204" pitchFamily="34" charset="0"/>
                        </a:rPr>
                        <a:t>Probabilidad de crecientes súbitas en el río </a:t>
                      </a:r>
                      <a:r>
                        <a:rPr lang="es-ES" sz="1100" u="none" strike="noStrike" kern="1200" baseline="0" dirty="0" smtClean="0">
                          <a:effectLst/>
                          <a:latin typeface="Arial Narrow" panose="020B0606020202030204" pitchFamily="34" charset="0"/>
                        </a:rPr>
                        <a:t>Palace y sus afluentes, aportante al Alto Cauca. Especial atención en los municipios de Totoró, Popayán y Cajibío (Cauca).</a:t>
                      </a:r>
                    </a:p>
                  </a:txBody>
                  <a:tcPr marT="45706" marB="45706" anchor="ctr"/>
                </a:tc>
                <a:extLst>
                  <a:ext uri="{0D108BD9-81ED-4DB2-BD59-A6C34878D82A}">
                    <a16:rowId xmlns:a16="http://schemas.microsoft.com/office/drawing/2014/main" xmlns="" val="3310904820"/>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kern="1200" dirty="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Piendamó</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10" marB="45710"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del río Piendamó, especialmente en la </a:t>
                      </a:r>
                      <a:r>
                        <a:rPr lang="es-ES" sz="1100" b="0" u="none" strike="noStrike" kern="1200" baseline="0" dirty="0" smtClean="0">
                          <a:effectLst/>
                          <a:latin typeface="Arial Narrow" panose="020B0606020202030204" pitchFamily="34" charset="0"/>
                        </a:rPr>
                        <a:t>quebrada </a:t>
                      </a:r>
                      <a:r>
                        <a:rPr lang="es-ES" sz="1100" b="0" u="none" strike="noStrike" kern="1200" baseline="0" dirty="0" err="1" smtClean="0">
                          <a:effectLst/>
                          <a:latin typeface="Arial Narrow" panose="020B0606020202030204" pitchFamily="34" charset="0"/>
                        </a:rPr>
                        <a:t>Manchay</a:t>
                      </a:r>
                      <a:r>
                        <a:rPr lang="es-ES" sz="1100" u="none" strike="noStrike" kern="1200" baseline="0" dirty="0" smtClean="0">
                          <a:effectLst/>
                          <a:latin typeface="Arial Narrow" panose="020B0606020202030204" pitchFamily="34" charset="0"/>
                        </a:rPr>
                        <a:t>. Se recomienda especial atención en los municipios de </a:t>
                      </a:r>
                      <a:r>
                        <a:rPr lang="es-ES" sz="1100" b="0" u="none" strike="noStrike" kern="1200" baseline="0" dirty="0" smtClean="0">
                          <a:effectLst/>
                          <a:latin typeface="Arial Narrow" panose="020B0606020202030204" pitchFamily="34" charset="0"/>
                        </a:rPr>
                        <a:t>Silvia,</a:t>
                      </a:r>
                      <a:r>
                        <a:rPr lang="es-ES" sz="1100" u="none" strike="noStrike" kern="1200" baseline="0" dirty="0" smtClean="0">
                          <a:effectLst/>
                          <a:latin typeface="Arial Narrow" panose="020B0606020202030204" pitchFamily="34" charset="0"/>
                        </a:rPr>
                        <a:t> Piendamo y Morales (Cauca). </a:t>
                      </a:r>
                    </a:p>
                  </a:txBody>
                  <a:tcPr marL="91443" marR="91443" marT="45710" marB="45710" anchor="ctr"/>
                </a:tc>
                <a:extLst>
                  <a:ext uri="{0D108BD9-81ED-4DB2-BD59-A6C34878D82A}">
                    <a16:rowId xmlns:a16="http://schemas.microsoft.com/office/drawing/2014/main" xmlns="" val="1319767929"/>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kern="1200" dirty="0" smtClean="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Cuenca del río Ovejas</a:t>
                      </a:r>
                      <a:endParaRPr lang="es-CO"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marL="91443" marR="91443" marT="45724" marB="45724"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Calibri"/>
                          <a:cs typeface="Calibri"/>
                          <a:sym typeface="Arial"/>
                        </a:rPr>
                        <a:t>Probabilidad de crecientes súbitas en la cuenca del río Ovejas, especialmente en los municipios de Caldono y Piendamó (Cauca)</a:t>
                      </a: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 </a:t>
                      </a:r>
                      <a:endParaRPr lang="es-CO" sz="1100" b="0" i="0" u="none" strike="noStrike" kern="1200" cap="none" baseline="0" dirty="0" smtClean="0">
                        <a:solidFill>
                          <a:schemeClr val="tx1"/>
                        </a:solidFill>
                        <a:effectLst/>
                        <a:latin typeface="Arial Narrow" panose="020B0606020202030204" pitchFamily="34" charset="0"/>
                        <a:ea typeface="Calibri"/>
                        <a:cs typeface="Calibri"/>
                        <a:sym typeface="Arial"/>
                      </a:endParaRPr>
                    </a:p>
                  </a:txBody>
                  <a:tcPr marL="91443" marR="91443" marT="45724" marB="45724" anchor="ctr"/>
                </a:tc>
                <a:extLst>
                  <a:ext uri="{0D108BD9-81ED-4DB2-BD59-A6C34878D82A}">
                    <a16:rowId xmlns:a16="http://schemas.microsoft.com/office/drawing/2014/main" xmlns="" val="3321008599"/>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kern="1200" dirty="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0" marB="45710"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Quinamayo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10" marB="45710"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Quinamayo y sus aportantes. Especial atención en los municipios de Caloto y Santander de Quilichao (Cauca).</a:t>
                      </a:r>
                    </a:p>
                  </a:txBody>
                  <a:tcPr marL="91443" marR="91443" marT="45710" marB="45710" anchor="ctr"/>
                </a:tc>
                <a:extLst>
                  <a:ext uri="{0D108BD9-81ED-4DB2-BD59-A6C34878D82A}">
                    <a16:rowId xmlns:a16="http://schemas.microsoft.com/office/drawing/2014/main" xmlns="" val="3929598541"/>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 del río Palo</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Palo y sus aportantes especialmente las quebradas </a:t>
                      </a:r>
                      <a:r>
                        <a:rPr lang="es-ES" sz="1100" u="none" strike="noStrike" kern="1200" baseline="0" dirty="0" err="1" smtClean="0">
                          <a:effectLst/>
                          <a:latin typeface="Arial Narrow" panose="020B0606020202030204" pitchFamily="34" charset="0"/>
                        </a:rPr>
                        <a:t>Caparroza</a:t>
                      </a:r>
                      <a:r>
                        <a:rPr lang="es-ES" sz="1100" u="none" strike="noStrike" kern="1200" baseline="0" dirty="0" smtClean="0">
                          <a:effectLst/>
                          <a:latin typeface="Arial Narrow" panose="020B0606020202030204" pitchFamily="34" charset="0"/>
                        </a:rPr>
                        <a:t> y Gargantilla, y los ríos Paila y Jagual. Especial atención en los municipios de Silvia, Padilla, Miranda, Toribio, Caloto, Padilla, Puerto Tejada y Corinto (Cauca). </a:t>
                      </a:r>
                    </a:p>
                  </a:txBody>
                  <a:tcPr anchor="ctr"/>
                </a:tc>
                <a:extLst>
                  <a:ext uri="{0D108BD9-81ED-4DB2-BD59-A6C34878D82A}">
                    <a16:rowId xmlns:a16="http://schemas.microsoft.com/office/drawing/2014/main" xmlns="" val="2165302584"/>
                  </a:ext>
                </a:extLst>
              </a:tr>
            </a:tbl>
          </a:graphicData>
        </a:graphic>
      </p:graphicFrame>
      <p:pic>
        <p:nvPicPr>
          <p:cNvPr id="2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154691" y="5459945"/>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023350" y="581037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346407" y="5936826"/>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3" y="183918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4" y="246068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1" y="308157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2" y="370064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1" y="435048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738" y="495003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738" y="567446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517519" y="5363390"/>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698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60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30782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4"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a 24"/>
          <p:cNvGraphicFramePr>
            <a:graphicFrameLocks noGrp="1"/>
          </p:cNvGraphicFramePr>
          <p:nvPr>
            <p:extLst/>
          </p:nvPr>
        </p:nvGraphicFramePr>
        <p:xfrm>
          <a:off x="4278857" y="1290749"/>
          <a:ext cx="7766050" cy="4864991"/>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48543">
                  <a:extLst>
                    <a:ext uri="{9D8B030D-6E8A-4147-A177-3AD203B41FA5}">
                      <a16:colId xmlns:a16="http://schemas.microsoft.com/office/drawing/2014/main" xmlns="" val="20002"/>
                    </a:ext>
                  </a:extLst>
                </a:gridCol>
                <a:gridCol w="4808650">
                  <a:extLst>
                    <a:ext uri="{9D8B030D-6E8A-4147-A177-3AD203B41FA5}">
                      <a16:colId xmlns:a16="http://schemas.microsoft.com/office/drawing/2014/main" xmlns="" val="20003"/>
                    </a:ext>
                  </a:extLst>
                </a:gridCol>
              </a:tblGrid>
              <a:tr h="441936">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24" marB="45724" anchor="ctr">
                    <a:solidFill>
                      <a:schemeClr val="accent1">
                        <a:lumMod val="75000"/>
                      </a:schemeClr>
                    </a:solidFill>
                  </a:tcPr>
                </a:tc>
                <a:extLst>
                  <a:ext uri="{0D108BD9-81ED-4DB2-BD59-A6C34878D82A}">
                    <a16:rowId xmlns:a16="http://schemas.microsoft.com/office/drawing/2014/main" xmlns="" val="10000"/>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Cauca</a:t>
                      </a:r>
                      <a:endParaRPr lang="es-CO"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marL="91443" marR="91443" marT="45724" marB="45724"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Cuenca del río Timba</a:t>
                      </a:r>
                    </a:p>
                  </a:txBody>
                  <a:tcPr marL="91443" marR="91443" marT="45724" marB="45724" anchor="ct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sz="1100" u="none" strike="noStrike" kern="1200" baseline="0" dirty="0" smtClean="0">
                          <a:effectLst/>
                          <a:latin typeface="Arial Narrow" panose="020B0606020202030204" pitchFamily="34" charset="0"/>
                        </a:rPr>
                        <a:t>Probabilidad de crecientes súbitas en el río Timba y sus afluentes. Especial atención entre los municipios de El Cedral y Buenos Aires (Cauca). </a:t>
                      </a:r>
                      <a:endParaRPr lang="es-CO" sz="1100" b="0" i="0" u="none" strike="noStrike" kern="1200" cap="none" baseline="0" noProof="0" dirty="0" smtClean="0">
                        <a:solidFill>
                          <a:schemeClr val="tx1"/>
                        </a:solidFill>
                        <a:effectLst/>
                        <a:latin typeface="Arial Narrow" panose="020B0606020202030204" pitchFamily="34" charset="0"/>
                        <a:ea typeface="+mn-ea"/>
                        <a:cs typeface="+mn-cs"/>
                        <a:sym typeface="Arial"/>
                      </a:endParaRPr>
                    </a:p>
                  </a:txBody>
                  <a:tcPr marL="91443" marR="91443" marT="45724" marB="45724" anchor="ctr"/>
                </a:tc>
                <a:extLst>
                  <a:ext uri="{0D108BD9-81ED-4DB2-BD59-A6C34878D82A}">
                    <a16:rowId xmlns:a16="http://schemas.microsoft.com/office/drawing/2014/main" xmlns="" val="1319767929"/>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0" marR="91450" marT="45708" marB="45708"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Cuenca de los ríos Claro y Jamundí</a:t>
                      </a:r>
                      <a:endParaRPr sz="1100" b="0" u="none" strike="noStrike" cap="none" dirty="0">
                        <a:solidFill>
                          <a:schemeClr val="dk1"/>
                        </a:solidFill>
                        <a:latin typeface="Arial Narrow"/>
                        <a:ea typeface="Arial Narrow"/>
                        <a:cs typeface="Arial Narrow"/>
                        <a:sym typeface="Arial Narrow"/>
                      </a:endParaRPr>
                    </a:p>
                  </a:txBody>
                  <a:tcPr marL="91450" marR="91450" marT="45708" marB="45708"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kern="1200" baseline="0" dirty="0" smtClean="0">
                          <a:effectLst/>
                          <a:latin typeface="Arial Narrow" panose="020B0606020202030204" pitchFamily="34" charset="0"/>
                        </a:rPr>
                        <a:t>Probabilidad de crecientes súbitas</a:t>
                      </a:r>
                      <a:r>
                        <a:rPr lang="es-ES" sz="1100" u="none" strike="noStrike" cap="none" dirty="0" smtClean="0">
                          <a:latin typeface="Arial Narrow"/>
                          <a:ea typeface="Arial Narrow"/>
                          <a:cs typeface="Arial Narrow"/>
                          <a:sym typeface="Arial Narrow"/>
                        </a:rPr>
                        <a:t> en los ríos Claro, Jamundí, Pance y sus afluentes. Especial atención</a:t>
                      </a:r>
                      <a:r>
                        <a:rPr lang="es-ES" sz="1100" u="none" strike="noStrike" cap="none" baseline="0" dirty="0" smtClean="0">
                          <a:latin typeface="Arial Narrow"/>
                          <a:ea typeface="Arial Narrow"/>
                          <a:cs typeface="Arial Narrow"/>
                          <a:sym typeface="Arial Narrow"/>
                        </a:rPr>
                        <a:t> en el municipio de Jamundí.</a:t>
                      </a:r>
                      <a:endParaRPr lang="es-ES" sz="1400" u="none" strike="noStrike" cap="none" dirty="0"/>
                    </a:p>
                  </a:txBody>
                  <a:tcPr marL="91450" marR="91450" marT="45708" marB="45708" anchor="ctr"/>
                </a:tc>
                <a:extLst>
                  <a:ext uri="{0D108BD9-81ED-4DB2-BD59-A6C34878D82A}">
                    <a16:rowId xmlns:a16="http://schemas.microsoft.com/office/drawing/2014/main" xmlns="" val="3321008599"/>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3" marR="91453" marT="45701" marB="45701" anchor="ct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1100" u="none" strike="noStrike" cap="none" dirty="0">
                          <a:latin typeface="Arial Narrow"/>
                          <a:ea typeface="Arial Narrow"/>
                          <a:cs typeface="Arial Narrow"/>
                          <a:sym typeface="Arial Narrow"/>
                        </a:rPr>
                        <a:t>Cuencas </a:t>
                      </a:r>
                      <a:r>
                        <a:rPr lang="es-CO" sz="1100" u="none" strike="noStrike" cap="none" dirty="0" smtClean="0">
                          <a:latin typeface="Arial Narrow"/>
                          <a:ea typeface="Arial Narrow"/>
                          <a:cs typeface="Arial Narrow"/>
                          <a:sym typeface="Arial Narrow"/>
                        </a:rPr>
                        <a:t>de los ríos Lilí, Meléndez y Canaveralejo</a:t>
                      </a:r>
                      <a:endParaRPr sz="1100" b="0" u="none" strike="noStrike" cap="none" dirty="0">
                        <a:solidFill>
                          <a:schemeClr val="dk1"/>
                        </a:solidFill>
                        <a:latin typeface="Arial Narrow"/>
                        <a:ea typeface="Arial Narrow"/>
                        <a:cs typeface="Arial Narrow"/>
                        <a:sym typeface="Arial Narrow"/>
                      </a:endParaRPr>
                    </a:p>
                  </a:txBody>
                  <a:tcPr marL="91453" marR="91453" marT="45701" marB="45701"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kern="1200" baseline="0" dirty="0" smtClean="0">
                          <a:effectLst/>
                          <a:latin typeface="Arial Narrow" panose="020B0606020202030204" pitchFamily="34" charset="0"/>
                        </a:rPr>
                        <a:t>Probabilidad de crecientes </a:t>
                      </a:r>
                      <a:r>
                        <a:rPr lang="es-ES" sz="1100" u="none" strike="noStrike" cap="none" dirty="0" smtClean="0">
                          <a:latin typeface="Arial Narrow"/>
                          <a:ea typeface="Arial Narrow"/>
                          <a:cs typeface="Arial Narrow"/>
                          <a:sym typeface="Arial Narrow"/>
                        </a:rPr>
                        <a:t>súbitas </a:t>
                      </a:r>
                      <a:r>
                        <a:rPr lang="es-CO" sz="1100" u="none" strike="noStrike" cap="none" dirty="0" smtClean="0">
                          <a:latin typeface="Arial Narrow"/>
                          <a:ea typeface="Arial Narrow"/>
                          <a:cs typeface="Arial Narrow"/>
                          <a:sym typeface="Arial Narrow"/>
                        </a:rPr>
                        <a:t>en las cuencas de los ríos </a:t>
                      </a:r>
                      <a:r>
                        <a:rPr lang="es-CO" sz="1100" u="none" strike="noStrike" cap="none" dirty="0">
                          <a:latin typeface="Arial Narrow"/>
                          <a:ea typeface="Arial Narrow"/>
                          <a:cs typeface="Arial Narrow"/>
                          <a:sym typeface="Arial Narrow"/>
                        </a:rPr>
                        <a:t>Lilí, Meléndez y Canaveralejo, afluentes al Alto Cauca en el departamento de Valle del Cauca. </a:t>
                      </a:r>
                      <a:r>
                        <a:rPr lang="es-CO" sz="1100" u="none" strike="noStrike" cap="none" dirty="0" smtClean="0">
                          <a:latin typeface="Arial Narrow"/>
                          <a:ea typeface="Arial Narrow"/>
                          <a:cs typeface="Arial Narrow"/>
                          <a:sym typeface="Arial Narrow"/>
                        </a:rPr>
                        <a:t>Se recomienda especial </a:t>
                      </a:r>
                      <a:r>
                        <a:rPr lang="es-CO" sz="1100" u="none" strike="noStrike" cap="none" dirty="0">
                          <a:latin typeface="Arial Narrow"/>
                          <a:ea typeface="Arial Narrow"/>
                          <a:cs typeface="Arial Narrow"/>
                          <a:sym typeface="Arial Narrow"/>
                        </a:rPr>
                        <a:t>atención en la ciudad de </a:t>
                      </a:r>
                      <a:r>
                        <a:rPr lang="es-CO" sz="1100" u="none" strike="noStrike" cap="none" dirty="0" smtClean="0">
                          <a:latin typeface="Arial Narrow"/>
                          <a:ea typeface="Arial Narrow"/>
                          <a:cs typeface="Arial Narrow"/>
                          <a:sym typeface="Arial Narrow"/>
                        </a:rPr>
                        <a:t>Cali</a:t>
                      </a:r>
                      <a:r>
                        <a:rPr lang="es-ES" sz="1100" u="none" strike="noStrike" cap="none" baseline="0" dirty="0" smtClean="0">
                          <a:latin typeface="Arial Narrow"/>
                          <a:ea typeface="Arial Narrow"/>
                          <a:cs typeface="Arial Narrow"/>
                          <a:sym typeface="Arial Narrow"/>
                        </a:rPr>
                        <a:t>. </a:t>
                      </a:r>
                      <a:r>
                        <a:rPr lang="es-CO" sz="1100" u="none" strike="noStrike" cap="none" dirty="0" smtClean="0">
                          <a:latin typeface="Arial Narrow"/>
                          <a:ea typeface="Arial Narrow"/>
                          <a:cs typeface="Arial Narrow"/>
                          <a:sym typeface="Arial Narrow"/>
                        </a:rPr>
                        <a:t> </a:t>
                      </a:r>
                      <a:endParaRPr lang="es-ES" sz="1100" u="none" strike="noStrike" cap="none" dirty="0" smtClean="0"/>
                    </a:p>
                  </a:txBody>
                  <a:tcPr marL="91453" marR="91453" marT="45701" marB="45701" anchor="ctr"/>
                </a:tc>
                <a:extLst>
                  <a:ext uri="{0D108BD9-81ED-4DB2-BD59-A6C34878D82A}">
                    <a16:rowId xmlns:a16="http://schemas.microsoft.com/office/drawing/2014/main" xmlns="" val="3929598541"/>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CO" sz="1100" b="0" u="none" strike="noStrike" cap="none" dirty="0" smtClean="0">
                          <a:solidFill>
                            <a:srgbClr val="000000"/>
                          </a:solidFill>
                          <a:latin typeface="Arial Narrow"/>
                          <a:ea typeface="Arial Narrow"/>
                          <a:cs typeface="Arial Narrow"/>
                          <a:sym typeface="Arial Narrow"/>
                        </a:rPr>
                        <a:t>Cauca</a:t>
                      </a:r>
                    </a:p>
                  </a:txBody>
                  <a:tcPr marL="91443" marR="91443" marT="45697" marB="45697" anchor="ct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1100" b="0" u="none" strike="noStrike" cap="none" dirty="0" smtClean="0">
                          <a:solidFill>
                            <a:schemeClr val="dk1"/>
                          </a:solidFill>
                          <a:latin typeface="Arial Narrow"/>
                          <a:ea typeface="Arial Narrow"/>
                          <a:cs typeface="Arial Narrow"/>
                          <a:sym typeface="Arial Narrow"/>
                        </a:rPr>
                        <a:t>Cuenca del río Cali</a:t>
                      </a:r>
                      <a:endParaRPr sz="1100" b="0" u="none" strike="noStrike" cap="none" dirty="0">
                        <a:solidFill>
                          <a:schemeClr val="dk1"/>
                        </a:solidFill>
                        <a:latin typeface="Arial Narrow"/>
                        <a:ea typeface="Arial Narrow"/>
                        <a:cs typeface="Arial Narrow"/>
                        <a:sym typeface="Arial Narrow"/>
                      </a:endParaRPr>
                    </a:p>
                  </a:txBody>
                  <a:tcPr marL="91455" marR="91455" marT="45703" marB="45703"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kern="1200" baseline="0" dirty="0" smtClean="0">
                          <a:effectLst/>
                          <a:latin typeface="Arial Narrow" panose="020B0606020202030204" pitchFamily="34" charset="0"/>
                        </a:rPr>
                        <a:t>Probabilidad de crecientes </a:t>
                      </a:r>
                      <a:r>
                        <a:rPr lang="es-ES" sz="1100" u="none" strike="noStrike" cap="none" dirty="0" smtClean="0">
                          <a:latin typeface="Arial Narrow"/>
                          <a:ea typeface="Arial Narrow"/>
                          <a:cs typeface="Arial Narrow"/>
                          <a:sym typeface="Arial Narrow"/>
                        </a:rPr>
                        <a:t>súbitas en el</a:t>
                      </a:r>
                      <a:r>
                        <a:rPr lang="es-ES" sz="1100" u="none" strike="noStrike" cap="none" baseline="0" dirty="0" smtClean="0">
                          <a:latin typeface="Arial Narrow"/>
                          <a:ea typeface="Arial Narrow"/>
                          <a:cs typeface="Arial Narrow"/>
                          <a:sym typeface="Arial Narrow"/>
                        </a:rPr>
                        <a:t> río Cali y sus afluentes. Se recomienda especial atención en la ciudad de Cali.</a:t>
                      </a:r>
                      <a:endParaRPr lang="es-ES" sz="1100" u="none" strike="noStrike" cap="none" dirty="0" smtClean="0">
                        <a:latin typeface="Arial Narrow"/>
                        <a:ea typeface="Arial Narrow"/>
                        <a:cs typeface="Arial Narrow"/>
                        <a:sym typeface="Arial Narrow"/>
                      </a:endParaRPr>
                    </a:p>
                  </a:txBody>
                  <a:tcPr marL="91453" marR="91453" marT="45702" marB="45702" anchor="ctr"/>
                </a:tc>
                <a:extLst>
                  <a:ext uri="{0D108BD9-81ED-4DB2-BD59-A6C34878D82A}">
                    <a16:rowId xmlns:a16="http://schemas.microsoft.com/office/drawing/2014/main" xmlns="" val="537845404"/>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2" marB="45722"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Desbaratado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22" marB="45722"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incrementos súbitos de nivel en la cuenca del río</a:t>
                      </a:r>
                      <a:r>
                        <a:rPr lang="es-ES" sz="1100" b="0" u="none" strike="noStrike" kern="1200" baseline="0" dirty="0" smtClean="0">
                          <a:effectLst/>
                          <a:latin typeface="Arial Narrow" panose="020B0606020202030204" pitchFamily="34" charset="0"/>
                        </a:rPr>
                        <a:t> Desbaratado y sus afluentes, </a:t>
                      </a:r>
                      <a:r>
                        <a:rPr lang="es-ES" sz="1100" u="none" strike="noStrike" kern="1200" baseline="0" dirty="0" smtClean="0">
                          <a:effectLst/>
                          <a:latin typeface="Arial Narrow" panose="020B0606020202030204" pitchFamily="34" charset="0"/>
                        </a:rPr>
                        <a:t>aportantes al río Cauca en el departamento Valle del Cauca. </a:t>
                      </a:r>
                      <a:endParaRPr lang="es-ES" sz="110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2756860013"/>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Cuencas </a:t>
                      </a:r>
                      <a:r>
                        <a:rPr lang="es-ES" sz="1100" u="none" strike="noStrike" kern="1200" baseline="0" dirty="0" smtClean="0">
                          <a:effectLst/>
                          <a:latin typeface="Arial Narrow" panose="020B0606020202030204" pitchFamily="34" charset="0"/>
                        </a:rPr>
                        <a:t>de los ríos</a:t>
                      </a:r>
                      <a:r>
                        <a:rPr lang="es-ES" sz="1100" b="0" u="none" strike="noStrike" kern="1200" baseline="0" dirty="0" smtClean="0">
                          <a:effectLst/>
                          <a:latin typeface="Arial Narrow" panose="020B0606020202030204" pitchFamily="34" charset="0"/>
                        </a:rPr>
                        <a:t> Guachal, Bolo, Fraile y Párraga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las cuencas de los ríos</a:t>
                      </a:r>
                      <a:r>
                        <a:rPr lang="es-ES" sz="1100" b="0" u="none" strike="noStrike" kern="1200" baseline="0" dirty="0" smtClean="0">
                          <a:effectLst/>
                          <a:latin typeface="Arial Narrow" panose="020B0606020202030204" pitchFamily="34" charset="0"/>
                        </a:rPr>
                        <a:t> Guachal, Bolo, Fraile, Párraga y sus afluentes, </a:t>
                      </a:r>
                      <a:r>
                        <a:rPr lang="es-ES" sz="1100" u="none" strike="noStrike" kern="1200" baseline="0" dirty="0" smtClean="0">
                          <a:effectLst/>
                          <a:latin typeface="Arial Narrow" panose="020B0606020202030204" pitchFamily="34" charset="0"/>
                        </a:rPr>
                        <a:t>aportantes al río Cauca en el departamento Valle del Cauca. Especial atención en los municipios de Florida, Pradera, Candelaria y Palmira. </a:t>
                      </a:r>
                      <a:endParaRPr lang="es-ES" sz="1100" u="none" strike="noStrike" kern="1200" baseline="0" dirty="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70848112"/>
                  </a:ext>
                </a:extLst>
              </a:tr>
              <a:tr h="63186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u="none" strike="noStrike" kern="1200" cap="none" dirty="0">
                          <a:solidFill>
                            <a:schemeClr val="tx1"/>
                          </a:solidFill>
                          <a:latin typeface="Arial Narrow"/>
                          <a:ea typeface="Arial Narrow"/>
                          <a:cs typeface="Arial Narrow"/>
                          <a:sym typeface="Arial Narrow"/>
                        </a:rPr>
                        <a:t>Cauca</a:t>
                      </a:r>
                      <a:endParaRPr sz="1100" u="none" strike="noStrike" kern="1200" cap="none" dirty="0">
                        <a:solidFill>
                          <a:schemeClr val="tx1"/>
                        </a:solidFill>
                        <a:latin typeface="Arial Narrow"/>
                        <a:ea typeface="Arial Narrow"/>
                        <a:cs typeface="Arial Narrow"/>
                        <a:sym typeface="Arial Narrow"/>
                      </a:endParaRPr>
                    </a:p>
                  </a:txBody>
                  <a:tcPr marL="91455" marR="91455" marT="45730" marB="45730" anchor="ct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1100" u="none" strike="noStrike" kern="1200" cap="none" dirty="0">
                          <a:solidFill>
                            <a:schemeClr val="tx1"/>
                          </a:solidFill>
                          <a:latin typeface="Arial Narrow"/>
                          <a:ea typeface="Arial Narrow"/>
                          <a:cs typeface="Arial Narrow"/>
                          <a:sym typeface="Arial Narrow"/>
                        </a:rPr>
                        <a:t>Cuencas </a:t>
                      </a:r>
                      <a:r>
                        <a:rPr lang="es-CO" sz="1100" u="none" strike="noStrike" kern="1200" cap="none" dirty="0" smtClean="0">
                          <a:solidFill>
                            <a:schemeClr val="tx1"/>
                          </a:solidFill>
                          <a:latin typeface="Arial Narrow"/>
                          <a:ea typeface="Arial Narrow"/>
                          <a:cs typeface="Arial Narrow"/>
                          <a:sym typeface="Arial Narrow"/>
                        </a:rPr>
                        <a:t>de los ríos Amaime y Cerrito </a:t>
                      </a:r>
                      <a:endParaRPr sz="1100" u="none" strike="noStrike" kern="1200" cap="none" dirty="0">
                        <a:solidFill>
                          <a:schemeClr val="tx1"/>
                        </a:solidFill>
                        <a:latin typeface="Arial Narrow"/>
                        <a:ea typeface="Arial Narrow"/>
                        <a:cs typeface="Arial Narrow"/>
                        <a:sym typeface="Arial Narrow"/>
                      </a:endParaRPr>
                    </a:p>
                  </a:txBody>
                  <a:tcPr marL="91455" marR="91455" marT="45730" marB="4573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ES" sz="1100" u="none" strike="noStrike" kern="1200" cap="none" dirty="0" smtClean="0">
                          <a:solidFill>
                            <a:schemeClr val="tx1"/>
                          </a:solidFill>
                          <a:latin typeface="Arial Narrow"/>
                          <a:ea typeface="Arial Narrow"/>
                          <a:cs typeface="Arial Narrow"/>
                          <a:sym typeface="Arial Narrow"/>
                        </a:rPr>
                        <a:t>Probabilidad de crecientes súbitas en los ríos Amaime, Cerrito y sus afluentes como el río Nima (departamento de Valle del Cauca). Especial atención en el municipio de Palmira </a:t>
                      </a:r>
                      <a:r>
                        <a:rPr lang="es-CO" sz="1100" u="none" strike="noStrike" kern="1200" cap="none" dirty="0" smtClean="0">
                          <a:solidFill>
                            <a:schemeClr val="tx1"/>
                          </a:solidFill>
                          <a:latin typeface="Arial Narrow"/>
                          <a:ea typeface="Arial Narrow"/>
                          <a:cs typeface="Arial Narrow"/>
                          <a:sym typeface="Arial Narrow"/>
                        </a:rPr>
                        <a:t>(departamento de Valle del Cauca).</a:t>
                      </a:r>
                      <a:endParaRPr lang="es-ES" sz="1100" u="none" strike="noStrike" kern="1200" cap="none" dirty="0" smtClean="0">
                        <a:solidFill>
                          <a:schemeClr val="tx1"/>
                        </a:solidFill>
                        <a:latin typeface="Arial Narrow"/>
                        <a:ea typeface="Arial Narrow"/>
                        <a:cs typeface="Arial Narrow"/>
                      </a:endParaRPr>
                    </a:p>
                  </a:txBody>
                  <a:tcPr marL="91455" marR="91455" marT="45730" marB="45730" anchor="ctr"/>
                </a:tc>
                <a:extLst>
                  <a:ext uri="{0D108BD9-81ED-4DB2-BD59-A6C34878D82A}">
                    <a16:rowId xmlns:a16="http://schemas.microsoft.com/office/drawing/2014/main" xmlns="" val="3113951041"/>
                  </a:ext>
                </a:extLst>
              </a:tr>
            </a:tbl>
          </a:graphicData>
        </a:graphic>
      </p:graphicFrame>
      <p:pic>
        <p:nvPicPr>
          <p:cNvPr id="2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040774" y="5181622"/>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539562" y="5051483"/>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561" y="179093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560" y="244510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736" y="307407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562" y="433211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776" y="496353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215" y="561254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776" y="370068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4459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600"/>
            <a:ext cx="42386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6"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9125" y="4667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a 24"/>
          <p:cNvGraphicFramePr>
            <a:graphicFrameLocks noGrp="1"/>
          </p:cNvGraphicFramePr>
          <p:nvPr>
            <p:extLst/>
          </p:nvPr>
        </p:nvGraphicFramePr>
        <p:xfrm>
          <a:off x="4283808" y="1603632"/>
          <a:ext cx="7766050" cy="4310202"/>
        </p:xfrm>
        <a:graphic>
          <a:graphicData uri="http://schemas.openxmlformats.org/drawingml/2006/table">
            <a:tbl>
              <a:tblPr firstRow="1" bandRow="1"/>
              <a:tblGrid>
                <a:gridCol w="696038">
                  <a:extLst>
                    <a:ext uri="{9D8B030D-6E8A-4147-A177-3AD203B41FA5}">
                      <a16:colId xmlns:a16="http://schemas.microsoft.com/office/drawing/2014/main" xmlns="" val="20000"/>
                    </a:ext>
                  </a:extLst>
                </a:gridCol>
                <a:gridCol w="1012819">
                  <a:extLst>
                    <a:ext uri="{9D8B030D-6E8A-4147-A177-3AD203B41FA5}">
                      <a16:colId xmlns:a16="http://schemas.microsoft.com/office/drawing/2014/main" xmlns="" val="20001"/>
                    </a:ext>
                  </a:extLst>
                </a:gridCol>
                <a:gridCol w="1248543">
                  <a:extLst>
                    <a:ext uri="{9D8B030D-6E8A-4147-A177-3AD203B41FA5}">
                      <a16:colId xmlns:a16="http://schemas.microsoft.com/office/drawing/2014/main" xmlns="" val="20002"/>
                    </a:ext>
                  </a:extLst>
                </a:gridCol>
                <a:gridCol w="4808650">
                  <a:extLst>
                    <a:ext uri="{9D8B030D-6E8A-4147-A177-3AD203B41FA5}">
                      <a16:colId xmlns:a16="http://schemas.microsoft.com/office/drawing/2014/main" xmlns="" val="20003"/>
                    </a:ext>
                  </a:extLst>
                </a:gridCol>
              </a:tblGrid>
              <a:tr h="42738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9" marB="45719" anchor="ctr">
                    <a:solidFill>
                      <a:schemeClr val="accent1">
                        <a:lumMod val="75000"/>
                      </a:schemeClr>
                    </a:solidFill>
                  </a:tcPr>
                </a:tc>
                <a:extLst>
                  <a:ext uri="{0D108BD9-81ED-4DB2-BD59-A6C34878D82A}">
                    <a16:rowId xmlns:a16="http://schemas.microsoft.com/office/drawing/2014/main" xmlns="" val="10000"/>
                  </a:ext>
                </a:extLst>
              </a:tr>
              <a:tr h="61105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strike="noStrike" kern="1200" baseline="0" dirty="0" smtClean="0">
                          <a:solidFill>
                            <a:schemeClr val="tx1"/>
                          </a:solidFill>
                          <a:effectLst/>
                          <a:latin typeface="Arial Narrow" panose="020B0606020202030204" pitchFamily="34" charset="0"/>
                          <a:ea typeface="+mn-ea"/>
                          <a:cs typeface="+mn-cs"/>
                        </a:rPr>
                        <a:t>Cauca</a:t>
                      </a:r>
                    </a:p>
                  </a:txBody>
                  <a:tcPr marL="91443" marR="91443" marT="45719" marB="45719" anchor="ctr"/>
                </a:tc>
                <a:tc>
                  <a:txBody>
                    <a:bodyPr/>
                    <a:lstStyle/>
                    <a:p>
                      <a:pPr algn="ctr"/>
                      <a:r>
                        <a:rPr lang="es-CO" sz="1100" b="0" u="none" strike="noStrike" kern="1200" baseline="0" dirty="0" smtClean="0">
                          <a:solidFill>
                            <a:schemeClr val="tx1"/>
                          </a:solidFill>
                          <a:effectLst/>
                          <a:latin typeface="Arial Narrow" panose="020B0606020202030204" pitchFamily="34" charset="0"/>
                          <a:ea typeface="+mn-ea"/>
                          <a:cs typeface="+mn-cs"/>
                        </a:rPr>
                        <a:t>Cuencas de los ríos Guabas, Sabaletas y Sonso</a:t>
                      </a:r>
                      <a:endParaRPr lang="es-CO" sz="1100" b="0" u="none" strike="noStrike" kern="1200" baseline="0" dirty="0">
                        <a:solidFill>
                          <a:schemeClr val="tx1"/>
                        </a:solidFill>
                        <a:effectLst/>
                        <a:latin typeface="Arial Narrow" panose="020B0606020202030204" pitchFamily="34" charset="0"/>
                        <a:ea typeface="+mn-ea"/>
                        <a:cs typeface="+mn-cs"/>
                      </a:endParaRPr>
                    </a:p>
                  </a:txBody>
                  <a:tcPr marL="91443" marR="91443" marT="45719" marB="45719" anchor="ctr"/>
                </a:tc>
                <a:tc>
                  <a:txBody>
                    <a:bodyPr/>
                    <a:lstStyle/>
                    <a:p>
                      <a:pPr marL="0" marR="0" lvl="0" indent="0" algn="just" defTabSz="914400" rtl="0" eaLnBrk="1" fontAlgn="auto" latinLnBrk="0" hangingPunct="1">
                        <a:lnSpc>
                          <a:spcPct val="100000"/>
                        </a:lnSpc>
                        <a:spcBef>
                          <a:spcPts val="0"/>
                        </a:spcBef>
                        <a:spcAft>
                          <a:spcPts val="600"/>
                        </a:spcAft>
                        <a:buClr>
                          <a:schemeClr val="dk1"/>
                        </a:buClr>
                        <a:buSzPts val="1100"/>
                        <a:buFont typeface="Arial" panose="020B0604020202020204" pitchFamily="34" charset="0"/>
                        <a:buNone/>
                        <a:tabLst/>
                        <a:defRPr/>
                      </a:pPr>
                      <a:r>
                        <a:rPr lang="es-CO" sz="1100" b="0" u="none" strike="noStrike" kern="1200" baseline="0" dirty="0" smtClean="0">
                          <a:solidFill>
                            <a:schemeClr val="tx1"/>
                          </a:solidFill>
                          <a:effectLst/>
                          <a:latin typeface="Arial Narrow" panose="020B0606020202030204" pitchFamily="34" charset="0"/>
                          <a:ea typeface="+mn-ea"/>
                          <a:cs typeface="+mn-cs"/>
                        </a:rPr>
                        <a:t>Probabilidad de crecientes súbitas en las cuencas de los ríos Guabas, Sabaletas, Sonso y sus afluentes. Especial atención en los municipios de Ginebra y Guacarí </a:t>
                      </a:r>
                      <a:r>
                        <a:rPr lang="es-CO" sz="1100" u="none" strike="noStrike" kern="1200" cap="none" dirty="0" smtClean="0">
                          <a:solidFill>
                            <a:schemeClr val="tx1"/>
                          </a:solidFill>
                          <a:latin typeface="Arial Narrow"/>
                          <a:ea typeface="Arial Narrow"/>
                          <a:cs typeface="Arial Narrow"/>
                          <a:sym typeface="Arial Narrow"/>
                        </a:rPr>
                        <a:t>(departamento de Valle del Cauca). </a:t>
                      </a:r>
                      <a:endParaRPr lang="es-ES" sz="1100" u="none" strike="noStrike" kern="1200" cap="none" dirty="0" smtClean="0">
                        <a:solidFill>
                          <a:schemeClr val="tx1"/>
                        </a:solidFill>
                        <a:latin typeface="Arial Narrow"/>
                        <a:ea typeface="Arial Narrow"/>
                        <a:cs typeface="Arial Narrow"/>
                      </a:endParaRPr>
                    </a:p>
                  </a:txBody>
                  <a:tcPr marL="91443" marR="91443" marT="45719" marB="45719" anchor="ctr"/>
                </a:tc>
                <a:extLst>
                  <a:ext uri="{0D108BD9-81ED-4DB2-BD59-A6C34878D82A}">
                    <a16:rowId xmlns:a16="http://schemas.microsoft.com/office/drawing/2014/main" xmlns="" val="2133180349"/>
                  </a:ext>
                </a:extLst>
              </a:tr>
              <a:tr h="61105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Cuencas aportantes al río Cauca en el departamento del Valle del Cauca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19" marB="45719"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SZH de los ríos Arroyohondo, Mulalo, Vijes, Yotoco, Mediacanoa, Piedras y sus afluentes (departamento de Valle del Cauca).</a:t>
                      </a:r>
                      <a:endParaRPr lang="es-ES" sz="1100" u="none" strike="noStrike" kern="1200" baseline="0" dirty="0">
                        <a:effectLst/>
                        <a:latin typeface="Arial Narrow" panose="020B0606020202030204" pitchFamily="34" charset="0"/>
                      </a:endParaRPr>
                    </a:p>
                  </a:txBody>
                  <a:tcPr marL="91443" marR="91443" marT="45719" marB="45719" anchor="ctr"/>
                </a:tc>
                <a:extLst>
                  <a:ext uri="{0D108BD9-81ED-4DB2-BD59-A6C34878D82A}">
                    <a16:rowId xmlns:a16="http://schemas.microsoft.com/office/drawing/2014/main" xmlns="" val="66584630"/>
                  </a:ext>
                </a:extLst>
              </a:tr>
              <a:tr h="611057">
                <a:tc>
                  <a:txBody>
                    <a:bodyPr/>
                    <a:lstStyle/>
                    <a:p>
                      <a:pPr marL="0" marR="0" lvl="0" indent="0" algn="ctr" rtl="0">
                        <a:lnSpc>
                          <a:spcPct val="100000"/>
                        </a:lnSpc>
                        <a:spcBef>
                          <a:spcPts val="0"/>
                        </a:spcBef>
                        <a:spcAft>
                          <a:spcPts val="0"/>
                        </a:spcAft>
                        <a:buClr>
                          <a:srgbClr val="000000"/>
                        </a:buClr>
                        <a:buSzPts val="1050"/>
                        <a:buFont typeface="Arial"/>
                        <a:buNone/>
                      </a:pPr>
                      <a:endParaRPr sz="1000" b="1" u="none" strike="noStrike" cap="none" dirty="0">
                        <a:solidFill>
                          <a:srgbClr val="FFFFFF"/>
                        </a:solidFill>
                        <a:latin typeface="Arial Narrow"/>
                        <a:ea typeface="Arial Narrow"/>
                        <a:cs typeface="Arial Narrow"/>
                        <a:sym typeface="Arial Narrow"/>
                      </a:endParaRPr>
                    </a:p>
                  </a:txBody>
                  <a:tcPr marL="91450" marR="91450" marT="45723" marB="45723"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 los ríos </a:t>
                      </a:r>
                      <a:r>
                        <a:rPr lang="es-ES" sz="1100" b="0" u="none" strike="noStrike" kern="1200" baseline="0" dirty="0" smtClean="0">
                          <a:effectLst/>
                          <a:latin typeface="Arial Narrow" panose="020B0606020202030204" pitchFamily="34" charset="0"/>
                        </a:rPr>
                        <a:t>Guadalajara y San Pedro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las cuencas de los ríos</a:t>
                      </a:r>
                      <a:r>
                        <a:rPr lang="es-ES" sz="1100" b="0" u="none" strike="noStrike" kern="1200" baseline="0" dirty="0" smtClean="0">
                          <a:effectLst/>
                          <a:latin typeface="Arial Narrow" panose="020B0606020202030204" pitchFamily="34" charset="0"/>
                        </a:rPr>
                        <a:t> Guadalajara, San Pedro y sus afluentes. Especial atención en los municipios de Guadalajara de Buga y San Pedro </a:t>
                      </a:r>
                      <a:r>
                        <a:rPr lang="es-CO" sz="1100" u="none" strike="noStrike" kern="1200" cap="none" dirty="0" smtClean="0">
                          <a:solidFill>
                            <a:schemeClr val="tx1"/>
                          </a:solidFill>
                          <a:latin typeface="Arial Narrow"/>
                          <a:ea typeface="Arial Narrow"/>
                          <a:cs typeface="Arial Narrow"/>
                          <a:sym typeface="Arial Narrow"/>
                        </a:rPr>
                        <a:t>(departamento de Valle del Cauca)</a:t>
                      </a:r>
                      <a:r>
                        <a:rPr lang="es-ES" sz="1100" b="0" u="none" strike="noStrike" kern="1200" baseline="0" dirty="0" smtClean="0">
                          <a:effectLst/>
                          <a:latin typeface="Arial Narrow" panose="020B0606020202030204" pitchFamily="34" charset="0"/>
                        </a:rPr>
                        <a:t>. </a:t>
                      </a:r>
                      <a:endParaRPr lang="es-ES" sz="110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2119816139"/>
                  </a:ext>
                </a:extLst>
              </a:tr>
              <a:tr h="611057">
                <a:tc>
                  <a:txBody>
                    <a:bodyPr/>
                    <a:lstStyle/>
                    <a:p>
                      <a:pPr marL="0" marR="0" lvl="0" indent="0" algn="ctr" rtl="0">
                        <a:lnSpc>
                          <a:spcPct val="100000"/>
                        </a:lnSpc>
                        <a:spcBef>
                          <a:spcPts val="0"/>
                        </a:spcBef>
                        <a:spcAft>
                          <a:spcPts val="0"/>
                        </a:spcAft>
                        <a:buClr>
                          <a:srgbClr val="000000"/>
                        </a:buClr>
                        <a:buSzPts val="1050"/>
                        <a:buFont typeface="Arial"/>
                        <a:buNone/>
                      </a:pPr>
                      <a:endParaRPr sz="1000" b="1" u="none" strike="noStrike" cap="none" dirty="0">
                        <a:solidFill>
                          <a:srgbClr val="FFFFFF"/>
                        </a:solidFill>
                        <a:latin typeface="Arial Narrow"/>
                        <a:ea typeface="Arial Narrow"/>
                        <a:cs typeface="Arial Narrow"/>
                        <a:sym typeface="Arial Narrow"/>
                      </a:endParaRPr>
                    </a:p>
                  </a:txBody>
                  <a:tcPr marL="91450" marR="91450" marT="45723" marB="45723" anchor="ctr"/>
                </a:tc>
                <a:tc>
                  <a:txBody>
                    <a:bodyPr/>
                    <a:lstStyle/>
                    <a:p>
                      <a:pPr algn="ctr"/>
                      <a:r>
                        <a:rPr lang="es-CO" sz="1100" u="none" strike="noStrike" kern="1200" baseline="0" dirty="0" smtClean="0">
                          <a:solidFill>
                            <a:schemeClr val="tx1"/>
                          </a:solidFill>
                          <a:effectLst/>
                          <a:latin typeface="Arial Narrow" panose="020B0606020202030204" pitchFamily="34" charset="0"/>
                          <a:ea typeface="+mn-ea"/>
                          <a:cs typeface="+mn-cs"/>
                        </a:rPr>
                        <a:t>Cauca</a:t>
                      </a:r>
                      <a:endParaRPr lang="es-CO" sz="110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Cuencas de los ríos Tuluá y Morales</a:t>
                      </a:r>
                      <a:endParaRPr lang="es-CO" sz="110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crecientes súbitas en las cuencas de los ríos Tuluá y Morales, entre otros aportantes al río Cauca en el departamento del Valle del Cauca. Especial atención en el río San Pedro. </a:t>
                      </a:r>
                      <a:endParaRPr lang="es-ES" sz="1100" u="none" strike="noStrike" kern="1200" baseline="0" dirty="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3109451175"/>
                  </a:ext>
                </a:extLst>
              </a:tr>
              <a:tr h="611057">
                <a:tc>
                  <a:txBody>
                    <a:bodyPr/>
                    <a:lstStyle/>
                    <a:p>
                      <a:pPr marL="0" marR="0" lvl="0" indent="0" algn="ctr" rtl="0">
                        <a:lnSpc>
                          <a:spcPct val="100000"/>
                        </a:lnSpc>
                        <a:spcBef>
                          <a:spcPts val="0"/>
                        </a:spcBef>
                        <a:spcAft>
                          <a:spcPts val="0"/>
                        </a:spcAft>
                        <a:buClr>
                          <a:srgbClr val="000000"/>
                        </a:buClr>
                        <a:buSzPts val="1050"/>
                        <a:buFont typeface="Arial"/>
                        <a:buNone/>
                      </a:pPr>
                      <a:endParaRPr sz="1000" b="1" u="none" strike="noStrike" cap="none" dirty="0">
                        <a:solidFill>
                          <a:srgbClr val="FFFFFF"/>
                        </a:solidFill>
                        <a:latin typeface="Arial Narrow"/>
                        <a:ea typeface="Arial Narrow"/>
                        <a:cs typeface="Arial Narrow"/>
                        <a:sym typeface="Arial Narrow"/>
                      </a:endParaRPr>
                    </a:p>
                  </a:txBody>
                  <a:tcPr marL="91450" marR="91450" marT="45723" marB="45723" anchor="ct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26" marB="4572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río Frío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26" marB="45726" anchor="ct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1100" u="none" strike="noStrike" cap="none" dirty="0" smtClean="0">
                          <a:latin typeface="Arial Narrow"/>
                          <a:ea typeface="Arial Narrow"/>
                          <a:cs typeface="Arial Narrow"/>
                          <a:sym typeface="Arial Narrow"/>
                        </a:rPr>
                        <a:t>Probabilidad de crecientes súbitas en el río F</a:t>
                      </a:r>
                      <a:r>
                        <a:rPr lang="es-ES" sz="1100" b="0" u="none" strike="noStrike" cap="none" dirty="0" smtClean="0">
                          <a:latin typeface="Arial Narrow"/>
                          <a:ea typeface="Arial Narrow"/>
                          <a:cs typeface="Arial Narrow"/>
                          <a:sym typeface="Arial Narrow"/>
                        </a:rPr>
                        <a:t>río y sus afluentes. Especial atención en el municipio de Rio</a:t>
                      </a:r>
                      <a:r>
                        <a:rPr lang="es-ES" sz="1100" b="0" u="none" strike="noStrike" cap="none" baseline="0" dirty="0" smtClean="0">
                          <a:latin typeface="Arial Narrow"/>
                          <a:ea typeface="Arial Narrow"/>
                          <a:cs typeface="Arial Narrow"/>
                          <a:sym typeface="Arial Narrow"/>
                        </a:rPr>
                        <a:t> F</a:t>
                      </a:r>
                      <a:r>
                        <a:rPr lang="es-ES" sz="1100" b="0" u="none" strike="noStrike" cap="none" dirty="0" smtClean="0">
                          <a:latin typeface="Arial Narrow"/>
                          <a:ea typeface="Arial Narrow"/>
                          <a:cs typeface="Arial Narrow"/>
                          <a:sym typeface="Arial Narrow"/>
                        </a:rPr>
                        <a:t>río.</a:t>
                      </a:r>
                      <a:endParaRPr lang="es-ES" sz="1100" b="0" u="none" strike="noStrike" cap="none" dirty="0"/>
                    </a:p>
                  </a:txBody>
                  <a:tcPr marL="91443" marR="91443" marT="45726" marB="45726" anchor="ctr"/>
                </a:tc>
                <a:extLst>
                  <a:ext uri="{0D108BD9-81ED-4DB2-BD59-A6C34878D82A}">
                    <a16:rowId xmlns:a16="http://schemas.microsoft.com/office/drawing/2014/main" xmlns="" val="1157186372"/>
                  </a:ext>
                </a:extLst>
              </a:tr>
              <a:tr h="61105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9" marB="45719"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b="0" u="none" strike="noStrike" cap="none" dirty="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3" marR="91453" marT="45711" marB="45711" anchor="ct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1100" b="0" u="none" strike="noStrike" cap="none" dirty="0">
                          <a:solidFill>
                            <a:schemeClr val="dk1"/>
                          </a:solidFill>
                          <a:latin typeface="Arial Narrow"/>
                          <a:ea typeface="Arial Narrow"/>
                          <a:cs typeface="Arial Narrow"/>
                          <a:sym typeface="Arial Narrow"/>
                        </a:rPr>
                        <a:t>Cuencas </a:t>
                      </a:r>
                      <a:r>
                        <a:rPr lang="es-CO" sz="1100" b="0" u="none" strike="noStrike" cap="none" dirty="0" smtClean="0">
                          <a:solidFill>
                            <a:schemeClr val="dk1"/>
                          </a:solidFill>
                          <a:latin typeface="Arial Narrow"/>
                          <a:ea typeface="Arial Narrow"/>
                          <a:cs typeface="Arial Narrow"/>
                          <a:sym typeface="Arial Narrow"/>
                        </a:rPr>
                        <a:t>del río Bugalagrande</a:t>
                      </a:r>
                      <a:endParaRPr sz="1100" b="0" u="none" strike="noStrike" cap="none" dirty="0">
                        <a:solidFill>
                          <a:schemeClr val="dk1"/>
                        </a:solidFill>
                        <a:latin typeface="Arial Narrow"/>
                        <a:ea typeface="Arial Narrow"/>
                        <a:cs typeface="Arial Narrow"/>
                        <a:sym typeface="Arial Narrow"/>
                      </a:endParaRPr>
                    </a:p>
                  </a:txBody>
                  <a:tcPr marL="91453" marR="91453" marT="45711" marB="45711"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Probabilidad de creciente súbita en el río </a:t>
                      </a:r>
                      <a:r>
                        <a:rPr lang="es-ES" sz="1100" b="0" u="none" strike="noStrike" cap="none" dirty="0" smtClean="0">
                          <a:latin typeface="Arial Narrow"/>
                          <a:ea typeface="Arial Narrow"/>
                          <a:cs typeface="Arial Narrow"/>
                          <a:sym typeface="Arial Narrow"/>
                        </a:rPr>
                        <a:t>Bugalagrande y sus afluentes </a:t>
                      </a:r>
                      <a:r>
                        <a:rPr lang="es-ES" sz="1100" u="none" strike="noStrike" cap="none" dirty="0" smtClean="0">
                          <a:latin typeface="Arial Narrow"/>
                          <a:ea typeface="Arial Narrow"/>
                          <a:cs typeface="Arial Narrow"/>
                          <a:sym typeface="Arial Narrow"/>
                        </a:rPr>
                        <a:t>(departamento de Valle del Cauca).</a:t>
                      </a:r>
                      <a:r>
                        <a:rPr lang="es-ES" sz="1100" b="0" u="none" strike="noStrike" cap="none" dirty="0" smtClean="0">
                          <a:latin typeface="Arial Narrow"/>
                          <a:ea typeface="Arial Narrow"/>
                          <a:cs typeface="Arial Narrow"/>
                          <a:sym typeface="Arial Narrow"/>
                        </a:rPr>
                        <a:t> Especial atención</a:t>
                      </a:r>
                      <a:r>
                        <a:rPr lang="es-ES" sz="1100" b="0" u="none" strike="noStrike" cap="none" baseline="0" dirty="0" smtClean="0">
                          <a:latin typeface="Arial Narrow"/>
                          <a:ea typeface="Arial Narrow"/>
                          <a:cs typeface="Arial Narrow"/>
                          <a:sym typeface="Arial Narrow"/>
                        </a:rPr>
                        <a:t> a la altura del municipio de Andalucía.</a:t>
                      </a:r>
                      <a:endParaRPr lang="es-ES" sz="1100" u="none" strike="noStrike" cap="none" dirty="0"/>
                    </a:p>
                  </a:txBody>
                  <a:tcPr marL="91453" marR="91453" marT="45736" marB="45736" anchor="ctr"/>
                </a:tc>
                <a:extLst>
                  <a:ext uri="{0D108BD9-81ED-4DB2-BD59-A6C34878D82A}">
                    <a16:rowId xmlns:a16="http://schemas.microsoft.com/office/drawing/2014/main" xmlns="" val="10007"/>
                  </a:ext>
                </a:extLst>
              </a:tr>
            </a:tbl>
          </a:graphicData>
        </a:graphic>
      </p:graphicFrame>
      <p:pic>
        <p:nvPicPr>
          <p:cNvPr id="22"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771416" y="453823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242" y="2081926"/>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438834" y="4667250"/>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099" y="473247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8" y="4134997"/>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099" y="534308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243" y="281874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244" y="3495866"/>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220919" y="4356466"/>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749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a 24"/>
          <p:cNvGraphicFramePr>
            <a:graphicFrameLocks noGrp="1"/>
          </p:cNvGraphicFramePr>
          <p:nvPr>
            <p:extLst/>
          </p:nvPr>
        </p:nvGraphicFramePr>
        <p:xfrm>
          <a:off x="4259330" y="1296452"/>
          <a:ext cx="7835436" cy="4928501"/>
        </p:xfrm>
        <a:graphic>
          <a:graphicData uri="http://schemas.openxmlformats.org/drawingml/2006/table">
            <a:tbl>
              <a:tblPr firstRow="1" bandRow="1"/>
              <a:tblGrid>
                <a:gridCol w="702257">
                  <a:extLst>
                    <a:ext uri="{9D8B030D-6E8A-4147-A177-3AD203B41FA5}">
                      <a16:colId xmlns:a16="http://schemas.microsoft.com/office/drawing/2014/main" xmlns="" val="20000"/>
                    </a:ext>
                  </a:extLst>
                </a:gridCol>
                <a:gridCol w="1021868">
                  <a:extLst>
                    <a:ext uri="{9D8B030D-6E8A-4147-A177-3AD203B41FA5}">
                      <a16:colId xmlns:a16="http://schemas.microsoft.com/office/drawing/2014/main" xmlns="" val="20001"/>
                    </a:ext>
                  </a:extLst>
                </a:gridCol>
                <a:gridCol w="1529786">
                  <a:extLst>
                    <a:ext uri="{9D8B030D-6E8A-4147-A177-3AD203B41FA5}">
                      <a16:colId xmlns:a16="http://schemas.microsoft.com/office/drawing/2014/main" xmlns="" val="20002"/>
                    </a:ext>
                  </a:extLst>
                </a:gridCol>
                <a:gridCol w="4581525">
                  <a:extLst>
                    <a:ext uri="{9D8B030D-6E8A-4147-A177-3AD203B41FA5}">
                      <a16:colId xmlns:a16="http://schemas.microsoft.com/office/drawing/2014/main" xmlns="" val="20003"/>
                    </a:ext>
                  </a:extLst>
                </a:gridCol>
              </a:tblGrid>
              <a:tr h="396207">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3" marB="45713"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3" marB="45713"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3" marB="45713"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3" marB="45713" anchor="ctr">
                    <a:solidFill>
                      <a:schemeClr val="accent1">
                        <a:lumMod val="75000"/>
                      </a:schemeClr>
                    </a:solidFill>
                  </a:tcPr>
                </a:tc>
                <a:extLst>
                  <a:ext uri="{0D108BD9-81ED-4DB2-BD59-A6C34878D82A}">
                    <a16:rowId xmlns:a16="http://schemas.microsoft.com/office/drawing/2014/main" xmlns="" val="10000"/>
                  </a:ext>
                </a:extLst>
              </a:tr>
              <a:tr h="65454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3" marB="45713"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b="0" u="none" strike="noStrike" cap="none" dirty="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0" marR="91450" marT="45712" marB="45712" anchor="ct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1100" b="0" u="none" strike="noStrike" cap="none" dirty="0" smtClean="0">
                          <a:solidFill>
                            <a:schemeClr val="dk1"/>
                          </a:solidFill>
                          <a:latin typeface="Arial Narrow"/>
                          <a:ea typeface="Arial Narrow"/>
                          <a:cs typeface="Arial Narrow"/>
                          <a:sym typeface="Arial Narrow"/>
                        </a:rPr>
                        <a:t>Cuenca del río Paila</a:t>
                      </a:r>
                      <a:endParaRPr sz="1100" b="0" u="none" strike="noStrike" cap="none" dirty="0">
                        <a:solidFill>
                          <a:schemeClr val="dk1"/>
                        </a:solidFill>
                        <a:latin typeface="Arial Narrow"/>
                        <a:ea typeface="Arial Narrow"/>
                        <a:cs typeface="Arial Narrow"/>
                        <a:sym typeface="Arial Narrow"/>
                      </a:endParaRPr>
                    </a:p>
                  </a:txBody>
                  <a:tcPr marL="91450" marR="91450" marT="45712" marB="45712" anchor="ct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1100" u="none" strike="noStrike" cap="none" dirty="0" smtClean="0">
                          <a:latin typeface="Arial Narrow"/>
                          <a:ea typeface="Arial Narrow"/>
                          <a:cs typeface="Arial Narrow"/>
                          <a:sym typeface="Arial Narrow"/>
                        </a:rPr>
                        <a:t>Probabilidad de</a:t>
                      </a:r>
                      <a:r>
                        <a:rPr lang="es-ES" sz="1100" u="none" strike="noStrike" cap="none" baseline="0" dirty="0" smtClean="0">
                          <a:latin typeface="Arial Narrow"/>
                          <a:ea typeface="Arial Narrow"/>
                          <a:cs typeface="Arial Narrow"/>
                          <a:sym typeface="Arial Narrow"/>
                        </a:rPr>
                        <a:t> c</a:t>
                      </a:r>
                      <a:r>
                        <a:rPr lang="es-ES" sz="1100" u="none" strike="noStrike" cap="none" dirty="0" smtClean="0">
                          <a:latin typeface="Arial Narrow"/>
                          <a:ea typeface="Arial Narrow"/>
                          <a:cs typeface="Arial Narrow"/>
                          <a:sym typeface="Arial Narrow"/>
                        </a:rPr>
                        <a:t>reciente súbita en el río </a:t>
                      </a:r>
                      <a:r>
                        <a:rPr lang="es-ES" sz="1100" b="0" u="none" strike="noStrike" cap="none" dirty="0" smtClean="0">
                          <a:latin typeface="Arial Narrow"/>
                          <a:ea typeface="Arial Narrow"/>
                          <a:cs typeface="Arial Narrow"/>
                          <a:sym typeface="Arial Narrow"/>
                        </a:rPr>
                        <a:t>Paila y sus afluentes (</a:t>
                      </a:r>
                      <a:r>
                        <a:rPr lang="es-ES" sz="1100" u="none" strike="noStrike" cap="none" dirty="0" smtClean="0">
                          <a:latin typeface="Arial Narrow"/>
                          <a:ea typeface="Arial Narrow"/>
                          <a:cs typeface="Arial Narrow"/>
                          <a:sym typeface="Arial Narrow"/>
                        </a:rPr>
                        <a:t>quebradas San José, Brasil, La Esperanza y Sanabria</a:t>
                      </a:r>
                      <a:r>
                        <a:rPr lang="es-ES" sz="1100" b="0" u="none" strike="noStrike" cap="none" dirty="0" smtClean="0">
                          <a:latin typeface="Arial Narrow"/>
                          <a:ea typeface="Arial Narrow"/>
                          <a:cs typeface="Arial Narrow"/>
                          <a:sym typeface="Arial Narrow"/>
                        </a:rPr>
                        <a:t>)</a:t>
                      </a:r>
                      <a:r>
                        <a:rPr lang="es-ES" sz="1100" u="none" strike="noStrike" cap="none" dirty="0" smtClean="0">
                          <a:latin typeface="Arial Narrow"/>
                          <a:ea typeface="Arial Narrow"/>
                          <a:cs typeface="Arial Narrow"/>
                          <a:sym typeface="Arial Narrow"/>
                        </a:rPr>
                        <a:t>.</a:t>
                      </a:r>
                      <a:r>
                        <a:rPr lang="es-ES" sz="1100" b="0" u="none" strike="noStrike" cap="none" dirty="0" smtClean="0">
                          <a:latin typeface="Arial Narrow"/>
                          <a:ea typeface="Arial Narrow"/>
                          <a:cs typeface="Arial Narrow"/>
                          <a:sym typeface="Arial Narrow"/>
                        </a:rPr>
                        <a:t> Especial atención</a:t>
                      </a:r>
                      <a:r>
                        <a:rPr lang="es-ES" sz="1100" b="0" u="none" strike="noStrike" cap="none" baseline="0" dirty="0" smtClean="0">
                          <a:latin typeface="Arial Narrow"/>
                          <a:ea typeface="Arial Narrow"/>
                          <a:cs typeface="Arial Narrow"/>
                          <a:sym typeface="Arial Narrow"/>
                        </a:rPr>
                        <a:t> a la altura del municipios de Zarzal y Sevilla </a:t>
                      </a:r>
                      <a:r>
                        <a:rPr lang="es-ES" sz="1100" u="none" strike="noStrike" cap="none" dirty="0" smtClean="0">
                          <a:latin typeface="Arial Narrow"/>
                          <a:ea typeface="Arial Narrow"/>
                          <a:cs typeface="Arial Narrow"/>
                          <a:sym typeface="Arial Narrow"/>
                        </a:rPr>
                        <a:t>(Valle del Cauca). </a:t>
                      </a:r>
                      <a:endParaRPr lang="es-ES" sz="1100" u="none" strike="noStrike" cap="none" dirty="0"/>
                    </a:p>
                  </a:txBody>
                  <a:tcPr marL="91450" marR="91450" marT="45737" marB="45737" anchor="ctr"/>
                </a:tc>
                <a:extLst>
                  <a:ext uri="{0D108BD9-81ED-4DB2-BD59-A6C34878D82A}">
                    <a16:rowId xmlns:a16="http://schemas.microsoft.com/office/drawing/2014/main" xmlns="" val="3648172902"/>
                  </a:ext>
                </a:extLst>
              </a:tr>
              <a:tr h="65454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3" marB="45713"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b="0" u="none" strike="noStrike" cap="none" dirty="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3" marR="91453" marT="45714" marB="45714" anchor="ct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1100" b="0" u="none" strike="noStrike" cap="none" dirty="0">
                          <a:solidFill>
                            <a:schemeClr val="dk1"/>
                          </a:solidFill>
                          <a:latin typeface="Arial Narrow"/>
                          <a:ea typeface="Arial Narrow"/>
                          <a:cs typeface="Arial Narrow"/>
                          <a:sym typeface="Arial Narrow"/>
                        </a:rPr>
                        <a:t>Cuencas aportantes al río Cauca en el departamento del Valle del Cauca</a:t>
                      </a:r>
                      <a:endParaRPr sz="1100" b="0" u="none" strike="noStrike" cap="none" dirty="0">
                        <a:solidFill>
                          <a:schemeClr val="dk1"/>
                        </a:solidFill>
                        <a:latin typeface="Arial Narrow"/>
                        <a:ea typeface="Arial Narrow"/>
                        <a:cs typeface="Arial Narrow"/>
                        <a:sym typeface="Arial Narrow"/>
                      </a:endParaRPr>
                    </a:p>
                  </a:txBody>
                  <a:tcPr marL="91453" marR="91453" marT="45714" marB="45714"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CO" sz="1100" u="none" strike="noStrike" cap="none" dirty="0" smtClean="0">
                          <a:solidFill>
                            <a:schemeClr val="tx1"/>
                          </a:solidFill>
                          <a:latin typeface="Arial Narrow"/>
                          <a:ea typeface="Arial Narrow"/>
                          <a:cs typeface="Arial Narrow"/>
                          <a:sym typeface="Arial Narrow"/>
                        </a:rPr>
                        <a:t>Probabilidad de crecientes súbitas en la SZH de </a:t>
                      </a:r>
                      <a:r>
                        <a:rPr lang="es-ES" sz="1100" u="none" strike="noStrike" kern="1200" cap="none" dirty="0" smtClean="0">
                          <a:solidFill>
                            <a:schemeClr val="tx1"/>
                          </a:solidFill>
                          <a:latin typeface="Arial Narrow"/>
                          <a:ea typeface="Arial Narrow"/>
                          <a:cs typeface="Arial Narrow"/>
                        </a:rPr>
                        <a:t>los ríos </a:t>
                      </a:r>
                      <a:r>
                        <a:rPr lang="es-CO" sz="1100" b="0" u="none" strike="noStrike" cap="none" dirty="0" smtClean="0">
                          <a:solidFill>
                            <a:schemeClr val="tx1"/>
                          </a:solidFill>
                          <a:latin typeface="Arial Narrow"/>
                          <a:ea typeface="Arial Narrow"/>
                          <a:cs typeface="Arial Narrow"/>
                          <a:sym typeface="Arial Narrow"/>
                        </a:rPr>
                        <a:t>Pescador, Catarina, Cañaveral. Especial</a:t>
                      </a:r>
                      <a:r>
                        <a:rPr lang="es-CO" sz="1100" b="0" u="none" strike="noStrike" cap="none" baseline="0" dirty="0" smtClean="0">
                          <a:solidFill>
                            <a:schemeClr val="tx1"/>
                          </a:solidFill>
                          <a:latin typeface="Arial Narrow"/>
                          <a:ea typeface="Arial Narrow"/>
                          <a:cs typeface="Arial Narrow"/>
                          <a:sym typeface="Arial Narrow"/>
                        </a:rPr>
                        <a:t> atención en los municipios de Roldanillo, La Unión y Ansermanuevo </a:t>
                      </a:r>
                      <a:r>
                        <a:rPr lang="es-CO" sz="1100" u="none" strike="noStrike" cap="none" dirty="0" smtClean="0">
                          <a:solidFill>
                            <a:schemeClr val="tx1"/>
                          </a:solidFill>
                          <a:latin typeface="Arial Narrow"/>
                          <a:ea typeface="Arial Narrow"/>
                          <a:cs typeface="Arial Narrow"/>
                          <a:sym typeface="Arial Narrow"/>
                        </a:rPr>
                        <a:t>(Valle del Cauca).</a:t>
                      </a:r>
                      <a:endParaRPr lang="es-CO" sz="1100" b="0" u="none" strike="noStrike" cap="none" dirty="0" smtClean="0">
                        <a:solidFill>
                          <a:schemeClr val="tx1"/>
                        </a:solidFill>
                        <a:latin typeface="Arial Narrow"/>
                        <a:ea typeface="Arial Narrow"/>
                        <a:cs typeface="Arial Narrow"/>
                        <a:sym typeface="Arial Narrow"/>
                      </a:endParaRPr>
                    </a:p>
                  </a:txBody>
                  <a:tcPr marL="91453" marR="91453" marT="45714" marB="45714" anchor="ctr"/>
                </a:tc>
                <a:extLst>
                  <a:ext uri="{0D108BD9-81ED-4DB2-BD59-A6C34878D82A}">
                    <a16:rowId xmlns:a16="http://schemas.microsoft.com/office/drawing/2014/main" xmlns="" val="10002"/>
                  </a:ext>
                </a:extLst>
              </a:tr>
              <a:tr h="808958">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3" marB="45713"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b="0" u="none" strike="noStrike" cap="none" dirty="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3" marR="91453" marT="45727" marB="45727" anchor="ct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1100" b="0" u="none" strike="noStrike" cap="none" dirty="0">
                          <a:solidFill>
                            <a:schemeClr val="dk1"/>
                          </a:solidFill>
                          <a:latin typeface="Arial Narrow"/>
                          <a:ea typeface="Arial Narrow"/>
                          <a:cs typeface="Arial Narrow"/>
                          <a:sym typeface="Arial Narrow"/>
                        </a:rPr>
                        <a:t>Cuencas aportantes al río Cauca en el departamento del Valle del Cauca</a:t>
                      </a:r>
                      <a:endParaRPr sz="1100" b="0" u="none" strike="noStrike" cap="none" dirty="0">
                        <a:solidFill>
                          <a:schemeClr val="dk1"/>
                        </a:solidFill>
                        <a:latin typeface="Arial Narrow"/>
                        <a:ea typeface="Arial Narrow"/>
                        <a:cs typeface="Arial Narrow"/>
                        <a:sym typeface="Arial Narrow"/>
                      </a:endParaRPr>
                    </a:p>
                  </a:txBody>
                  <a:tcPr marL="91453" marR="91453" marT="45727" marB="45727" anchor="ct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1100" u="none" strike="noStrike" cap="none" dirty="0">
                          <a:latin typeface="Arial Narrow"/>
                          <a:ea typeface="Arial Narrow"/>
                          <a:cs typeface="Arial Narrow"/>
                          <a:sym typeface="Arial Narrow"/>
                        </a:rPr>
                        <a:t>Probabilidad de crecientes súbitas en la cuenca de los ríos Las Cañas - Los Micos y Obando, aportantes al Cauca en el departamento Valle del Cauca. Especial atención en los municipios de Cartago y La Victoria.</a:t>
                      </a:r>
                      <a:endParaRPr sz="1100" u="none" strike="noStrike" cap="none" dirty="0">
                        <a:latin typeface="Arial Narrow"/>
                        <a:ea typeface="Arial Narrow"/>
                        <a:cs typeface="Arial Narrow"/>
                        <a:sym typeface="Arial Narrow"/>
                      </a:endParaRPr>
                    </a:p>
                  </a:txBody>
                  <a:tcPr marL="91453" marR="91453" marT="45727" marB="45727" anchor="ctr"/>
                </a:tc>
                <a:extLst>
                  <a:ext uri="{0D108BD9-81ED-4DB2-BD59-A6C34878D82A}">
                    <a16:rowId xmlns:a16="http://schemas.microsoft.com/office/drawing/2014/main" xmlns="" val="10003"/>
                  </a:ext>
                </a:extLst>
              </a:tr>
              <a:tr h="92955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3" marB="45713" anchor="ct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1100" b="0" i="0" u="none" strike="noStrike" cap="none" dirty="0">
                          <a:solidFill>
                            <a:srgbClr val="000000"/>
                          </a:solidFill>
                          <a:latin typeface="Arial Narrow"/>
                          <a:ea typeface="Arial Narrow"/>
                          <a:cs typeface="Arial Narrow"/>
                          <a:sym typeface="Arial"/>
                        </a:rPr>
                        <a:t>Cauca</a:t>
                      </a:r>
                    </a:p>
                  </a:txBody>
                  <a:tcPr marL="91445" marR="91445" marT="45703" marB="45703" anchor="ctr"/>
                </a:tc>
                <a:tc>
                  <a:txBody>
                    <a:bodyPr/>
                    <a:lstStyle/>
                    <a:p>
                      <a:pPr marL="0" marR="0" lvl="0" indent="0" algn="ctr" defTabSz="573192"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b="0" i="0" u="none" strike="noStrike" cap="none" dirty="0">
                          <a:solidFill>
                            <a:srgbClr val="000000"/>
                          </a:solidFill>
                          <a:latin typeface="Arial Narrow"/>
                          <a:ea typeface="Arial Narrow"/>
                          <a:cs typeface="Arial Narrow"/>
                          <a:sym typeface="Arial"/>
                        </a:rPr>
                        <a:t>Cuenca del río La Vieja</a:t>
                      </a:r>
                    </a:p>
                  </a:txBody>
                  <a:tcPr marL="91445" marR="91445" marT="45703" marB="45703"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1100" b="0" i="0" u="none" strike="noStrike" cap="none" dirty="0" smtClean="0">
                          <a:solidFill>
                            <a:srgbClr val="000000"/>
                          </a:solidFill>
                          <a:latin typeface="Arial Narrow"/>
                          <a:ea typeface="Arial Narrow"/>
                          <a:cs typeface="Arial Narrow"/>
                          <a:sym typeface="Arial Narrow"/>
                        </a:rPr>
                        <a:t>Probabilidad de crecientes súbitas en el río La Vieja y sus afluentes,</a:t>
                      </a:r>
                      <a:r>
                        <a:rPr lang="es-CO" sz="1100" b="0" i="0" u="none" strike="noStrike" cap="none" baseline="0" dirty="0" smtClean="0">
                          <a:solidFill>
                            <a:srgbClr val="000000"/>
                          </a:solidFill>
                          <a:latin typeface="Arial Narrow"/>
                          <a:ea typeface="Arial Narrow"/>
                          <a:cs typeface="Arial Narrow"/>
                          <a:sym typeface="Arial Narrow"/>
                        </a:rPr>
                        <a:t> especialmente en </a:t>
                      </a:r>
                      <a:r>
                        <a:rPr lang="es-ES" sz="1100" b="0" i="0" u="none" strike="noStrike" cap="none" baseline="0" dirty="0" smtClean="0">
                          <a:solidFill>
                            <a:srgbClr val="000000"/>
                          </a:solidFill>
                          <a:latin typeface="Arial Narrow"/>
                          <a:ea typeface="Arial Narrow"/>
                          <a:cs typeface="Arial Narrow"/>
                          <a:sym typeface="Arial"/>
                        </a:rPr>
                        <a:t>los ríos </a:t>
                      </a:r>
                      <a:r>
                        <a:rPr lang="es-ES" sz="1100" b="0" i="0" u="none" strike="noStrike" cap="none" dirty="0" smtClean="0">
                          <a:solidFill>
                            <a:srgbClr val="000000"/>
                          </a:solidFill>
                          <a:latin typeface="Arial Narrow"/>
                          <a:ea typeface="Arial Narrow"/>
                          <a:cs typeface="Arial Narrow"/>
                          <a:sym typeface="Arial"/>
                        </a:rPr>
                        <a:t>Verde (municipios de Córdoba y Buenavista)</a:t>
                      </a:r>
                      <a:r>
                        <a:rPr lang="es-ES" sz="1100" b="0" i="0" u="none" strike="noStrike" cap="none" baseline="0" dirty="0" smtClean="0">
                          <a:solidFill>
                            <a:srgbClr val="000000"/>
                          </a:solidFill>
                          <a:latin typeface="Arial Narrow"/>
                          <a:ea typeface="Arial Narrow"/>
                          <a:cs typeface="Arial Narrow"/>
                          <a:sym typeface="Arial"/>
                        </a:rPr>
                        <a:t> y </a:t>
                      </a:r>
                      <a:r>
                        <a:rPr lang="es-ES" sz="1100" b="0" i="0" u="none" strike="noStrike" cap="none" dirty="0" smtClean="0">
                          <a:solidFill>
                            <a:srgbClr val="000000"/>
                          </a:solidFill>
                          <a:latin typeface="Arial Narrow"/>
                          <a:ea typeface="Arial Narrow"/>
                          <a:cs typeface="Arial Narrow"/>
                          <a:sym typeface="Arial"/>
                        </a:rPr>
                        <a:t>Quindío (municipios de Calarcá y Salento),</a:t>
                      </a:r>
                      <a:r>
                        <a:rPr lang="es-ES" sz="1100" b="0" i="0" u="none" strike="noStrike" cap="none" baseline="0" dirty="0" smtClean="0">
                          <a:solidFill>
                            <a:srgbClr val="000000"/>
                          </a:solidFill>
                          <a:latin typeface="Arial Narrow"/>
                          <a:ea typeface="Arial Narrow"/>
                          <a:cs typeface="Arial Narrow"/>
                          <a:sym typeface="Arial"/>
                        </a:rPr>
                        <a:t> río Lejos </a:t>
                      </a:r>
                      <a:r>
                        <a:rPr lang="es-ES" sz="1100" b="0" i="0" u="none" strike="noStrike" cap="none" dirty="0" smtClean="0">
                          <a:solidFill>
                            <a:srgbClr val="000000"/>
                          </a:solidFill>
                          <a:latin typeface="Arial Narrow"/>
                          <a:ea typeface="Arial Narrow"/>
                          <a:cs typeface="Arial Narrow"/>
                          <a:sym typeface="Arial"/>
                        </a:rPr>
                        <a:t>y la quebrada La Iglesia (municipio</a:t>
                      </a:r>
                      <a:r>
                        <a:rPr lang="es-ES" sz="1100" b="0" i="0" u="none" strike="noStrike" cap="none" baseline="0" dirty="0" smtClean="0">
                          <a:solidFill>
                            <a:srgbClr val="000000"/>
                          </a:solidFill>
                          <a:latin typeface="Arial Narrow"/>
                          <a:ea typeface="Arial Narrow"/>
                          <a:cs typeface="Arial Narrow"/>
                          <a:sym typeface="Arial"/>
                        </a:rPr>
                        <a:t> de Pijao)</a:t>
                      </a:r>
                      <a:r>
                        <a:rPr lang="es-ES" sz="1100" b="0" i="0" u="none" strike="noStrike" cap="none" dirty="0" smtClean="0">
                          <a:solidFill>
                            <a:srgbClr val="000000"/>
                          </a:solidFill>
                          <a:latin typeface="Arial Narrow"/>
                          <a:ea typeface="Arial Narrow"/>
                          <a:cs typeface="Arial Narrow"/>
                          <a:sym typeface="Arial"/>
                        </a:rPr>
                        <a:t>. </a:t>
                      </a:r>
                      <a:r>
                        <a:rPr lang="es-CO" sz="1100" b="0" i="0" u="none" strike="noStrike" cap="none" dirty="0" smtClean="0">
                          <a:solidFill>
                            <a:srgbClr val="000000"/>
                          </a:solidFill>
                          <a:latin typeface="Arial Narrow"/>
                          <a:ea typeface="Arial Narrow"/>
                          <a:cs typeface="Arial Narrow"/>
                          <a:sym typeface="Arial Narrow"/>
                        </a:rPr>
                        <a:t>Se recomienda especial atención en el municipios de Tebaida, Pijao, Génova, Armenia, Calarcá y Salento (Quindío)</a:t>
                      </a:r>
                      <a:r>
                        <a:rPr lang="es-ES" sz="1100" u="none" strike="noStrike" kern="1200" baseline="0" dirty="0" smtClean="0">
                          <a:effectLst/>
                          <a:latin typeface="Arial Narrow" panose="020B0606020202030204" pitchFamily="34" charset="0"/>
                        </a:rPr>
                        <a:t>. </a:t>
                      </a:r>
                      <a:r>
                        <a:rPr lang="es-ES" sz="1100" b="1" u="none" strike="noStrike" kern="1200" baseline="0" dirty="0" smtClean="0">
                          <a:effectLst/>
                          <a:latin typeface="Arial Narrow" panose="020B0606020202030204" pitchFamily="34" charset="0"/>
                        </a:rPr>
                        <a:t>Nota:</a:t>
                      </a:r>
                      <a:r>
                        <a:rPr lang="es-ES" sz="1100" u="none" strike="noStrike" kern="1200" baseline="0" dirty="0" smtClean="0">
                          <a:effectLst/>
                          <a:latin typeface="Arial Narrow" panose="020B0606020202030204" pitchFamily="34" charset="0"/>
                        </a:rPr>
                        <a:t> Se reporta inundación en el municipio de La Tebaida – Quindío (20/06/2022).</a:t>
                      </a:r>
                    </a:p>
                  </a:txBody>
                  <a:tcPr marL="91445" marR="91445" marT="45703" marB="45703" anchor="ctr"/>
                </a:tc>
                <a:extLst>
                  <a:ext uri="{0D108BD9-81ED-4DB2-BD59-A6C34878D82A}">
                    <a16:rowId xmlns:a16="http://schemas.microsoft.com/office/drawing/2014/main" xmlns="" val="10004"/>
                  </a:ext>
                </a:extLst>
              </a:tr>
              <a:tr h="72244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3" marB="45713"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Otún</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6" marB="4571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del río Otún y sus afluentes, especial atención al río San Eugenio. </a:t>
                      </a:r>
                      <a:r>
                        <a:rPr lang="es-ES" sz="1100" b="0" u="none" strike="noStrike" kern="1200" baseline="0" dirty="0" smtClean="0">
                          <a:effectLst/>
                          <a:latin typeface="Arial Narrow" panose="020B0606020202030204" pitchFamily="34" charset="0"/>
                        </a:rPr>
                        <a:t>Se recomienda especial atención en los municipios de Santa Rosa de Cabal, Dosquebradas, Marsella y Pereira (Risaralda). </a:t>
                      </a:r>
                    </a:p>
                  </a:txBody>
                  <a:tcPr marT="45716" marB="45716" anchor="ctr"/>
                </a:tc>
                <a:extLst>
                  <a:ext uri="{0D108BD9-81ED-4DB2-BD59-A6C34878D82A}">
                    <a16:rowId xmlns:a16="http://schemas.microsoft.com/office/drawing/2014/main" xmlns="" val="10006"/>
                  </a:ext>
                </a:extLst>
              </a:tr>
              <a:tr h="59454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3" marB="45713"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Chinchiná</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6" marB="4571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Chinchiná y sus afluentes en el Eje Cafetero. Especial atención en los municipios de Villamaría y Manizales (Caldas).</a:t>
                      </a:r>
                      <a:endParaRPr lang="es-ES" sz="1100" u="none" strike="noStrike" kern="1200" baseline="0" dirty="0">
                        <a:effectLst/>
                        <a:latin typeface="Arial Narrow" panose="020B0606020202030204" pitchFamily="34" charset="0"/>
                      </a:endParaRPr>
                    </a:p>
                  </a:txBody>
                  <a:tcPr marT="45716" marB="45716" anchor="ctr"/>
                </a:tc>
                <a:extLst>
                  <a:ext uri="{0D108BD9-81ED-4DB2-BD59-A6C34878D82A}">
                    <a16:rowId xmlns:a16="http://schemas.microsoft.com/office/drawing/2014/main" xmlns="" val="679062574"/>
                  </a:ext>
                </a:extLst>
              </a:tr>
            </a:tbl>
          </a:graphicData>
        </a:graphic>
      </p:graphicFrame>
      <p:pic>
        <p:nvPicPr>
          <p:cNvPr id="143362"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75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3"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6"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628774" y="4036126"/>
            <a:ext cx="357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940718" y="4217894"/>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745" y="317331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745" y="502057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941" y="568434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941" y="244318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478" y="410497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140017" y="3854356"/>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940" y="177522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628774" y="4408800"/>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140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blob:https://web.whatsapp.com/14a25253-0385-41d4-8a6a-b1cc79d6976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uadroTexto 18"/>
          <p:cNvSpPr txBox="1"/>
          <p:nvPr/>
        </p:nvSpPr>
        <p:spPr>
          <a:xfrm>
            <a:off x="7560348" y="837849"/>
            <a:ext cx="43772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ED7D31"/>
                </a:solidFill>
                <a:effectLst/>
                <a:uLnTx/>
                <a:uFillTx/>
                <a:latin typeface="Arial Narrow" panose="020B0606020202030204" pitchFamily="34" charset="0"/>
                <a:ea typeface="+mn-ea"/>
                <a:cs typeface="Arial" panose="020B0604020202020204" pitchFamily="34" charset="0"/>
              </a:rPr>
              <a:t>A continuación, los municipios donde se registraron temperaturas iguales o superiores a  </a:t>
            </a:r>
            <a:r>
              <a:rPr kumimoji="0" lang="es-CO" sz="1200" b="1" i="0" u="none" strike="noStrike" kern="1200" cap="none" spc="0" normalizeH="0" baseline="0" noProof="0" dirty="0" smtClean="0">
                <a:ln>
                  <a:noFill/>
                </a:ln>
                <a:solidFill>
                  <a:srgbClr val="ED7D31"/>
                </a:solidFill>
                <a:effectLst/>
                <a:uLnTx/>
                <a:uFillTx/>
                <a:latin typeface="Arial Narrow" panose="020B0606020202030204" pitchFamily="34" charset="0"/>
                <a:ea typeface="+mn-ea"/>
                <a:cs typeface="Arial" panose="020B0604020202020204" pitchFamily="34" charset="0"/>
              </a:rPr>
              <a:t>35.0ºC </a:t>
            </a:r>
            <a:r>
              <a:rPr kumimoji="0" lang="es-CO" sz="1200" b="1" i="0" u="none" strike="noStrike" kern="1200" cap="none" spc="0" normalizeH="0" baseline="0" noProof="0" dirty="0">
                <a:ln>
                  <a:noFill/>
                </a:ln>
                <a:solidFill>
                  <a:srgbClr val="ED7D31"/>
                </a:solidFill>
                <a:effectLst/>
                <a:uLnTx/>
                <a:uFillTx/>
                <a:latin typeface="Arial Narrow" panose="020B0606020202030204" pitchFamily="34" charset="0"/>
                <a:ea typeface="+mn-ea"/>
                <a:cs typeface="Arial" panose="020B0604020202020204" pitchFamily="34" charset="0"/>
              </a:rPr>
              <a:t>en las últimas 24 horas. </a:t>
            </a:r>
          </a:p>
        </p:txBody>
      </p:sp>
      <p:pic>
        <p:nvPicPr>
          <p:cNvPr id="2050" name="Picture 2" descr="http://181.225.72.46:45128/almacen/interno/satelite/Goes16/Estimativos/Temperatura/Maxima/MAPAS/TEMPERATURA-202104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486400"/>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xmlns="" id="{4DB2F74B-2C09-4625-9F6E-8D4DD6518397}"/>
              </a:ext>
            </a:extLst>
          </p:cNvPr>
          <p:cNvSpPr txBox="1"/>
          <p:nvPr/>
        </p:nvSpPr>
        <p:spPr>
          <a:xfrm>
            <a:off x="8084382" y="8588978"/>
            <a:ext cx="6785613" cy="276999"/>
          </a:xfrm>
          <a:prstGeom prst="rect">
            <a:avLst/>
          </a:prstGeom>
          <a:solidFill>
            <a:schemeClr val="accent1">
              <a:lumMod val="20000"/>
              <a:lumOff val="80000"/>
            </a:schemeClr>
          </a:solidFill>
          <a:ln>
            <a:solidFill>
              <a:srgbClr val="3399FF"/>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smtClean="0">
                <a:solidFill>
                  <a:prstClr val="black"/>
                </a:solidFill>
                <a:latin typeface="Arial Narrow" panose="020B0606020202030204" pitchFamily="34" charset="0"/>
              </a:rPr>
              <a:t>En la mañana de hoy jueves 12 de mayo no se registraron temperaturas mínimas por debajo de 5°C.</a:t>
            </a:r>
            <a:endParaRPr lang="es-CO" sz="1200" b="1" dirty="0">
              <a:solidFill>
                <a:prstClr val="black"/>
              </a:solidFill>
              <a:latin typeface="Arial Narrow" panose="020B0606020202030204" pitchFamily="34" charset="0"/>
            </a:endParaRPr>
          </a:p>
        </p:txBody>
      </p:sp>
      <p:sp>
        <p:nvSpPr>
          <p:cNvPr id="21" name="CuadroTexto 20"/>
          <p:cNvSpPr txBox="1"/>
          <p:nvPr/>
        </p:nvSpPr>
        <p:spPr>
          <a:xfrm>
            <a:off x="12483824" y="-608700"/>
            <a:ext cx="3257550" cy="193899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POR FAVOR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NO BORRAR NADA DE LO QUE SE ENCUENTRA EN ESTE ESPACIO DE FONDO BLANCO</a:t>
            </a:r>
          </a:p>
        </p:txBody>
      </p:sp>
      <p:sp>
        <p:nvSpPr>
          <p:cNvPr id="26" name="CuadroTexto 25">
            <a:extLst>
              <a:ext uri="{FF2B5EF4-FFF2-40B4-BE49-F238E27FC236}">
                <a16:creationId xmlns:a16="http://schemas.microsoft.com/office/drawing/2014/main" xmlns="" id="{4DB2F74B-2C09-4625-9F6E-8D4DD6518397}"/>
              </a:ext>
            </a:extLst>
          </p:cNvPr>
          <p:cNvSpPr txBox="1"/>
          <p:nvPr/>
        </p:nvSpPr>
        <p:spPr>
          <a:xfrm>
            <a:off x="8773360" y="7373022"/>
            <a:ext cx="6837279" cy="384721"/>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 REGISTRARÓ</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NUEVO RECORD HISTORICO DE TEMPERATURA MÍNIMA   FREDONIA VALPARAÍSO ANTIOQUIA DE 15.0°C  EL 6 DE FEBRERO DE 1985 Y SUPERÓ CON 13.8°C  HOY 1 DE FEBRERO DE 2022.</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2" name="CuadroTexto 31">
            <a:extLst>
              <a:ext uri="{FF2B5EF4-FFF2-40B4-BE49-F238E27FC236}">
                <a16:creationId xmlns:a16="http://schemas.microsoft.com/office/drawing/2014/main" xmlns="" id="{4DB2F74B-2C09-4625-9F6E-8D4DD6518397}"/>
              </a:ext>
            </a:extLst>
          </p:cNvPr>
          <p:cNvSpPr txBox="1"/>
          <p:nvPr/>
        </p:nvSpPr>
        <p:spPr>
          <a:xfrm>
            <a:off x="12349792" y="5898464"/>
            <a:ext cx="6783163" cy="246221"/>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000" b="1" dirty="0">
                <a:solidFill>
                  <a:prstClr val="black"/>
                </a:solidFill>
                <a:latin typeface="Arial Narrow" panose="020B0606020202030204" pitchFamily="34" charset="0"/>
              </a:rPr>
              <a:t>NO SE REGISTRARON VALORES INFERIORES A LOS HISTÓRICOS DE TEMPERATURA MÍNIMA</a:t>
            </a:r>
          </a:p>
        </p:txBody>
      </p:sp>
      <p:sp>
        <p:nvSpPr>
          <p:cNvPr id="27" name="Rectángulo 26"/>
          <p:cNvSpPr/>
          <p:nvPr/>
        </p:nvSpPr>
        <p:spPr>
          <a:xfrm>
            <a:off x="13998065" y="6712640"/>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4"/>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5 de febrero de 2022 hora 12:30 </a:t>
            </a:r>
            <a:r>
              <a:rPr lang="es-CO" sz="1100" dirty="0" err="1">
                <a:latin typeface="Arial Narrow" panose="020B0606020202030204" pitchFamily="34" charset="0"/>
              </a:rPr>
              <a:t>hlc</a:t>
            </a:r>
            <a:r>
              <a:rPr lang="es-CO" sz="1100" dirty="0">
                <a:latin typeface="Arial Narrow" panose="020B0606020202030204" pitchFamily="34" charset="0"/>
              </a:rPr>
              <a:t>.</a:t>
            </a:r>
            <a:endParaRPr lang="es-CO" sz="1100" dirty="0"/>
          </a:p>
        </p:txBody>
      </p:sp>
      <p:pic>
        <p:nvPicPr>
          <p:cNvPr id="29" name="Imagen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8094" y="8049696"/>
            <a:ext cx="5092995" cy="138065"/>
          </a:xfrm>
          <a:prstGeom prst="rect">
            <a:avLst/>
          </a:prstGeom>
        </p:spPr>
      </p:pic>
      <p:sp>
        <p:nvSpPr>
          <p:cNvPr id="28" name="Rectángulo 27"/>
          <p:cNvSpPr/>
          <p:nvPr/>
        </p:nvSpPr>
        <p:spPr>
          <a:xfrm>
            <a:off x="322525" y="6010606"/>
            <a:ext cx="4365298" cy="430887"/>
          </a:xfrm>
          <a:prstGeom prst="rect">
            <a:avLst/>
          </a:prstGeom>
        </p:spPr>
        <p:txBody>
          <a:bodyPr wrap="none">
            <a:spAutoFit/>
          </a:bodyPr>
          <a:lstStyle/>
          <a:p>
            <a:r>
              <a:rPr lang="es-CO" sz="1100" dirty="0">
                <a:latin typeface="Arial Narrow" panose="020B0606020202030204" pitchFamily="34" charset="0"/>
              </a:rPr>
              <a:t>Puntos de calor- ultimas 24 horas. </a:t>
            </a:r>
            <a:r>
              <a:rPr lang="es-CO" sz="1100" dirty="0" smtClean="0">
                <a:latin typeface="Arial Narrow" panose="020B0606020202030204" pitchFamily="34" charset="0"/>
              </a:rPr>
              <a:t>Cortesía </a:t>
            </a:r>
            <a:r>
              <a:rPr lang="es-CO" sz="1100" dirty="0" smtClean="0">
                <a:latin typeface="Arial Narrow" panose="020B0606020202030204" pitchFamily="34" charset="0"/>
                <a:hlinkClick r:id="rId6"/>
              </a:rPr>
              <a:t>https://firms.modaps.eosdis.nasa.gov//</a:t>
            </a:r>
            <a:endParaRPr lang="es-CO" sz="1100" dirty="0" smtClean="0">
              <a:latin typeface="Arial Narrow" panose="020B0606020202030204" pitchFamily="34" charset="0"/>
            </a:endParaRPr>
          </a:p>
          <a:p>
            <a:pPr algn="ctr"/>
            <a:r>
              <a:rPr lang="es-CO" sz="1100" dirty="0" smtClean="0">
                <a:latin typeface="Arial Narrow" panose="020B0606020202030204" pitchFamily="34" charset="0"/>
              </a:rPr>
              <a:t>.</a:t>
            </a:r>
            <a:endParaRPr lang="es-CO" sz="1100" dirty="0"/>
          </a:p>
        </p:txBody>
      </p:sp>
      <p:graphicFrame>
        <p:nvGraphicFramePr>
          <p:cNvPr id="22" name="Tabla 21"/>
          <p:cNvGraphicFramePr>
            <a:graphicFrameLocks noGrp="1"/>
          </p:cNvGraphicFramePr>
          <p:nvPr>
            <p:extLst>
              <p:ext uri="{D42A27DB-BD31-4B8C-83A1-F6EECF244321}">
                <p14:modId xmlns:p14="http://schemas.microsoft.com/office/powerpoint/2010/main" val="2510810470"/>
              </p:ext>
            </p:extLst>
          </p:nvPr>
        </p:nvGraphicFramePr>
        <p:xfrm>
          <a:off x="576390" y="8778890"/>
          <a:ext cx="6823477" cy="493701"/>
        </p:xfrm>
        <a:graphic>
          <a:graphicData uri="http://schemas.openxmlformats.org/drawingml/2006/table">
            <a:tbl>
              <a:tblPr firstRow="1" firstCol="1" bandRow="1"/>
              <a:tblGrid>
                <a:gridCol w="2052056">
                  <a:extLst>
                    <a:ext uri="{9D8B030D-6E8A-4147-A177-3AD203B41FA5}">
                      <a16:colId xmlns:a16="http://schemas.microsoft.com/office/drawing/2014/main" xmlns="" val="1945202619"/>
                    </a:ext>
                  </a:extLst>
                </a:gridCol>
                <a:gridCol w="4771421">
                  <a:extLst>
                    <a:ext uri="{9D8B030D-6E8A-4147-A177-3AD203B41FA5}">
                      <a16:colId xmlns:a16="http://schemas.microsoft.com/office/drawing/2014/main" xmlns="" val="3978325819"/>
                    </a:ext>
                  </a:extLst>
                </a:gridCol>
              </a:tblGrid>
              <a:tr h="301296">
                <a:tc>
                  <a:txBody>
                    <a:bodyPr/>
                    <a:lstStyle/>
                    <a:p>
                      <a:pPr algn="ctr" rtl="0" fontAlgn="ctr"/>
                      <a:r>
                        <a:rPr lang="es-CO" sz="1200" b="1" i="0" u="none" strike="noStrike" dirty="0">
                          <a:solidFill>
                            <a:srgbClr val="FFFFFF"/>
                          </a:solidFill>
                          <a:effectLst/>
                          <a:latin typeface="Arial Narrow" panose="020B0606020202030204" pitchFamily="34" charset="0"/>
                        </a:rPr>
                        <a:t>DEPARTAMENTO</a:t>
                      </a:r>
                    </a:p>
                  </a:txBody>
                  <a:tcPr marL="0" marR="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rtl="0" fontAlgn="ctr"/>
                      <a:r>
                        <a:rPr lang="es-CO" sz="1200" b="1" i="0" u="none" strike="noStrike" dirty="0">
                          <a:solidFill>
                            <a:srgbClr val="FFFFFF"/>
                          </a:solidFill>
                          <a:effectLst/>
                          <a:latin typeface="Arial Narrow" panose="020B0606020202030204" pitchFamily="34" charset="0"/>
                        </a:rPr>
                        <a:t>MUNICIPIO</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xmlns="" val="4205468213"/>
                  </a:ext>
                </a:extLst>
              </a:tr>
              <a:tr h="190605">
                <a:tc>
                  <a:txBody>
                    <a:bodyPr/>
                    <a:lstStyle/>
                    <a:p>
                      <a:pPr algn="ctr" fontAlgn="ctr"/>
                      <a:endParaRPr lang="es-MX" sz="1200" b="1"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endParaRPr lang="es-MX" sz="12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3549786601"/>
                  </a:ext>
                </a:extLst>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1061774574"/>
              </p:ext>
            </p:extLst>
          </p:nvPr>
        </p:nvGraphicFramePr>
        <p:xfrm>
          <a:off x="5218646" y="1726853"/>
          <a:ext cx="6822847" cy="958263"/>
        </p:xfrm>
        <a:graphic>
          <a:graphicData uri="http://schemas.openxmlformats.org/drawingml/2006/table">
            <a:tbl>
              <a:tblPr firstRow="1" firstCol="1" bandRow="1">
                <a:tableStyleId>{9DCAF9ED-07DC-4A11-8D7F-57B35C25682E}</a:tableStyleId>
              </a:tblPr>
              <a:tblGrid>
                <a:gridCol w="2330223">
                  <a:extLst>
                    <a:ext uri="{9D8B030D-6E8A-4147-A177-3AD203B41FA5}">
                      <a16:colId xmlns:a16="http://schemas.microsoft.com/office/drawing/2014/main" xmlns="" val="20000"/>
                    </a:ext>
                  </a:extLst>
                </a:gridCol>
                <a:gridCol w="4492624">
                  <a:extLst>
                    <a:ext uri="{9D8B030D-6E8A-4147-A177-3AD203B41FA5}">
                      <a16:colId xmlns:a16="http://schemas.microsoft.com/office/drawing/2014/main" xmlns="" val="20001"/>
                    </a:ext>
                  </a:extLst>
                </a:gridCol>
              </a:tblGrid>
              <a:tr h="225772">
                <a:tc>
                  <a:txBody>
                    <a:bodyPr/>
                    <a:lstStyle/>
                    <a:p>
                      <a:pPr algn="ctr">
                        <a:spcAft>
                          <a:spcPts val="0"/>
                        </a:spcAft>
                      </a:pPr>
                      <a:r>
                        <a:rPr lang="es-CO" sz="1100" kern="1000" spc="0" dirty="0">
                          <a:solidFill>
                            <a:schemeClr val="bg1"/>
                          </a:solidFill>
                          <a:effectLst/>
                          <a:latin typeface="Arial Narrow" panose="020B0606020202030204" pitchFamily="34" charset="0"/>
                          <a:cs typeface="Arial" panose="020B0604020202020204" pitchFamily="34" charset="0"/>
                        </a:rPr>
                        <a:t>DEPARTAMENTO</a:t>
                      </a:r>
                      <a:endParaRPr lang="es-CO" sz="1100" b="1" i="0" kern="1000" spc="0" dirty="0">
                        <a:solidFill>
                          <a:schemeClr val="bg1"/>
                        </a:solidFill>
                        <a:effectLst/>
                        <a:latin typeface="Arial Narrow" panose="020B0606020202030204" pitchFamily="34" charset="0"/>
                        <a:ea typeface="Cambria" panose="02040503050406030204" pitchFamily="18" charset="0"/>
                        <a:cs typeface="Arial" panose="020B0604020202020204" pitchFamily="34" charset="0"/>
                      </a:endParaRPr>
                    </a:p>
                  </a:txBody>
                  <a:tcPr marL="72000" marR="0" marT="46800" marB="72000" anchor="ctr">
                    <a:lnR w="12700" cap="flat" cmpd="sng" algn="ctr">
                      <a:solidFill>
                        <a:schemeClr val="accent2"/>
                      </a:solidFill>
                      <a:prstDash val="solid"/>
                      <a:round/>
                      <a:headEnd type="none" w="med" len="med"/>
                      <a:tailEnd type="none" w="med" len="med"/>
                    </a:lnR>
                  </a:tcPr>
                </a:tc>
                <a:tc>
                  <a:txBody>
                    <a:bodyPr/>
                    <a:lstStyle/>
                    <a:p>
                      <a:pPr algn="ctr">
                        <a:spcAft>
                          <a:spcPts val="0"/>
                        </a:spcAft>
                      </a:pPr>
                      <a:r>
                        <a:rPr lang="es-CO" sz="1100" kern="1000" spc="0" dirty="0">
                          <a:solidFill>
                            <a:schemeClr val="bg1"/>
                          </a:solidFill>
                          <a:effectLst/>
                          <a:latin typeface="Arial Narrow" panose="020B0606020202030204" pitchFamily="34" charset="0"/>
                          <a:cs typeface="Arial" panose="020B0604020202020204" pitchFamily="34" charset="0"/>
                        </a:rPr>
                        <a:t>MUNICIPIO</a:t>
                      </a:r>
                      <a:endParaRPr lang="es-CO" sz="1100" b="1" kern="1000" spc="0" dirty="0">
                        <a:solidFill>
                          <a:schemeClr val="bg1"/>
                        </a:solidFill>
                        <a:effectLst/>
                        <a:latin typeface="Arial Narrow" panose="020B0606020202030204" pitchFamily="34" charset="0"/>
                        <a:ea typeface="Cambria" panose="02040503050406030204" pitchFamily="18" charset="0"/>
                        <a:cs typeface="Arial" panose="020B0604020202020204" pitchFamily="34" charset="0"/>
                      </a:endParaRPr>
                    </a:p>
                  </a:txBody>
                  <a:tcPr marL="72000" marR="72000" marT="46800" marB="7200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xmlns="" val="10000"/>
                  </a:ext>
                </a:extLst>
              </a:tr>
              <a:tr h="223941">
                <a:tc>
                  <a:txBody>
                    <a:bodyPr/>
                    <a:lstStyle/>
                    <a:p>
                      <a:pPr algn="ctr" fontAlgn="ctr"/>
                      <a:r>
                        <a:rPr lang="es-ES" sz="1200" b="1" i="0" u="none" strike="noStrike" dirty="0" smtClean="0">
                          <a:effectLst/>
                          <a:latin typeface="Arial Narrow" panose="020B0606020202030204" pitchFamily="34" charset="0"/>
                        </a:rPr>
                        <a:t>CÓRDOBA</a:t>
                      </a:r>
                      <a:endParaRPr lang="es-ES" sz="1200" b="1" i="0" u="none" strike="noStrike" dirty="0">
                        <a:effectLst/>
                        <a:latin typeface="Arial Narrow" panose="020B0606020202030204" pitchFamily="34" charset="0"/>
                      </a:endParaRPr>
                    </a:p>
                  </a:txBody>
                  <a:tcPr marL="9525" marR="9525" marT="9525" marB="0" anchor="ctr">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ES" sz="1200" b="0" i="0" u="none" strike="noStrike" dirty="0">
                          <a:effectLst/>
                          <a:latin typeface="Arial Narrow" panose="020B0606020202030204" pitchFamily="34" charset="0"/>
                        </a:rPr>
                        <a:t>San Bernardo Del </a:t>
                      </a:r>
                      <a:r>
                        <a:rPr lang="es-ES" sz="1200" b="0" i="0" u="none" strike="noStrike" dirty="0" smtClean="0">
                          <a:effectLst/>
                          <a:latin typeface="Arial Narrow" panose="020B0606020202030204" pitchFamily="34" charset="0"/>
                        </a:rPr>
                        <a:t>Viento (35,2)</a:t>
                      </a:r>
                      <a:endParaRPr lang="es-ES" sz="1200" b="0" i="0" u="none" strike="noStrike" dirty="0">
                        <a:effectLst/>
                        <a:latin typeface="Arial Narrow" panose="020B0606020202030204" pitchFamily="34" charset="0"/>
                      </a:endParaRP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xmlns="" val="1517398376"/>
                  </a:ext>
                </a:extLst>
              </a:tr>
              <a:tr h="223941">
                <a:tc>
                  <a:txBody>
                    <a:bodyPr/>
                    <a:lstStyle/>
                    <a:p>
                      <a:pPr algn="ctr" fontAlgn="ctr"/>
                      <a:r>
                        <a:rPr lang="es-ES" sz="1200" b="1" i="0" u="none" strike="noStrike" dirty="0">
                          <a:effectLst/>
                          <a:latin typeface="Arial Narrow" panose="020B0606020202030204" pitchFamily="34" charset="0"/>
                        </a:rPr>
                        <a:t>CESAR</a:t>
                      </a:r>
                    </a:p>
                  </a:txBody>
                  <a:tcPr marL="9525" marR="9525" marT="9525" marB="0" anchor="ctr">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1200" b="0" i="0" u="none" strike="noStrike" dirty="0">
                          <a:effectLst/>
                          <a:latin typeface="Arial Narrow" panose="020B0606020202030204" pitchFamily="34" charset="0"/>
                        </a:rPr>
                        <a:t>Agustín </a:t>
                      </a:r>
                      <a:r>
                        <a:rPr lang="es-ES" sz="1200" b="0" i="0" u="none" strike="noStrike" dirty="0" smtClean="0">
                          <a:effectLst/>
                          <a:latin typeface="Arial Narrow" panose="020B0606020202030204" pitchFamily="34" charset="0"/>
                        </a:rPr>
                        <a:t>Codazzi (38,0), </a:t>
                      </a:r>
                      <a:r>
                        <a:rPr lang="es-ES" sz="1200" b="0" i="0" u="none" strike="noStrike" dirty="0" err="1" smtClean="0">
                          <a:effectLst/>
                          <a:latin typeface="Arial Narrow" panose="020B0606020202030204" pitchFamily="34" charset="0"/>
                        </a:rPr>
                        <a:t>Bosconia</a:t>
                      </a:r>
                      <a:r>
                        <a:rPr lang="es-ES" sz="1200" b="0" i="0" u="none" strike="noStrike" dirty="0" smtClean="0">
                          <a:effectLst/>
                          <a:latin typeface="Arial Narrow" panose="020B0606020202030204" pitchFamily="34" charset="0"/>
                        </a:rPr>
                        <a:t> (37,0)</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xmlns="" val="904947271"/>
                  </a:ext>
                </a:extLst>
              </a:tr>
              <a:tr h="223941">
                <a:tc>
                  <a:txBody>
                    <a:bodyPr/>
                    <a:lstStyle/>
                    <a:p>
                      <a:pPr algn="ctr" fontAlgn="ctr"/>
                      <a:r>
                        <a:rPr lang="es-ES" sz="1200" b="1" i="0" u="none" strike="noStrike">
                          <a:effectLst/>
                          <a:latin typeface="Arial Narrow" panose="020B0606020202030204" pitchFamily="34" charset="0"/>
                        </a:rPr>
                        <a:t>LA GUAJIRA</a:t>
                      </a:r>
                    </a:p>
                  </a:txBody>
                  <a:tcPr marL="9525" marR="9525" marT="9525" marB="0" anchor="ctr">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ES" sz="1200" b="0" i="0" u="none" strike="noStrike" dirty="0" smtClean="0">
                          <a:effectLst/>
                          <a:latin typeface="Arial Narrow" panose="020B0606020202030204" pitchFamily="34" charset="0"/>
                        </a:rPr>
                        <a:t>Manaure (35,4)</a:t>
                      </a:r>
                      <a:endParaRPr lang="es-ES" sz="1200" b="0" i="0" u="none" strike="noStrike" dirty="0">
                        <a:effectLst/>
                        <a:latin typeface="Arial Narrow" panose="020B0606020202030204" pitchFamily="34" charset="0"/>
                      </a:endParaRP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xmlns="" val="3366788637"/>
                  </a:ext>
                </a:extLst>
              </a:tr>
            </a:tbl>
          </a:graphicData>
        </a:graphic>
      </p:graphicFrame>
      <p:sp>
        <p:nvSpPr>
          <p:cNvPr id="17" name="CuadroTexto 16">
            <a:extLst>
              <a:ext uri="{FF2B5EF4-FFF2-40B4-BE49-F238E27FC236}">
                <a16:creationId xmlns:a16="http://schemas.microsoft.com/office/drawing/2014/main" xmlns="" id="{4DB2F74B-2C09-4625-9F6E-8D4DD6518397}"/>
              </a:ext>
            </a:extLst>
          </p:cNvPr>
          <p:cNvSpPr txBox="1"/>
          <p:nvPr/>
        </p:nvSpPr>
        <p:spPr>
          <a:xfrm>
            <a:off x="5240178" y="6084196"/>
            <a:ext cx="6768123" cy="253916"/>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050" b="1" dirty="0">
                <a:solidFill>
                  <a:prstClr val="black"/>
                </a:solidFill>
                <a:latin typeface="Arial Narrow" panose="020B0606020202030204" pitchFamily="34" charset="0"/>
              </a:rPr>
              <a:t>NO SE REGISTRARON VALORES </a:t>
            </a:r>
            <a:r>
              <a:rPr lang="es-CO" sz="1050" b="1" dirty="0" smtClean="0">
                <a:solidFill>
                  <a:prstClr val="black"/>
                </a:solidFill>
                <a:latin typeface="Arial Narrow" panose="020B0606020202030204" pitchFamily="34" charset="0"/>
              </a:rPr>
              <a:t>DE TEMPERATURA INFERIORES A LOS REGISTROS HISTÓRICOS</a:t>
            </a:r>
            <a:endParaRPr lang="es-CO" sz="1050" b="1" dirty="0">
              <a:solidFill>
                <a:prstClr val="black"/>
              </a:solidFill>
              <a:latin typeface="Arial Narrow" panose="020B0606020202030204" pitchFamily="34" charset="0"/>
            </a:endParaRPr>
          </a:p>
        </p:txBody>
      </p:sp>
      <p:sp>
        <p:nvSpPr>
          <p:cNvPr id="18" name="CuadroTexto 17">
            <a:extLst>
              <a:ext uri="{FF2B5EF4-FFF2-40B4-BE49-F238E27FC236}">
                <a16:creationId xmlns:a16="http://schemas.microsoft.com/office/drawing/2014/main" xmlns="" id="{4DB2F74B-2C09-4625-9F6E-8D4DD6518397}"/>
              </a:ext>
            </a:extLst>
          </p:cNvPr>
          <p:cNvSpPr txBox="1"/>
          <p:nvPr/>
        </p:nvSpPr>
        <p:spPr>
          <a:xfrm>
            <a:off x="5218645" y="3348431"/>
            <a:ext cx="6822847" cy="253916"/>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CO"/>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Arial Narrow" panose="020B0606020202030204" pitchFamily="34" charset="0"/>
              </a:defRPr>
            </a:lvl1pPr>
          </a:lstStyle>
          <a:p>
            <a:r>
              <a:rPr lang="es-CO" sz="1050" dirty="0" smtClean="0"/>
              <a:t>NO SE REGISTRARON TEMPERATURAS DEL AIRE POR ENCIMA DE LOS MÁXIMOS HISTÓRICOS.</a:t>
            </a:r>
            <a:endParaRPr lang="es-CO" sz="1050" dirty="0"/>
          </a:p>
        </p:txBody>
      </p:sp>
      <p:pic>
        <p:nvPicPr>
          <p:cNvPr id="4" name="Imagen 3"/>
          <p:cNvPicPr>
            <a:picLocks noChangeAspect="1"/>
          </p:cNvPicPr>
          <p:nvPr/>
        </p:nvPicPr>
        <p:blipFill>
          <a:blip r:embed="rId7"/>
          <a:stretch>
            <a:fillRect/>
          </a:stretch>
        </p:blipFill>
        <p:spPr>
          <a:xfrm>
            <a:off x="12415809" y="3867960"/>
            <a:ext cx="7086072" cy="712899"/>
          </a:xfrm>
          <a:prstGeom prst="rect">
            <a:avLst/>
          </a:prstGeom>
        </p:spPr>
      </p:pic>
      <p:sp>
        <p:nvSpPr>
          <p:cNvPr id="24" name="CuadroTexto 23">
            <a:extLst>
              <a:ext uri="{FF2B5EF4-FFF2-40B4-BE49-F238E27FC236}">
                <a16:creationId xmlns:a16="http://schemas.microsoft.com/office/drawing/2014/main" xmlns="" id="{4DB2F74B-2C09-4625-9F6E-8D4DD6518397}"/>
              </a:ext>
            </a:extLst>
          </p:cNvPr>
          <p:cNvSpPr txBox="1"/>
          <p:nvPr/>
        </p:nvSpPr>
        <p:spPr>
          <a:xfrm>
            <a:off x="747151" y="8514861"/>
            <a:ext cx="6813197" cy="255617"/>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000" b="1" dirty="0">
                <a:solidFill>
                  <a:prstClr val="black"/>
                </a:solidFill>
                <a:latin typeface="Arial Narrow" panose="020B0606020202030204" pitchFamily="34" charset="0"/>
              </a:rPr>
              <a:t>NO SE REGISTRARON VALORES </a:t>
            </a:r>
            <a:r>
              <a:rPr lang="es-CO" sz="1000" b="1" dirty="0" smtClean="0">
                <a:solidFill>
                  <a:prstClr val="black"/>
                </a:solidFill>
                <a:latin typeface="Arial Narrow" panose="020B0606020202030204" pitchFamily="34" charset="0"/>
              </a:rPr>
              <a:t>DE TEMPERATURA INFERIORES 5°C</a:t>
            </a:r>
            <a:endParaRPr lang="es-CO" sz="1000" b="1" dirty="0">
              <a:solidFill>
                <a:prstClr val="black"/>
              </a:solidFill>
              <a:latin typeface="Arial Narrow" panose="020B0606020202030204" pitchFamily="34" charset="0"/>
            </a:endParaRPr>
          </a:p>
        </p:txBody>
      </p:sp>
      <p:graphicFrame>
        <p:nvGraphicFramePr>
          <p:cNvPr id="23" name="Tabla 22"/>
          <p:cNvGraphicFramePr>
            <a:graphicFrameLocks noGrp="1"/>
          </p:cNvGraphicFramePr>
          <p:nvPr>
            <p:extLst>
              <p:ext uri="{D42A27DB-BD31-4B8C-83A1-F6EECF244321}">
                <p14:modId xmlns:p14="http://schemas.microsoft.com/office/powerpoint/2010/main" val="3389037825"/>
              </p:ext>
            </p:extLst>
          </p:nvPr>
        </p:nvGraphicFramePr>
        <p:xfrm>
          <a:off x="5218646" y="5214157"/>
          <a:ext cx="6789655" cy="752303"/>
        </p:xfrm>
        <a:graphic>
          <a:graphicData uri="http://schemas.openxmlformats.org/drawingml/2006/table">
            <a:tbl>
              <a:tblPr firstRow="1" firstCol="1" bandRow="1"/>
              <a:tblGrid>
                <a:gridCol w="2298874">
                  <a:extLst>
                    <a:ext uri="{9D8B030D-6E8A-4147-A177-3AD203B41FA5}">
                      <a16:colId xmlns:a16="http://schemas.microsoft.com/office/drawing/2014/main" xmlns="" val="1945202619"/>
                    </a:ext>
                  </a:extLst>
                </a:gridCol>
                <a:gridCol w="4490781">
                  <a:extLst>
                    <a:ext uri="{9D8B030D-6E8A-4147-A177-3AD203B41FA5}">
                      <a16:colId xmlns:a16="http://schemas.microsoft.com/office/drawing/2014/main" xmlns="" val="3978325819"/>
                    </a:ext>
                  </a:extLst>
                </a:gridCol>
              </a:tblGrid>
              <a:tr h="94771">
                <a:tc>
                  <a:txBody>
                    <a:bodyPr/>
                    <a:lstStyle/>
                    <a:p>
                      <a:pPr marL="0" marR="0" indent="0" algn="ctr" defTabSz="914411" rtl="0" eaLnBrk="1" fontAlgn="ctr" latinLnBrk="0" hangingPunct="1">
                        <a:lnSpc>
                          <a:spcPct val="100000"/>
                        </a:lnSpc>
                        <a:spcBef>
                          <a:spcPts val="0"/>
                        </a:spcBef>
                        <a:spcAft>
                          <a:spcPts val="0"/>
                        </a:spcAft>
                        <a:buClrTx/>
                        <a:buSzTx/>
                        <a:buFontTx/>
                        <a:buNone/>
                        <a:tabLst/>
                        <a:defRPr/>
                      </a:pPr>
                      <a:r>
                        <a:rPr lang="es-CO" sz="1100" b="1" kern="1000" spc="0" dirty="0" smtClean="0">
                          <a:solidFill>
                            <a:schemeClr val="bg1"/>
                          </a:solidFill>
                          <a:effectLst/>
                          <a:latin typeface="Arial Narrow" panose="020B0606020202030204" pitchFamily="34" charset="0"/>
                          <a:ea typeface="+mn-ea"/>
                          <a:cs typeface="Arial" panose="020B0604020202020204" pitchFamily="34" charset="0"/>
                        </a:rPr>
                        <a:t>DEPARTAMENTO</a:t>
                      </a:r>
                    </a:p>
                  </a:txBody>
                  <a:tcPr marL="72000" marR="7200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0" indent="0" algn="ctr" defTabSz="914411" rtl="0" eaLnBrk="1" fontAlgn="ctr" latinLnBrk="0" hangingPunct="1">
                        <a:lnSpc>
                          <a:spcPct val="100000"/>
                        </a:lnSpc>
                        <a:spcBef>
                          <a:spcPts val="0"/>
                        </a:spcBef>
                        <a:spcAft>
                          <a:spcPts val="0"/>
                        </a:spcAft>
                        <a:buClrTx/>
                        <a:buSzTx/>
                        <a:buFontTx/>
                        <a:buNone/>
                        <a:tabLst/>
                        <a:defRPr/>
                      </a:pPr>
                      <a:r>
                        <a:rPr lang="es-CO" sz="1100" b="1" kern="1000" spc="0" dirty="0" smtClean="0">
                          <a:solidFill>
                            <a:schemeClr val="bg1"/>
                          </a:solidFill>
                          <a:effectLst/>
                          <a:latin typeface="Arial Narrow" panose="020B0606020202030204" pitchFamily="34" charset="0"/>
                          <a:ea typeface="+mn-ea"/>
                          <a:cs typeface="Arial" panose="020B0604020202020204" pitchFamily="34" charset="0"/>
                        </a:rPr>
                        <a:t>MUNICIPIO</a:t>
                      </a:r>
                    </a:p>
                  </a:txBody>
                  <a:tcPr marL="72000" marR="7200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xmlns="" val="4205468213"/>
                  </a:ext>
                </a:extLst>
              </a:tr>
              <a:tr h="199853">
                <a:tc>
                  <a:txBody>
                    <a:bodyPr/>
                    <a:lstStyle/>
                    <a:p>
                      <a:pPr algn="ctr" fontAlgn="ctr"/>
                      <a:r>
                        <a:rPr lang="es-ES" sz="1200" b="1" i="0" u="none" strike="noStrike" dirty="0">
                          <a:solidFill>
                            <a:schemeClr val="tx1"/>
                          </a:solidFill>
                          <a:effectLst/>
                          <a:latin typeface="Arial Narrow" panose="020B0606020202030204" pitchFamily="34" charset="0"/>
                        </a:rPr>
                        <a:t>NARIÑO</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Ipiales (Aldana</a:t>
                      </a:r>
                      <a:r>
                        <a:rPr lang="es-ES" sz="1200" b="0" i="0" u="none" strike="noStrike" dirty="0" smtClean="0">
                          <a:solidFill>
                            <a:schemeClr val="tx1"/>
                          </a:solidFill>
                          <a:effectLst/>
                          <a:latin typeface="Arial Narrow" panose="020B0606020202030204" pitchFamily="34" charset="0"/>
                        </a:rPr>
                        <a:t>) (3,4)</a:t>
                      </a:r>
                      <a:endParaRPr lang="es-ES" sz="12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833736312"/>
                  </a:ext>
                </a:extLst>
              </a:tr>
              <a:tr h="148431">
                <a:tc>
                  <a:txBody>
                    <a:bodyPr/>
                    <a:lstStyle/>
                    <a:p>
                      <a:pPr algn="ctr" fontAlgn="ctr"/>
                      <a:r>
                        <a:rPr lang="es-ES" sz="1200" b="1" i="0" u="none" strike="noStrike" dirty="0" smtClean="0">
                          <a:solidFill>
                            <a:schemeClr val="tx1"/>
                          </a:solidFill>
                          <a:effectLst/>
                          <a:latin typeface="Arial Narrow" panose="020B0606020202030204" pitchFamily="34" charset="0"/>
                        </a:rPr>
                        <a:t>BOYACÁ</a:t>
                      </a:r>
                      <a:endParaRPr lang="es-ES" sz="1200" b="1"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smtClean="0">
                          <a:solidFill>
                            <a:schemeClr val="tx1"/>
                          </a:solidFill>
                          <a:effectLst/>
                          <a:latin typeface="Arial Narrow" panose="020B0606020202030204" pitchFamily="34" charset="0"/>
                        </a:rPr>
                        <a:t>Chita (4,2)</a:t>
                      </a:r>
                      <a:endParaRPr lang="es-ES" sz="12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2347947653"/>
                  </a:ext>
                </a:extLst>
              </a:tr>
              <a:tr h="148431">
                <a:tc>
                  <a:txBody>
                    <a:bodyPr/>
                    <a:lstStyle/>
                    <a:p>
                      <a:pPr algn="ctr" fontAlgn="ctr"/>
                      <a:r>
                        <a:rPr lang="es-ES" sz="1200" b="1" i="0" u="none" strike="noStrike" dirty="0">
                          <a:solidFill>
                            <a:schemeClr val="tx1"/>
                          </a:solidFill>
                          <a:effectLst/>
                          <a:latin typeface="Arial Narrow" panose="020B0606020202030204" pitchFamily="34" charset="0"/>
                        </a:rPr>
                        <a:t>CAUCA</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ctr"/>
                      <a:r>
                        <a:rPr lang="es-ES" sz="1200" b="0" i="0" u="none" strike="noStrike" dirty="0">
                          <a:solidFill>
                            <a:schemeClr val="tx1"/>
                          </a:solidFill>
                          <a:effectLst/>
                          <a:latin typeface="Arial Narrow" panose="020B0606020202030204" pitchFamily="34" charset="0"/>
                        </a:rPr>
                        <a:t>San </a:t>
                      </a:r>
                      <a:r>
                        <a:rPr lang="es-ES" sz="1200" b="0" i="0" u="none" strike="noStrike" dirty="0" smtClean="0">
                          <a:solidFill>
                            <a:schemeClr val="tx1"/>
                          </a:solidFill>
                          <a:effectLst/>
                          <a:latin typeface="Arial Narrow" panose="020B0606020202030204" pitchFamily="34" charset="0"/>
                        </a:rPr>
                        <a:t>Sebastián (4,6)</a:t>
                      </a:r>
                      <a:endParaRPr lang="es-ES" sz="12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xmlns="" val="3095531793"/>
                  </a:ext>
                </a:extLst>
              </a:tr>
            </a:tbl>
          </a:graphicData>
        </a:graphic>
      </p:graphicFrame>
      <p:pic>
        <p:nvPicPr>
          <p:cNvPr id="2" name="Imagen 1"/>
          <p:cNvPicPr>
            <a:picLocks noChangeAspect="1"/>
          </p:cNvPicPr>
          <p:nvPr/>
        </p:nvPicPr>
        <p:blipFill>
          <a:blip r:embed="rId8"/>
          <a:stretch>
            <a:fillRect/>
          </a:stretch>
        </p:blipFill>
        <p:spPr>
          <a:xfrm>
            <a:off x="490731" y="1129005"/>
            <a:ext cx="4028886" cy="4848742"/>
          </a:xfrm>
          <a:prstGeom prst="rect">
            <a:avLst/>
          </a:prstGeom>
        </p:spPr>
      </p:pic>
    </p:spTree>
    <p:extLst>
      <p:ext uri="{BB962C8B-B14F-4D97-AF65-F5344CB8AC3E}">
        <p14:creationId xmlns:p14="http://schemas.microsoft.com/office/powerpoint/2010/main" val="3924064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75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8"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0"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1"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2"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a 24"/>
          <p:cNvGraphicFramePr>
            <a:graphicFrameLocks noGrp="1"/>
          </p:cNvGraphicFramePr>
          <p:nvPr>
            <p:extLst/>
          </p:nvPr>
        </p:nvGraphicFramePr>
        <p:xfrm>
          <a:off x="4277701" y="1180286"/>
          <a:ext cx="7837488" cy="5195309"/>
        </p:xfrm>
        <a:graphic>
          <a:graphicData uri="http://schemas.openxmlformats.org/drawingml/2006/table">
            <a:tbl>
              <a:tblPr firstRow="1" bandRow="1"/>
              <a:tblGrid>
                <a:gridCol w="611354">
                  <a:extLst>
                    <a:ext uri="{9D8B030D-6E8A-4147-A177-3AD203B41FA5}">
                      <a16:colId xmlns:a16="http://schemas.microsoft.com/office/drawing/2014/main" xmlns="" val="20000"/>
                    </a:ext>
                  </a:extLst>
                </a:gridCol>
                <a:gridCol w="1009394">
                  <a:extLst>
                    <a:ext uri="{9D8B030D-6E8A-4147-A177-3AD203B41FA5}">
                      <a16:colId xmlns:a16="http://schemas.microsoft.com/office/drawing/2014/main" xmlns="" val="20001"/>
                    </a:ext>
                  </a:extLst>
                </a:gridCol>
                <a:gridCol w="1452363">
                  <a:extLst>
                    <a:ext uri="{9D8B030D-6E8A-4147-A177-3AD203B41FA5}">
                      <a16:colId xmlns:a16="http://schemas.microsoft.com/office/drawing/2014/main" xmlns="" val="20002"/>
                    </a:ext>
                  </a:extLst>
                </a:gridCol>
                <a:gridCol w="4764377">
                  <a:extLst>
                    <a:ext uri="{9D8B030D-6E8A-4147-A177-3AD203B41FA5}">
                      <a16:colId xmlns:a16="http://schemas.microsoft.com/office/drawing/2014/main" xmlns="" val="20003"/>
                    </a:ext>
                  </a:extLst>
                </a:gridCol>
              </a:tblGrid>
              <a:tr h="40180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3" marR="91443" marT="45716" marB="45716" anchor="ctr">
                    <a:solidFill>
                      <a:schemeClr val="accent1">
                        <a:lumMod val="75000"/>
                      </a:schemeClr>
                    </a:solidFill>
                  </a:tcPr>
                </a:tc>
                <a:extLst>
                  <a:ext uri="{0D108BD9-81ED-4DB2-BD59-A6C34878D82A}">
                    <a16:rowId xmlns:a16="http://schemas.microsoft.com/office/drawing/2014/main" xmlns="" val="10000"/>
                  </a:ext>
                </a:extLst>
              </a:tr>
              <a:tr h="58653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algn="ctr"/>
                      <a:r>
                        <a:rPr lang="es-CO" sz="1100" b="0" kern="1200" baseline="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2" marB="45712"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Risaralda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12" marB="45712"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effectLst/>
                          <a:latin typeface="Arial Narrow" panose="020B0606020202030204" pitchFamily="34" charset="0"/>
                        </a:rPr>
                        <a:t>Probabilidad de crecientes súbitas en el río Risaralda y sus afluentes, especialmente en el río Guática y Mapa. Especial atención a la altura del municipio de Anserma, Riosucio Viterbo, Belalcázar (Caldas), Apia, Mistrató, Balboa y La Virginia (Risaralda). </a:t>
                      </a:r>
                      <a:endParaRPr lang="es-ES" sz="1100" b="0" u="none" strike="noStrike" kern="1200" baseline="0" dirty="0" smtClean="0">
                        <a:solidFill>
                          <a:schemeClr val="tx1"/>
                        </a:solidFill>
                        <a:effectLst/>
                        <a:latin typeface="Arial Narrow" panose="020B0606020202030204" pitchFamily="34" charset="0"/>
                        <a:ea typeface="+mn-ea"/>
                        <a:cs typeface="+mn-cs"/>
                      </a:endParaRPr>
                    </a:p>
                  </a:txBody>
                  <a:tcPr marL="91443" marR="91443" marT="45712" marB="45712" anchor="ctr"/>
                </a:tc>
                <a:extLst>
                  <a:ext uri="{0D108BD9-81ED-4DB2-BD59-A6C34878D82A}">
                    <a16:rowId xmlns:a16="http://schemas.microsoft.com/office/drawing/2014/main" xmlns="" val="10002"/>
                  </a:ext>
                </a:extLst>
              </a:tr>
              <a:tr h="57449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marL="91443" marR="91443" marT="45722" marB="45722"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Tapias</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3" marR="91443" marT="45722" marB="45722"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del río Tapias y sus afluentes en el Eje Cafetero.</a:t>
                      </a:r>
                      <a:endParaRPr lang="es-ES" sz="1100" u="none" strike="noStrike" kern="1200" baseline="0" dirty="0">
                        <a:effectLst/>
                        <a:latin typeface="Arial Narrow" panose="020B0606020202030204" pitchFamily="34" charset="0"/>
                      </a:endParaRPr>
                    </a:p>
                  </a:txBody>
                  <a:tcPr marL="91443" marR="91443" marT="45722" marB="45722" anchor="ctr"/>
                </a:tc>
                <a:extLst>
                  <a:ext uri="{0D108BD9-81ED-4DB2-BD59-A6C34878D82A}">
                    <a16:rowId xmlns:a16="http://schemas.microsoft.com/office/drawing/2014/main" xmlns="" val="3674579890"/>
                  </a:ext>
                </a:extLst>
              </a:tr>
              <a:tr h="57449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marT="45726" marB="4572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Río Cauca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26" marB="4572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Niveles altos del río Cauca en el tramo entre los municipios de Marsella (Risaralda) y Aguadas (Caldas).</a:t>
                      </a:r>
                      <a:endParaRPr lang="es-ES" sz="1100" u="none" strike="noStrike" kern="1200" baseline="0" dirty="0">
                        <a:effectLst/>
                        <a:latin typeface="Arial Narrow" panose="020B0606020202030204" pitchFamily="34" charset="0"/>
                      </a:endParaRPr>
                    </a:p>
                  </a:txBody>
                  <a:tcPr marT="45726" marB="45726" anchor="ctr"/>
                </a:tc>
                <a:extLst>
                  <a:ext uri="{0D108BD9-81ED-4DB2-BD59-A6C34878D82A}">
                    <a16:rowId xmlns:a16="http://schemas.microsoft.com/office/drawing/2014/main" xmlns="" val="841711192"/>
                  </a:ext>
                </a:extLst>
              </a:tr>
              <a:tr h="57449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marT="45726" marB="4572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Arma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26" marB="4572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Arma y sus afluentes, especialmente las quebradas </a:t>
                      </a:r>
                      <a:r>
                        <a:rPr lang="es-ES" sz="1100" u="none" strike="noStrike" kern="1200" baseline="0" dirty="0" err="1" smtClean="0">
                          <a:effectLst/>
                          <a:latin typeface="Arial Narrow" panose="020B0606020202030204" pitchFamily="34" charset="0"/>
                        </a:rPr>
                        <a:t>Guz</a:t>
                      </a:r>
                      <a:r>
                        <a:rPr lang="es-ES" sz="1100" u="none" strike="noStrike" kern="1200" baseline="0" dirty="0" smtClean="0">
                          <a:effectLst/>
                          <a:latin typeface="Arial Narrow" panose="020B0606020202030204" pitchFamily="34" charset="0"/>
                        </a:rPr>
                        <a:t> y </a:t>
                      </a:r>
                      <a:r>
                        <a:rPr lang="es-ES" sz="1100" u="none" strike="noStrike" kern="1200" baseline="0" dirty="0" err="1" smtClean="0">
                          <a:effectLst/>
                          <a:latin typeface="Arial Narrow" panose="020B0606020202030204" pitchFamily="34" charset="0"/>
                        </a:rPr>
                        <a:t>Gue</a:t>
                      </a:r>
                      <a:r>
                        <a:rPr lang="es-ES" sz="1100" u="none" strike="noStrike" kern="1200" baseline="0" dirty="0" smtClean="0">
                          <a:effectLst/>
                          <a:latin typeface="Arial Narrow" panose="020B0606020202030204" pitchFamily="34" charset="0"/>
                        </a:rPr>
                        <a:t>, en el municipio de Abejorral y el río Piedras a la altura del municipio de La Unión (Antioquia). </a:t>
                      </a:r>
                      <a:endParaRPr lang="es-ES" sz="1100" u="none" strike="noStrike" kern="1200" baseline="0" dirty="0">
                        <a:effectLst/>
                        <a:latin typeface="Arial Narrow" panose="020B0606020202030204" pitchFamily="34" charset="0"/>
                      </a:endParaRPr>
                    </a:p>
                  </a:txBody>
                  <a:tcPr marT="45726" marB="45726" anchor="ctr"/>
                </a:tc>
                <a:extLst>
                  <a:ext uri="{0D108BD9-81ED-4DB2-BD59-A6C34878D82A}">
                    <a16:rowId xmlns:a16="http://schemas.microsoft.com/office/drawing/2014/main" xmlns="" val="10005"/>
                  </a:ext>
                </a:extLst>
              </a:tr>
              <a:tr h="57449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algn="ct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p>
                  </a:txBody>
                  <a:tcPr marT="45723" marB="45723"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Frío y Otros Directos al Cauca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23" marB="45723"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del río Frío y sus aportantes como los ríos Cartama (Antioquia) y Supía (Caldas) y la </a:t>
                      </a:r>
                      <a:r>
                        <a:rPr lang="es-ES" sz="1100" b="0" u="none" strike="noStrike" kern="1200" baseline="0" dirty="0" smtClean="0">
                          <a:effectLst/>
                          <a:latin typeface="Arial Narrow" panose="020B0606020202030204" pitchFamily="34" charset="0"/>
                        </a:rPr>
                        <a:t>quebrada Cascabel</a:t>
                      </a:r>
                      <a:r>
                        <a:rPr lang="es-ES" sz="1100" u="none" strike="noStrike" kern="1200" baseline="0" dirty="0" smtClean="0">
                          <a:effectLst/>
                          <a:latin typeface="Arial Narrow" panose="020B0606020202030204" pitchFamily="34" charset="0"/>
                        </a:rPr>
                        <a:t>. Especial atención en los municipios de Pueblorrico, Támesis y Valparaíso (Antioquia), Supía y </a:t>
                      </a:r>
                      <a:r>
                        <a:rPr lang="es-ES" sz="1100" b="0" u="none" strike="noStrike" kern="1200" baseline="0" dirty="0" smtClean="0">
                          <a:effectLst/>
                          <a:latin typeface="Arial Narrow" panose="020B0606020202030204" pitchFamily="34" charset="0"/>
                        </a:rPr>
                        <a:t>Marmato (Caldas) y </a:t>
                      </a:r>
                      <a:r>
                        <a:rPr lang="es-ES" sz="1100" b="0" u="none" strike="noStrike" kern="1200" baseline="0" dirty="0" err="1" smtClean="0">
                          <a:effectLst/>
                          <a:latin typeface="Arial Narrow" panose="020B0606020202030204" pitchFamily="34" charset="0"/>
                        </a:rPr>
                        <a:t>Quinchia</a:t>
                      </a:r>
                      <a:r>
                        <a:rPr lang="es-ES" sz="1100" b="0" u="none" strike="noStrike" kern="1200" baseline="0" dirty="0" smtClean="0">
                          <a:effectLst/>
                          <a:latin typeface="Arial Narrow" panose="020B0606020202030204" pitchFamily="34" charset="0"/>
                        </a:rPr>
                        <a:t> (Risaralda)</a:t>
                      </a:r>
                      <a:r>
                        <a:rPr lang="es-ES" sz="1100" u="none" strike="noStrike" kern="1200" baseline="0" dirty="0" smtClean="0">
                          <a:effectLst/>
                          <a:latin typeface="Arial Narrow" panose="020B0606020202030204" pitchFamily="34" charset="0"/>
                        </a:rPr>
                        <a:t>. </a:t>
                      </a:r>
                      <a:r>
                        <a:rPr lang="es-ES" sz="1100" b="1" u="none" strike="noStrike" kern="1200" baseline="0" dirty="0" smtClean="0">
                          <a:effectLst/>
                          <a:latin typeface="Arial Narrow" panose="020B0606020202030204" pitchFamily="34" charset="0"/>
                        </a:rPr>
                        <a:t>Nota:</a:t>
                      </a:r>
                      <a:r>
                        <a:rPr lang="es-ES" sz="1100" u="none" strike="noStrike" kern="1200" baseline="0" dirty="0" smtClean="0">
                          <a:effectLst/>
                          <a:latin typeface="Arial Narrow" panose="020B0606020202030204" pitchFamily="34" charset="0"/>
                        </a:rPr>
                        <a:t> Se reporta inundación en el municipio de Supía – Caldas (20/06/2022).</a:t>
                      </a:r>
                    </a:p>
                  </a:txBody>
                  <a:tcPr marT="45723" marB="45723" anchor="ctr"/>
                </a:tc>
                <a:extLst>
                  <a:ext uri="{0D108BD9-81ED-4DB2-BD59-A6C34878D82A}">
                    <a16:rowId xmlns:a16="http://schemas.microsoft.com/office/drawing/2014/main" xmlns="" val="2985627926"/>
                  </a:ext>
                </a:extLst>
              </a:tr>
              <a:tr h="574492">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b="0" u="none" strike="noStrike" cap="none" dirty="0">
                          <a:solidFill>
                            <a:srgbClr val="000000"/>
                          </a:solidFill>
                          <a:latin typeface="Arial Narrow"/>
                          <a:ea typeface="Arial Narrow"/>
                          <a:cs typeface="Arial Narrow"/>
                          <a:sym typeface="Arial Narrow"/>
                        </a:rPr>
                        <a:t>Cauca</a:t>
                      </a:r>
                      <a:endParaRPr sz="1100" u="none" strike="noStrike" cap="none" dirty="0"/>
                    </a:p>
                  </a:txBody>
                  <a:tcPr marL="91460" marR="91460" marT="45730" marB="45730"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u="none" strike="noStrike" cap="none" dirty="0">
                          <a:solidFill>
                            <a:schemeClr val="dk1"/>
                          </a:solidFill>
                          <a:latin typeface="Arial Narrow"/>
                          <a:ea typeface="Arial Narrow"/>
                          <a:cs typeface="Arial Narrow"/>
                          <a:sym typeface="Arial Narrow"/>
                        </a:rPr>
                        <a:t>Cuenca del río San Juan</a:t>
                      </a:r>
                      <a:endParaRPr sz="1100" u="none" strike="noStrike" cap="none" dirty="0"/>
                    </a:p>
                  </a:txBody>
                  <a:tcPr marL="91460" marR="91460" marT="45730" marB="4573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u="none" strike="noStrike" kern="1200" baseline="0" dirty="0" smtClean="0">
                          <a:effectLst/>
                          <a:latin typeface="Arial Narrow" panose="020B0606020202030204" pitchFamily="34" charset="0"/>
                        </a:rPr>
                        <a:t>Probabilidad de crecientes </a:t>
                      </a:r>
                      <a:r>
                        <a:rPr lang="es-ES" sz="1100" b="0" u="none" strike="noStrike" cap="none" baseline="0" dirty="0" smtClean="0">
                          <a:latin typeface="Arial Narrow"/>
                          <a:ea typeface="Arial Narrow"/>
                          <a:cs typeface="Arial Narrow"/>
                          <a:sym typeface="Arial Narrow"/>
                        </a:rPr>
                        <a:t>súbitas en el </a:t>
                      </a:r>
                      <a:r>
                        <a:rPr lang="es-ES" sz="1100" b="0" u="none" strike="noStrike" cap="none" dirty="0" smtClean="0">
                          <a:latin typeface="Arial Narrow"/>
                          <a:ea typeface="Arial Narrow"/>
                          <a:cs typeface="Arial Narrow"/>
                          <a:sym typeface="Arial Narrow"/>
                        </a:rPr>
                        <a:t>río San Juan y sus afluentes, especialmente en los ríos Taparto y Bolívar, y las quebradas La Liboriana, Los Monos y La Linda, a la altura de los municipios de Andes, Betania,</a:t>
                      </a:r>
                      <a:r>
                        <a:rPr lang="es-ES" sz="1100" b="0" u="none" strike="noStrike" cap="none" baseline="0" dirty="0" smtClean="0">
                          <a:latin typeface="Arial Narrow"/>
                          <a:ea typeface="Arial Narrow"/>
                          <a:cs typeface="Arial Narrow"/>
                          <a:sym typeface="Arial Narrow"/>
                        </a:rPr>
                        <a:t> </a:t>
                      </a:r>
                      <a:r>
                        <a:rPr lang="es-ES" sz="1100" b="0" u="none" strike="noStrike" cap="none" dirty="0" smtClean="0">
                          <a:latin typeface="Arial Narrow"/>
                          <a:ea typeface="Arial Narrow"/>
                          <a:cs typeface="Arial Narrow"/>
                          <a:sym typeface="Arial Narrow"/>
                        </a:rPr>
                        <a:t>Salgar, Cuidad Bolívar y Pueblorrico (Antioquia).</a:t>
                      </a:r>
                      <a:r>
                        <a:rPr lang="es-ES" sz="1100" b="0" u="none" strike="noStrike" cap="none" baseline="0" dirty="0" smtClean="0">
                          <a:latin typeface="Arial Narrow"/>
                          <a:ea typeface="Arial Narrow"/>
                          <a:cs typeface="Arial Narrow"/>
                          <a:sym typeface="Arial Narrow"/>
                        </a:rPr>
                        <a:t> </a:t>
                      </a:r>
                      <a:r>
                        <a:rPr lang="es-ES" sz="1100" b="1" u="none" strike="noStrike" cap="none" dirty="0" smtClean="0">
                          <a:latin typeface="Arial Narrow"/>
                          <a:ea typeface="Arial Narrow"/>
                          <a:cs typeface="Arial Narrow"/>
                          <a:sym typeface="Arial Narrow"/>
                        </a:rPr>
                        <a:t>Nota</a:t>
                      </a:r>
                      <a:r>
                        <a:rPr lang="es-ES" sz="1100" b="0" u="none" strike="noStrike" cap="none" dirty="0" smtClean="0">
                          <a:latin typeface="Arial Narrow"/>
                          <a:ea typeface="Arial Narrow"/>
                          <a:cs typeface="Arial Narrow"/>
                          <a:sym typeface="Arial Narrow"/>
                        </a:rPr>
                        <a:t>: Crecientes súbitas en la quebrada Manzanillo y río Bolívar</a:t>
                      </a:r>
                      <a:r>
                        <a:rPr lang="es-ES" sz="1100" b="0" u="none" strike="noStrike" cap="none" baseline="0" dirty="0" smtClean="0">
                          <a:latin typeface="Arial Narrow"/>
                          <a:ea typeface="Arial Narrow"/>
                          <a:cs typeface="Arial Narrow"/>
                          <a:sym typeface="Arial Narrow"/>
                        </a:rPr>
                        <a:t> en el municipio de  Ciudad Bolívar (Antioquia) (25/06/2022).</a:t>
                      </a:r>
                      <a:endParaRPr lang="es-ES" sz="1100" b="0" i="0" u="none" strike="noStrike" cap="none" dirty="0" smtClean="0">
                        <a:solidFill>
                          <a:schemeClr val="tx1"/>
                        </a:solidFill>
                        <a:latin typeface="Arial Narrow"/>
                        <a:ea typeface="Arial Narrow"/>
                        <a:cs typeface="Arial Narrow"/>
                        <a:sym typeface="Arial"/>
                      </a:endParaRPr>
                    </a:p>
                  </a:txBody>
                  <a:tcPr marL="91460" marR="91460" marT="45730" marB="45730" anchor="ctr"/>
                </a:tc>
                <a:extLst>
                  <a:ext uri="{0D108BD9-81ED-4DB2-BD59-A6C34878D82A}">
                    <a16:rowId xmlns:a16="http://schemas.microsoft.com/office/drawing/2014/main" xmlns="" val="1282650426"/>
                  </a:ext>
                </a:extLst>
              </a:tr>
              <a:tr h="59649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3" marR="91443"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b="0" u="none" strike="noStrike" cap="none" dirty="0">
                          <a:solidFill>
                            <a:srgbClr val="000000"/>
                          </a:solidFill>
                          <a:latin typeface="Arial Narrow"/>
                          <a:ea typeface="Arial Narrow"/>
                          <a:cs typeface="Arial Narrow"/>
                          <a:sym typeface="Arial Narrow"/>
                        </a:rPr>
                        <a:t>Cauca</a:t>
                      </a:r>
                      <a:endParaRPr sz="1100" u="none" strike="noStrike" cap="none" dirty="0"/>
                    </a:p>
                  </a:txBody>
                  <a:tcPr marL="91460" marR="91460" marT="45730" marB="45730"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b="0" u="none" strike="noStrike" cap="none" dirty="0">
                          <a:solidFill>
                            <a:schemeClr val="dk1"/>
                          </a:solidFill>
                          <a:latin typeface="Arial Narrow"/>
                          <a:ea typeface="Arial Narrow"/>
                          <a:cs typeface="Arial Narrow"/>
                          <a:sym typeface="Arial Narrow"/>
                        </a:rPr>
                        <a:t>Cuenca del río San Juan</a:t>
                      </a:r>
                      <a:endParaRPr sz="1100" u="none" strike="noStrike" cap="none" dirty="0"/>
                    </a:p>
                  </a:txBody>
                  <a:tcPr marL="91460" marR="91460" marT="45730" marB="4573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1100" b="1" i="0" u="none" strike="noStrike" cap="none" dirty="0" smtClean="0">
                          <a:solidFill>
                            <a:schemeClr val="tx1"/>
                          </a:solidFill>
                          <a:latin typeface="Arial Narrow"/>
                          <a:ea typeface="Arial Narrow"/>
                          <a:cs typeface="Arial Narrow"/>
                          <a:sym typeface="Arial"/>
                        </a:rPr>
                        <a:t>Alerta</a:t>
                      </a:r>
                      <a:r>
                        <a:rPr lang="es-ES" sz="1100" b="1" i="0" u="none" strike="noStrike" cap="none" baseline="0" dirty="0" smtClean="0">
                          <a:solidFill>
                            <a:schemeClr val="tx1"/>
                          </a:solidFill>
                          <a:latin typeface="Arial Narrow"/>
                          <a:ea typeface="Arial Narrow"/>
                          <a:cs typeface="Arial Narrow"/>
                          <a:sym typeface="Arial"/>
                        </a:rPr>
                        <a:t> Puntual </a:t>
                      </a:r>
                      <a:r>
                        <a:rPr lang="es-ES" sz="1100" b="0" i="0" u="none" strike="noStrike" cap="none" baseline="0" dirty="0" smtClean="0">
                          <a:solidFill>
                            <a:schemeClr val="tx1"/>
                          </a:solidFill>
                          <a:latin typeface="Arial Narrow"/>
                          <a:ea typeface="Arial Narrow"/>
                          <a:cs typeface="Arial Narrow"/>
                          <a:sym typeface="Arial"/>
                        </a:rPr>
                        <a:t>por </a:t>
                      </a:r>
                      <a:r>
                        <a:rPr lang="es-ES" sz="1100" b="0" u="none" strike="noStrike" cap="none" dirty="0" smtClean="0">
                          <a:latin typeface="Arial Narrow"/>
                          <a:ea typeface="Arial Narrow"/>
                          <a:cs typeface="Arial Narrow"/>
                          <a:sym typeface="Arial Narrow"/>
                        </a:rPr>
                        <a:t>represamiento en la quebrada la Humareda, sector la Oliva por deslizamiento de gran magnitud sobre la fuente hídrica (15/06/2022). Especial atención al municipio de Salgar (Antioquia).</a:t>
                      </a:r>
                      <a:endParaRPr lang="es-ES" sz="1100" b="0" i="0" u="none" strike="noStrike" cap="none" dirty="0" smtClean="0">
                        <a:solidFill>
                          <a:schemeClr val="tx1"/>
                        </a:solidFill>
                        <a:latin typeface="Arial Narrow"/>
                        <a:ea typeface="Arial Narrow"/>
                        <a:cs typeface="Arial Narrow"/>
                        <a:sym typeface="Arial"/>
                      </a:endParaRPr>
                    </a:p>
                  </a:txBody>
                  <a:tcPr marL="91460" marR="91460" marT="45730" marB="45730" anchor="ctr"/>
                </a:tc>
                <a:extLst>
                  <a:ext uri="{0D108BD9-81ED-4DB2-BD59-A6C34878D82A}">
                    <a16:rowId xmlns:a16="http://schemas.microsoft.com/office/drawing/2014/main" xmlns="" val="1712845169"/>
                  </a:ext>
                </a:extLst>
              </a:tr>
            </a:tbl>
          </a:graphicData>
        </a:graphic>
      </p:graphicFrame>
      <p:pic>
        <p:nvPicPr>
          <p:cNvPr id="29"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207267" y="2970213"/>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837160" y="3369538"/>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293" y="164748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811" y="338236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5467" y="222786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50772" y="584357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0347" y="336953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283" y="282165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283" y="4166592"/>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148" y="5102608"/>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796617" y="2939834"/>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882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75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5" y="584102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4"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7"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8"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a 24"/>
          <p:cNvGraphicFramePr>
            <a:graphicFrameLocks noGrp="1"/>
          </p:cNvGraphicFramePr>
          <p:nvPr>
            <p:extLst/>
          </p:nvPr>
        </p:nvGraphicFramePr>
        <p:xfrm>
          <a:off x="4286712" y="1062272"/>
          <a:ext cx="7743825" cy="5512066"/>
        </p:xfrm>
        <a:graphic>
          <a:graphicData uri="http://schemas.openxmlformats.org/drawingml/2006/table">
            <a:tbl>
              <a:tblPr firstRow="1" bandRow="1"/>
              <a:tblGrid>
                <a:gridCol w="541630">
                  <a:extLst>
                    <a:ext uri="{9D8B030D-6E8A-4147-A177-3AD203B41FA5}">
                      <a16:colId xmlns:a16="http://schemas.microsoft.com/office/drawing/2014/main" xmlns="" val="20000"/>
                    </a:ext>
                  </a:extLst>
                </a:gridCol>
                <a:gridCol w="894274">
                  <a:extLst>
                    <a:ext uri="{9D8B030D-6E8A-4147-A177-3AD203B41FA5}">
                      <a16:colId xmlns:a16="http://schemas.microsoft.com/office/drawing/2014/main" xmlns="" val="20001"/>
                    </a:ext>
                  </a:extLst>
                </a:gridCol>
                <a:gridCol w="1236941">
                  <a:extLst>
                    <a:ext uri="{9D8B030D-6E8A-4147-A177-3AD203B41FA5}">
                      <a16:colId xmlns:a16="http://schemas.microsoft.com/office/drawing/2014/main" xmlns="" val="20002"/>
                    </a:ext>
                  </a:extLst>
                </a:gridCol>
                <a:gridCol w="5070980">
                  <a:extLst>
                    <a:ext uri="{9D8B030D-6E8A-4147-A177-3AD203B41FA5}">
                      <a16:colId xmlns:a16="http://schemas.microsoft.com/office/drawing/2014/main" xmlns="" val="20003"/>
                    </a:ext>
                  </a:extLst>
                </a:gridCol>
              </a:tblGrid>
              <a:tr h="45255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extLst>
                  <a:ext uri="{0D108BD9-81ED-4DB2-BD59-A6C34878D82A}">
                    <a16:rowId xmlns:a16="http://schemas.microsoft.com/office/drawing/2014/main" xmlns="" val="10000"/>
                  </a:ext>
                </a:extLst>
              </a:tr>
              <a:tr h="59533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b="0" u="none" strike="noStrike" cap="none" dirty="0" smtClean="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0" marR="91450" marT="45731" marB="45731"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u="none" strike="noStrike" cap="none" dirty="0" smtClean="0">
                          <a:solidFill>
                            <a:schemeClr val="dk1"/>
                          </a:solidFill>
                          <a:latin typeface="Arial Narrow"/>
                          <a:ea typeface="Arial Narrow"/>
                          <a:cs typeface="Arial Narrow"/>
                          <a:sym typeface="Arial Narrow"/>
                        </a:rPr>
                        <a:t>Medio río Cauca</a:t>
                      </a:r>
                      <a:endParaRPr lang="es-CO" sz="1400" u="none" strike="noStrike" cap="none" dirty="0"/>
                    </a:p>
                  </a:txBody>
                  <a:tcPr marL="91450" marR="91450" marT="45731" marB="45731"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1100" b="0" u="none" strike="noStrike" cap="none" dirty="0" smtClean="0">
                          <a:solidFill>
                            <a:schemeClr val="dk1"/>
                          </a:solidFill>
                          <a:latin typeface="Arial Narrow"/>
                          <a:ea typeface="Arial Narrow"/>
                          <a:cs typeface="Arial Narrow"/>
                          <a:sym typeface="Arial Narrow"/>
                        </a:rPr>
                        <a:t>Nivel alto del río Cauca entre los municipios de </a:t>
                      </a:r>
                      <a:r>
                        <a:rPr lang="es-CO" sz="1100" b="0" u="none" strike="noStrike" cap="none" baseline="0" dirty="0" smtClean="0">
                          <a:solidFill>
                            <a:schemeClr val="dk1"/>
                          </a:solidFill>
                          <a:latin typeface="Arial Narrow"/>
                          <a:ea typeface="Arial Narrow"/>
                          <a:cs typeface="Arial Narrow"/>
                          <a:sym typeface="Arial Narrow"/>
                        </a:rPr>
                        <a:t>La Pintada, </a:t>
                      </a:r>
                      <a:r>
                        <a:rPr lang="es-CO" sz="1100" b="0" u="none" strike="noStrike" cap="none" dirty="0" smtClean="0">
                          <a:solidFill>
                            <a:schemeClr val="dk1"/>
                          </a:solidFill>
                          <a:latin typeface="Arial Narrow"/>
                          <a:ea typeface="Arial Narrow"/>
                          <a:cs typeface="Arial Narrow"/>
                          <a:sym typeface="Arial Narrow"/>
                        </a:rPr>
                        <a:t>Venecia</a:t>
                      </a:r>
                      <a:r>
                        <a:rPr lang="es-CO" sz="1100" b="0" u="none" strike="noStrike" cap="none" baseline="0" dirty="0" smtClean="0">
                          <a:solidFill>
                            <a:schemeClr val="dk1"/>
                          </a:solidFill>
                          <a:latin typeface="Arial Narrow"/>
                          <a:ea typeface="Arial Narrow"/>
                          <a:cs typeface="Arial Narrow"/>
                          <a:sym typeface="Arial Narrow"/>
                        </a:rPr>
                        <a:t> (Antioquia) y Anzá (Antioquia), con valores superiores a la cota de afectación. </a:t>
                      </a:r>
                      <a:endPar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endParaRPr>
                    </a:p>
                  </a:txBody>
                  <a:tcPr marL="91450" marR="91450" marT="45731" marB="45731" anchor="ctr"/>
                </a:tc>
                <a:extLst>
                  <a:ext uri="{0D108BD9-81ED-4DB2-BD59-A6C34878D82A}">
                    <a16:rowId xmlns:a16="http://schemas.microsoft.com/office/drawing/2014/main" xmlns="" val="2834750774"/>
                  </a:ext>
                </a:extLst>
              </a:tr>
              <a:tr h="66939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b="0" u="none" strike="noStrike" cap="none" dirty="0" smtClean="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8" marR="91458" marT="45731" marB="45731"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u="none" strike="noStrike" cap="none" dirty="0">
                          <a:solidFill>
                            <a:schemeClr val="dk1"/>
                          </a:solidFill>
                          <a:latin typeface="Arial Narrow"/>
                          <a:ea typeface="Arial Narrow"/>
                          <a:cs typeface="Arial Narrow"/>
                          <a:sym typeface="Arial Narrow"/>
                        </a:rPr>
                        <a:t>Directos al río Cauca entre </a:t>
                      </a:r>
                      <a:r>
                        <a:rPr lang="es-CO" sz="1100" u="none" strike="noStrike" cap="none" dirty="0" smtClean="0">
                          <a:solidFill>
                            <a:schemeClr val="dk1"/>
                          </a:solidFill>
                          <a:latin typeface="Arial Narrow"/>
                          <a:ea typeface="Arial Narrow"/>
                          <a:cs typeface="Arial Narrow"/>
                          <a:sym typeface="Arial Narrow"/>
                        </a:rPr>
                        <a:t>San </a:t>
                      </a:r>
                      <a:r>
                        <a:rPr lang="es-CO" sz="1100" u="none" strike="noStrike" cap="none" dirty="0">
                          <a:solidFill>
                            <a:schemeClr val="dk1"/>
                          </a:solidFill>
                          <a:latin typeface="Arial Narrow"/>
                          <a:ea typeface="Arial Narrow"/>
                          <a:cs typeface="Arial Narrow"/>
                          <a:sym typeface="Arial Narrow"/>
                        </a:rPr>
                        <a:t>Juan - Pto </a:t>
                      </a:r>
                      <a:r>
                        <a:rPr lang="es-CO" sz="1100" u="none" strike="noStrike" cap="none" dirty="0" smtClean="0">
                          <a:solidFill>
                            <a:schemeClr val="dk1"/>
                          </a:solidFill>
                          <a:latin typeface="Arial Narrow"/>
                          <a:ea typeface="Arial Narrow"/>
                          <a:cs typeface="Arial Narrow"/>
                          <a:sym typeface="Arial Narrow"/>
                        </a:rPr>
                        <a:t>Valdivia</a:t>
                      </a:r>
                      <a:endParaRPr sz="1100" u="none" strike="noStrike" cap="none" dirty="0"/>
                    </a:p>
                  </a:txBody>
                  <a:tcPr marL="91458" marR="91458" marT="45731" marB="45731"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1100" b="0" u="none" strike="noStrike" cap="none" dirty="0" smtClean="0">
                          <a:solidFill>
                            <a:schemeClr val="dk1"/>
                          </a:solidFill>
                          <a:latin typeface="Arial Narrow"/>
                          <a:ea typeface="Arial Narrow"/>
                          <a:cs typeface="Arial Narrow"/>
                          <a:sym typeface="Arial Narrow"/>
                        </a:rPr>
                        <a:t>Probabilidad de crecientes súbitas en los aportantes a</a:t>
                      </a:r>
                      <a:r>
                        <a:rPr lang="es-CO" sz="1100" b="0" u="none" strike="noStrike" cap="none" baseline="0" dirty="0" smtClean="0">
                          <a:solidFill>
                            <a:schemeClr val="dk1"/>
                          </a:solidFill>
                          <a:latin typeface="Arial Narrow"/>
                          <a:ea typeface="Arial Narrow"/>
                          <a:cs typeface="Arial Narrow"/>
                          <a:sym typeface="Arial Narrow"/>
                        </a:rPr>
                        <a:t> la SZH d</a:t>
                      </a:r>
                      <a:r>
                        <a:rPr lang="es-CO" sz="1100" b="0" u="none" strike="noStrike" cap="none" dirty="0" smtClean="0">
                          <a:solidFill>
                            <a:schemeClr val="dk1"/>
                          </a:solidFill>
                          <a:latin typeface="Arial Narrow"/>
                          <a:ea typeface="Arial Narrow"/>
                          <a:cs typeface="Arial Narrow"/>
                          <a:sym typeface="Arial Narrow"/>
                        </a:rPr>
                        <a:t>irectos </a:t>
                      </a:r>
                      <a:r>
                        <a:rPr lang="es-CO" sz="1100" u="none" strike="noStrike" cap="none" dirty="0" smtClean="0">
                          <a:solidFill>
                            <a:schemeClr val="dk1"/>
                          </a:solidFill>
                          <a:latin typeface="Arial Narrow"/>
                          <a:ea typeface="Arial Narrow"/>
                          <a:cs typeface="Arial Narrow"/>
                          <a:sym typeface="Arial Narrow"/>
                        </a:rPr>
                        <a:t>al río Cauca entre el río San Juan - Pto Valdivia, como el río Tonusco en el municipio de Santa Fe de Antioquia, las quebradas Sopetran, La Frisola,</a:t>
                      </a:r>
                      <a:r>
                        <a:rPr lang="es-CO" sz="1100" u="none" strike="noStrike" cap="none" baseline="0" dirty="0" smtClean="0">
                          <a:solidFill>
                            <a:schemeClr val="dk1"/>
                          </a:solidFill>
                          <a:latin typeface="Arial Narrow"/>
                          <a:ea typeface="Arial Narrow"/>
                          <a:cs typeface="Arial Narrow"/>
                          <a:sym typeface="Arial Narrow"/>
                        </a:rPr>
                        <a:t> </a:t>
                      </a:r>
                      <a:r>
                        <a:rPr lang="es-CO" sz="1100" b="0" u="none" strike="noStrike" cap="none" baseline="0" dirty="0" smtClean="0">
                          <a:solidFill>
                            <a:schemeClr val="dk1"/>
                          </a:solidFill>
                          <a:latin typeface="Arial Narrow"/>
                          <a:ea typeface="Arial Narrow"/>
                          <a:cs typeface="Arial Narrow"/>
                          <a:sym typeface="Arial Narrow"/>
                        </a:rPr>
                        <a:t>Chachafrutal y Murrapal a la altura del municipio de Buriticá, la </a:t>
                      </a:r>
                      <a:r>
                        <a:rPr lang="es-ES" sz="1100" b="0" u="none" strike="noStrike" cap="none" baseline="0" dirty="0" smtClean="0">
                          <a:solidFill>
                            <a:schemeClr val="dk1"/>
                          </a:solidFill>
                          <a:latin typeface="Arial Narrow"/>
                          <a:ea typeface="Arial Narrow"/>
                          <a:cs typeface="Arial Narrow"/>
                          <a:sym typeface="Arial Narrow"/>
                        </a:rPr>
                        <a:t>quebrada La </a:t>
                      </a:r>
                      <a:r>
                        <a:rPr lang="es-ES" sz="1100" b="0" u="none" strike="noStrike" cap="none" baseline="0" dirty="0" err="1" smtClean="0">
                          <a:solidFill>
                            <a:schemeClr val="dk1"/>
                          </a:solidFill>
                          <a:latin typeface="Arial Narrow"/>
                          <a:ea typeface="Arial Narrow"/>
                          <a:cs typeface="Arial Narrow"/>
                          <a:sym typeface="Arial Narrow"/>
                        </a:rPr>
                        <a:t>Guaduala</a:t>
                      </a:r>
                      <a:r>
                        <a:rPr lang="es-ES" sz="1100" b="0" u="none" strike="noStrike" cap="none" baseline="0" dirty="0" smtClean="0">
                          <a:solidFill>
                            <a:schemeClr val="dk1"/>
                          </a:solidFill>
                          <a:latin typeface="Arial Narrow"/>
                          <a:ea typeface="Arial Narrow"/>
                          <a:cs typeface="Arial Narrow"/>
                          <a:sym typeface="Arial Narrow"/>
                        </a:rPr>
                        <a:t> a la altura de la cabecera municipal de </a:t>
                      </a:r>
                      <a:r>
                        <a:rPr lang="es-CO" sz="1100" b="0" u="none" strike="noStrike" cap="none" baseline="0" dirty="0" err="1" smtClean="0">
                          <a:solidFill>
                            <a:schemeClr val="dk1"/>
                          </a:solidFill>
                          <a:latin typeface="Arial Narrow"/>
                          <a:ea typeface="Arial Narrow"/>
                          <a:cs typeface="Arial Narrow"/>
                          <a:sym typeface="Arial Narrow"/>
                        </a:rPr>
                        <a:t>Ebéjico</a:t>
                      </a:r>
                      <a:r>
                        <a:rPr lang="es-CO" sz="1100" b="0" u="none" strike="noStrike" cap="none" baseline="0" dirty="0" smtClean="0">
                          <a:solidFill>
                            <a:schemeClr val="dk1"/>
                          </a:solidFill>
                          <a:latin typeface="Arial Narrow"/>
                          <a:ea typeface="Arial Narrow"/>
                          <a:cs typeface="Arial Narrow"/>
                          <a:sym typeface="Arial Narrow"/>
                        </a:rPr>
                        <a:t>, </a:t>
                      </a:r>
                      <a:r>
                        <a:rPr lang="es-ES" sz="1100" b="0" u="none" strike="noStrike" cap="none" baseline="0" dirty="0" smtClean="0">
                          <a:solidFill>
                            <a:schemeClr val="dk1"/>
                          </a:solidFill>
                          <a:latin typeface="Arial Narrow"/>
                          <a:ea typeface="Arial Narrow"/>
                          <a:cs typeface="Arial Narrow"/>
                          <a:sym typeface="Arial Narrow"/>
                        </a:rPr>
                        <a:t>quebrada </a:t>
                      </a:r>
                      <a:r>
                        <a:rPr lang="es-ES" sz="1100" b="0" u="none" strike="noStrike" cap="none" baseline="0" dirty="0" err="1" smtClean="0">
                          <a:solidFill>
                            <a:schemeClr val="dk1"/>
                          </a:solidFill>
                          <a:latin typeface="Arial Narrow"/>
                          <a:ea typeface="Arial Narrow"/>
                          <a:cs typeface="Arial Narrow"/>
                          <a:sym typeface="Arial Narrow"/>
                        </a:rPr>
                        <a:t>Selvana</a:t>
                      </a:r>
                      <a:r>
                        <a:rPr lang="es-ES" sz="1100" b="0" u="none" strike="noStrike" cap="none" baseline="0" dirty="0" smtClean="0">
                          <a:solidFill>
                            <a:schemeClr val="dk1"/>
                          </a:solidFill>
                          <a:latin typeface="Arial Narrow"/>
                          <a:ea typeface="Arial Narrow"/>
                          <a:cs typeface="Arial Narrow"/>
                          <a:sym typeface="Arial Narrow"/>
                        </a:rPr>
                        <a:t> Sector El Refresco en el municipio Amagá - Antioquia </a:t>
                      </a:r>
                      <a:r>
                        <a:rPr lang="es-CO" sz="1100" b="0" u="none" strike="noStrike" cap="none" baseline="0" dirty="0" smtClean="0">
                          <a:solidFill>
                            <a:schemeClr val="dk1"/>
                          </a:solidFill>
                          <a:latin typeface="Arial Narrow"/>
                          <a:ea typeface="Arial Narrow"/>
                          <a:cs typeface="Arial Narrow"/>
                          <a:sym typeface="Arial Narrow"/>
                        </a:rPr>
                        <a:t>y </a:t>
                      </a:r>
                      <a:r>
                        <a:rPr lang="es-CO" sz="1100" b="0" u="none" strike="noStrike" cap="none" dirty="0" smtClean="0">
                          <a:solidFill>
                            <a:schemeClr val="dk1"/>
                          </a:solidFill>
                          <a:latin typeface="Arial Narrow"/>
                          <a:ea typeface="Arial Narrow"/>
                          <a:cs typeface="Arial Narrow"/>
                          <a:sym typeface="Arial Narrow"/>
                        </a:rPr>
                        <a:t>el caño de La Carolina (Quebrada Piedra Verde) a</a:t>
                      </a:r>
                      <a:r>
                        <a:rPr lang="es-CO" sz="1100" b="0" u="none" strike="noStrike" cap="none" baseline="0" dirty="0" smtClean="0">
                          <a:solidFill>
                            <a:schemeClr val="dk1"/>
                          </a:solidFill>
                          <a:latin typeface="Arial Narrow"/>
                          <a:ea typeface="Arial Narrow"/>
                          <a:cs typeface="Arial Narrow"/>
                          <a:sym typeface="Arial Narrow"/>
                        </a:rPr>
                        <a:t> la altura de la Vereda Jonás en el municipio de Fredonia</a:t>
                      </a:r>
                      <a:r>
                        <a:rPr lang="es-CO" sz="1100" u="none" strike="noStrike" cap="none" dirty="0" smtClean="0">
                          <a:solidFill>
                            <a:schemeClr val="dk1"/>
                          </a:solidFill>
                          <a:latin typeface="Arial Narrow"/>
                          <a:ea typeface="Arial Narrow"/>
                          <a:cs typeface="Arial Narrow"/>
                          <a:sym typeface="Arial Narrow"/>
                        </a:rPr>
                        <a:t>.</a:t>
                      </a:r>
                      <a:r>
                        <a:rPr lang="es-CO" sz="1100" u="none" strike="noStrike" cap="none" baseline="0" dirty="0" smtClean="0">
                          <a:solidFill>
                            <a:schemeClr val="dk1"/>
                          </a:solidFill>
                          <a:latin typeface="Arial Narrow"/>
                          <a:ea typeface="Arial Narrow"/>
                          <a:cs typeface="Arial Narrow"/>
                          <a:sym typeface="Arial Narrow"/>
                        </a:rPr>
                        <a:t> Especial atención en los municipios de </a:t>
                      </a:r>
                      <a:r>
                        <a:rPr lang="es-CO" sz="1100" u="none" strike="noStrike" cap="none" dirty="0" smtClean="0">
                          <a:solidFill>
                            <a:schemeClr val="dk1"/>
                          </a:solidFill>
                          <a:latin typeface="Arial Narrow"/>
                          <a:ea typeface="Arial Narrow"/>
                          <a:cs typeface="Arial Narrow"/>
                          <a:sym typeface="Arial Narrow"/>
                        </a:rPr>
                        <a:t>Fredonia, Santafé de Antioquia, Ebejico, Heliconia, Armenia,</a:t>
                      </a:r>
                      <a:r>
                        <a:rPr lang="es-CO" sz="1100" u="none" strike="noStrike" cap="none" baseline="0" dirty="0" smtClean="0">
                          <a:solidFill>
                            <a:schemeClr val="dk1"/>
                          </a:solidFill>
                          <a:latin typeface="Arial Narrow"/>
                          <a:ea typeface="Arial Narrow"/>
                          <a:cs typeface="Arial Narrow"/>
                          <a:sym typeface="Arial Narrow"/>
                        </a:rPr>
                        <a:t> </a:t>
                      </a:r>
                      <a:r>
                        <a:rPr lang="es-CO" sz="1100" b="0" u="none" strike="noStrike" cap="none" baseline="0" dirty="0" smtClean="0">
                          <a:solidFill>
                            <a:schemeClr val="dk1"/>
                          </a:solidFill>
                          <a:latin typeface="Arial Narrow"/>
                          <a:ea typeface="Arial Narrow"/>
                          <a:cs typeface="Arial Narrow"/>
                          <a:sym typeface="Arial Narrow"/>
                        </a:rPr>
                        <a:t>Buriticá y Sopetran. </a:t>
                      </a:r>
                      <a:endPar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endParaRPr>
                    </a:p>
                  </a:txBody>
                  <a:tcPr marL="91458" marR="91458" marT="45731" marB="45731" anchor="ctr"/>
                </a:tc>
                <a:extLst>
                  <a:ext uri="{0D108BD9-81ED-4DB2-BD59-A6C34878D82A}">
                    <a16:rowId xmlns:a16="http://schemas.microsoft.com/office/drawing/2014/main" xmlns="" val="2786542113"/>
                  </a:ext>
                </a:extLst>
              </a:tr>
              <a:tr h="66939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algn="ctr"/>
                      <a:r>
                        <a:rPr lang="es-CO" sz="1100" kern="1200" dirty="0" smtClean="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Directos al Cauca entre Pto. Valdivia y Nechí</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8" marR="91448" marT="45716" marB="45716"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incrementos súbitos en los niveles sobre los </a:t>
                      </a:r>
                      <a:r>
                        <a:rPr lang="es-CO" sz="1100" u="none" strike="noStrike" kern="1200" baseline="0" dirty="0" smtClean="0">
                          <a:effectLst/>
                          <a:latin typeface="Arial Narrow" panose="020B0606020202030204" pitchFamily="34" charset="0"/>
                        </a:rPr>
                        <a:t>directos al Cauca entre Pto. Valdivia y Nechí </a:t>
                      </a:r>
                      <a:r>
                        <a:rPr lang="es-ES" sz="1100" u="none" strike="noStrike" kern="1200" baseline="0" dirty="0" smtClean="0">
                          <a:effectLst/>
                          <a:latin typeface="Arial Narrow" panose="020B0606020202030204" pitchFamily="34" charset="0"/>
                        </a:rPr>
                        <a:t>(Antioquia).</a:t>
                      </a:r>
                    </a:p>
                  </a:txBody>
                  <a:tcPr marL="91448" marR="91448" marT="45716" marB="45716" anchor="ctr"/>
                </a:tc>
                <a:extLst>
                  <a:ext uri="{0D108BD9-81ED-4DB2-BD59-A6C34878D82A}">
                    <a16:rowId xmlns:a16="http://schemas.microsoft.com/office/drawing/2014/main" xmlns="" val="2511604651"/>
                  </a:ext>
                </a:extLst>
              </a:tr>
              <a:tr h="974749">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algn="ctr"/>
                      <a:r>
                        <a:rPr lang="es-CO" sz="1100" kern="1200" dirty="0" smtClean="0">
                          <a:effectLst/>
                          <a:latin typeface="Arial Narrow" panose="020B0606020202030204" pitchFamily="34" charset="0"/>
                        </a:rPr>
                        <a:t>Cauca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Tarazá-Man</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L="91448" marR="91448" marT="45716" marB="45716"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u="none" strike="noStrike" kern="1200" baseline="0" dirty="0" smtClean="0">
                          <a:effectLst/>
                          <a:latin typeface="Arial Narrow" panose="020B0606020202030204" pitchFamily="34" charset="0"/>
                        </a:rPr>
                        <a:t>Probabilidad de crecientes súbitas en los ríos Tarazá, Man y sus afluentes, especialmente el río Rayo. Especial atención a la altura de los municipios de Tarazá y Cáceres (Antioquia).</a:t>
                      </a:r>
                      <a:r>
                        <a:rPr lang="es-ES" sz="1100" b="1" u="none" strike="noStrike" kern="1200" baseline="0" dirty="0" smtClean="0">
                          <a:effectLst/>
                          <a:latin typeface="Arial Narrow" panose="020B0606020202030204" pitchFamily="34" charset="0"/>
                        </a:rPr>
                        <a:t> Nota: </a:t>
                      </a:r>
                      <a:r>
                        <a:rPr lang="es-ES" sz="1100" b="0" u="none" strike="noStrike" kern="1200" baseline="0" dirty="0" smtClean="0">
                          <a:effectLst/>
                          <a:latin typeface="Arial Narrow" panose="020B0606020202030204" pitchFamily="34" charset="0"/>
                        </a:rPr>
                        <a:t>E</a:t>
                      </a:r>
                      <a:r>
                        <a:rPr lang="es-ES" sz="1100" u="none" strike="noStrike" kern="1200" baseline="0" dirty="0" smtClean="0">
                          <a:effectLst/>
                          <a:latin typeface="Arial Narrow" panose="020B0606020202030204" pitchFamily="34" charset="0"/>
                        </a:rPr>
                        <a:t>vento inundación, afectación 480 viviendas por perdida de enceres. 480 familias, 1920 personas damnificadas (15/06/2022). </a:t>
                      </a:r>
                      <a:r>
                        <a:rPr lang="es-ES" sz="1100" b="1" u="none" strike="noStrike" kern="1200" baseline="0" dirty="0" smtClean="0">
                          <a:effectLst/>
                          <a:latin typeface="Arial Narrow" panose="020B0606020202030204" pitchFamily="34" charset="0"/>
                        </a:rPr>
                        <a:t>Nota: </a:t>
                      </a:r>
                      <a:r>
                        <a:rPr lang="es-ES" sz="1100" b="0" i="0" u="none" strike="noStrike" kern="1200" cap="none" baseline="0" dirty="0" smtClean="0">
                          <a:solidFill>
                            <a:schemeClr val="dk1"/>
                          </a:solidFill>
                          <a:effectLst/>
                          <a:latin typeface="Arial Narrow" panose="020B0606020202030204" pitchFamily="34" charset="0"/>
                          <a:ea typeface="Calibri"/>
                          <a:cs typeface="Calibri"/>
                          <a:sym typeface="Arial"/>
                        </a:rPr>
                        <a:t>Incrementos en los niveles del río Cauca generando inundaciones en zona rural del Municipio de </a:t>
                      </a:r>
                      <a:r>
                        <a:rPr lang="es-ES" sz="1100" b="0" i="0" u="none" strike="noStrike" kern="1200" cap="none" baseline="0" dirty="0" err="1" smtClean="0">
                          <a:solidFill>
                            <a:schemeClr val="dk1"/>
                          </a:solidFill>
                          <a:effectLst/>
                          <a:latin typeface="Arial Narrow" panose="020B0606020202030204" pitchFamily="34" charset="0"/>
                          <a:ea typeface="Calibri"/>
                          <a:cs typeface="Calibri"/>
                          <a:sym typeface="Arial"/>
                        </a:rPr>
                        <a:t>Cáseres</a:t>
                      </a:r>
                      <a:r>
                        <a:rPr lang="es-ES" sz="1100" b="0" i="0" u="none" strike="noStrike" kern="1200" cap="none" baseline="0" dirty="0" smtClean="0">
                          <a:solidFill>
                            <a:schemeClr val="dk1"/>
                          </a:solidFill>
                          <a:effectLst/>
                          <a:latin typeface="Arial Narrow" panose="020B0606020202030204" pitchFamily="34" charset="0"/>
                          <a:ea typeface="Calibri"/>
                          <a:cs typeface="Calibri"/>
                          <a:sym typeface="Arial"/>
                        </a:rPr>
                        <a:t> (Antioquia) causando afectaciones a viviendas y cultivos. 27/06/2022.</a:t>
                      </a:r>
                      <a:endParaRPr lang="es-CO" sz="1100" b="0" i="0" u="none" strike="noStrike" kern="1200" cap="none" baseline="0" dirty="0" smtClean="0">
                        <a:solidFill>
                          <a:schemeClr val="dk1"/>
                        </a:solidFill>
                        <a:effectLst/>
                        <a:latin typeface="Arial Narrow" panose="020B0606020202030204" pitchFamily="34" charset="0"/>
                        <a:ea typeface="Calibri"/>
                        <a:cs typeface="Calibri"/>
                        <a:sym typeface="Arial"/>
                      </a:endParaRPr>
                    </a:p>
                  </a:txBody>
                  <a:tcPr marL="91448" marR="91448" marT="45716" marB="45716" anchor="ctr"/>
                </a:tc>
                <a:extLst>
                  <a:ext uri="{0D108BD9-81ED-4DB2-BD59-A6C34878D82A}">
                    <a16:rowId xmlns:a16="http://schemas.microsoft.com/office/drawing/2014/main" xmlns="" val="604315835"/>
                  </a:ext>
                </a:extLst>
              </a:tr>
              <a:tr h="68385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b="0" u="none" strike="noStrike" cap="none" dirty="0" smtClean="0">
                          <a:solidFill>
                            <a:srgbClr val="000000"/>
                          </a:solidFill>
                          <a:latin typeface="Arial Narrow"/>
                          <a:ea typeface="Arial Narrow"/>
                          <a:cs typeface="Arial Narrow"/>
                          <a:sym typeface="Arial Narrow"/>
                        </a:rPr>
                        <a:t>Cauca</a:t>
                      </a:r>
                      <a:endParaRPr sz="1100" b="0" u="none" strike="noStrike" cap="none" dirty="0">
                        <a:solidFill>
                          <a:srgbClr val="000000"/>
                        </a:solidFill>
                        <a:latin typeface="Arial Narrow"/>
                        <a:ea typeface="Arial Narrow"/>
                        <a:cs typeface="Arial Narrow"/>
                        <a:sym typeface="Arial Narrow"/>
                      </a:endParaRPr>
                    </a:p>
                  </a:txBody>
                  <a:tcPr marL="91458" marR="91458" marT="45727" marB="45727" anchor="ct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1100" u="none" strike="noStrike" cap="none" dirty="0" smtClean="0">
                          <a:solidFill>
                            <a:schemeClr val="dk1"/>
                          </a:solidFill>
                          <a:latin typeface="Arial Narrow"/>
                          <a:ea typeface="Arial Narrow"/>
                          <a:cs typeface="Arial Narrow"/>
                          <a:sym typeface="Arial Narrow"/>
                        </a:rPr>
                        <a:t>Río Cauca</a:t>
                      </a:r>
                      <a:endParaRPr sz="1400" u="none" strike="noStrike" cap="none" dirty="0"/>
                    </a:p>
                  </a:txBody>
                  <a:tcPr marL="91458" marR="91458" marT="45727" marB="45727" anchor="ct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rPr>
                        <a:t>Niveles altos del río Cauca en el tramo entre los municipios de Valdivia y Nechí (Antioquia), especialmente en los corregimientos de Palomar, La Ilusión y Margento (municipio de Caucasia - Antioquia), ante posibles afectaciones por desbordamientos e inundaciones. </a:t>
                      </a:r>
                      <a:r>
                        <a:rPr lang="es-CO" sz="1100" b="1" u="none" strike="noStrike" cap="none" baseline="0" dirty="0" smtClean="0">
                          <a:solidFill>
                            <a:schemeClr val="dk1"/>
                          </a:solidFill>
                          <a:latin typeface="Arial Narrow"/>
                          <a:ea typeface="Arial Narrow"/>
                          <a:cs typeface="Arial Narrow"/>
                          <a:sym typeface="Arial Narrow"/>
                        </a:rPr>
                        <a:t>Nota:</a:t>
                      </a:r>
                      <a:r>
                        <a:rPr lang="es-CO" sz="1100" b="0" u="none" strike="noStrike" cap="none" baseline="0" dirty="0" smtClean="0">
                          <a:solidFill>
                            <a:schemeClr val="dk1"/>
                          </a:solidFill>
                          <a:latin typeface="Arial Narrow"/>
                          <a:ea typeface="Arial Narrow"/>
                          <a:cs typeface="Arial Narrow"/>
                          <a:sym typeface="Arial Narrow"/>
                        </a:rPr>
                        <a:t> Inundación por incremento en el nivel del río Cauca, afectando varias familias </a:t>
                      </a:r>
                      <a:r>
                        <a:rPr lang="es-ES" sz="1100" b="0" u="none" strike="noStrike" cap="none" baseline="0" dirty="0" smtClean="0">
                          <a:solidFill>
                            <a:schemeClr val="dk1"/>
                          </a:solidFill>
                          <a:latin typeface="Arial Narrow"/>
                          <a:ea typeface="Arial Narrow"/>
                          <a:cs typeface="Arial Narrow"/>
                          <a:sym typeface="Arial Narrow"/>
                        </a:rPr>
                        <a:t>en el municipio Cáceres- Antioquia (15/06/2022). </a:t>
                      </a:r>
                      <a:r>
                        <a:rPr lang="es-ES" sz="1100" b="1" u="none" strike="noStrike" cap="none" baseline="0" dirty="0" smtClean="0">
                          <a:solidFill>
                            <a:schemeClr val="dk1"/>
                          </a:solidFill>
                          <a:latin typeface="Arial Narrow"/>
                          <a:ea typeface="Arial Narrow"/>
                          <a:cs typeface="Arial Narrow"/>
                          <a:sym typeface="Arial Narrow"/>
                        </a:rPr>
                        <a:t>Nota: </a:t>
                      </a:r>
                      <a:r>
                        <a:rPr lang="es-ES" sz="1100" b="0" u="none" strike="noStrike" kern="1200" baseline="0" dirty="0" smtClean="0">
                          <a:effectLst/>
                          <a:latin typeface="Arial Narrow" panose="020B0606020202030204" pitchFamily="34" charset="0"/>
                        </a:rPr>
                        <a:t>Incrementos en los niveles del río Cauca generando inundaciones en zona rural del Municipio de </a:t>
                      </a:r>
                      <a:r>
                        <a:rPr lang="es-ES" sz="1100" b="0" u="none" strike="noStrike" kern="1200" baseline="0" dirty="0" err="1" smtClean="0">
                          <a:effectLst/>
                          <a:latin typeface="Arial Narrow" panose="020B0606020202030204" pitchFamily="34" charset="0"/>
                        </a:rPr>
                        <a:t>Cáseres</a:t>
                      </a:r>
                      <a:r>
                        <a:rPr lang="es-ES" sz="1100" b="0" u="none" strike="noStrike" kern="1200" baseline="0" dirty="0" smtClean="0">
                          <a:effectLst/>
                          <a:latin typeface="Arial Narrow" panose="020B0606020202030204" pitchFamily="34" charset="0"/>
                        </a:rPr>
                        <a:t> (Antioquia) afectando a viviendas y cultivos.  (27/06/2022.)</a:t>
                      </a:r>
                      <a:endParaRPr lang="es-ES" sz="1100" b="0" i="0" u="none" strike="noStrike" kern="1200" cap="none" baseline="0" dirty="0" smtClean="0">
                        <a:solidFill>
                          <a:schemeClr val="tx1"/>
                        </a:solidFill>
                        <a:effectLst/>
                        <a:latin typeface="Arial Narrow" panose="020B0606020202030204" pitchFamily="34" charset="0"/>
                        <a:ea typeface="Calibri"/>
                        <a:cs typeface="Calibri"/>
                        <a:sym typeface="Arial"/>
                      </a:endParaRPr>
                    </a:p>
                  </a:txBody>
                  <a:tcPr marL="91458" marR="91458" marT="45727" marB="45727" anchor="ctr"/>
                </a:tc>
                <a:extLst>
                  <a:ext uri="{0D108BD9-81ED-4DB2-BD59-A6C34878D82A}">
                    <a16:rowId xmlns:a16="http://schemas.microsoft.com/office/drawing/2014/main" xmlns="" val="3661556480"/>
                  </a:ext>
                </a:extLst>
              </a:tr>
            </a:tbl>
          </a:graphicData>
        </a:graphic>
      </p:graphicFrame>
      <p:pic>
        <p:nvPicPr>
          <p:cNvPr id="30"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1816411" y="2340769"/>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02136" y="570559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02136" y="364172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912" y="2842954"/>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053781" y="1488862"/>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6980" y="1852400"/>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2" y="253017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02135" y="157279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410968" y="1488862"/>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4167" y="1118913"/>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2760" y="3156226"/>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11663" y="4502283"/>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0356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agen 25" descr="D:\HIDROLOGIA\INFORME HIDROLOGICO\Boletin Alertas Hidrologicas\jpg\Cuenca_rio_Cauc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104775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Google Shape;783;p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5" y="584102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Google Shape;784;p1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Google Shape;786;p1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Google Shape;787;p17" descr="Recurso 32.png"/>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Google Shape;788;p17"/>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4" name="Google Shape;789;p17" descr="Recurso 31.png"/>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Google Shape;791;p17"/>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7" name="Google Shape;792;p17" descr="Recurso 39.png"/>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8"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113" y="47910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a 24"/>
          <p:cNvGraphicFramePr>
            <a:graphicFrameLocks noGrp="1"/>
          </p:cNvGraphicFramePr>
          <p:nvPr>
            <p:extLst/>
          </p:nvPr>
        </p:nvGraphicFramePr>
        <p:xfrm>
          <a:off x="4268591" y="1182511"/>
          <a:ext cx="7743825" cy="5252046"/>
        </p:xfrm>
        <a:graphic>
          <a:graphicData uri="http://schemas.openxmlformats.org/drawingml/2006/table">
            <a:tbl>
              <a:tblPr firstRow="1" bandRow="1"/>
              <a:tblGrid>
                <a:gridCol w="541630">
                  <a:extLst>
                    <a:ext uri="{9D8B030D-6E8A-4147-A177-3AD203B41FA5}">
                      <a16:colId xmlns:a16="http://schemas.microsoft.com/office/drawing/2014/main" xmlns="" val="20000"/>
                    </a:ext>
                  </a:extLst>
                </a:gridCol>
                <a:gridCol w="894274">
                  <a:extLst>
                    <a:ext uri="{9D8B030D-6E8A-4147-A177-3AD203B41FA5}">
                      <a16:colId xmlns:a16="http://schemas.microsoft.com/office/drawing/2014/main" xmlns="" val="20001"/>
                    </a:ext>
                  </a:extLst>
                </a:gridCol>
                <a:gridCol w="1236941">
                  <a:extLst>
                    <a:ext uri="{9D8B030D-6E8A-4147-A177-3AD203B41FA5}">
                      <a16:colId xmlns:a16="http://schemas.microsoft.com/office/drawing/2014/main" xmlns="" val="20002"/>
                    </a:ext>
                  </a:extLst>
                </a:gridCol>
                <a:gridCol w="5070980">
                  <a:extLst>
                    <a:ext uri="{9D8B030D-6E8A-4147-A177-3AD203B41FA5}">
                      <a16:colId xmlns:a16="http://schemas.microsoft.com/office/drawing/2014/main" xmlns="" val="20003"/>
                    </a:ext>
                  </a:extLst>
                </a:gridCol>
              </a:tblGrid>
              <a:tr h="45255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marL="91448" marR="91448" marT="45716" marB="45716" anchor="ctr">
                    <a:solidFill>
                      <a:schemeClr val="accent1">
                        <a:lumMod val="75000"/>
                      </a:schemeClr>
                    </a:solidFill>
                  </a:tcPr>
                </a:tc>
                <a:extLst>
                  <a:ext uri="{0D108BD9-81ED-4DB2-BD59-A6C34878D82A}">
                    <a16:rowId xmlns:a16="http://schemas.microsoft.com/office/drawing/2014/main" xmlns="" val="10000"/>
                  </a:ext>
                </a:extLst>
              </a:tr>
              <a:tr h="66939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u="none" strike="noStrike" cap="none" dirty="0" smtClean="0">
                          <a:latin typeface="Arial Narrow"/>
                          <a:ea typeface="Arial Narrow"/>
                          <a:cs typeface="Arial Narrow"/>
                          <a:sym typeface="Arial Narrow"/>
                        </a:rPr>
                        <a:t>Nechí</a:t>
                      </a:r>
                      <a:endParaRPr sz="1100" b="0" u="none" strike="noStrike" cap="none" dirty="0">
                        <a:solidFill>
                          <a:srgbClr val="000000"/>
                        </a:solidFill>
                        <a:latin typeface="Arial Narrow"/>
                        <a:ea typeface="Arial Narrow"/>
                        <a:cs typeface="Arial Narrow"/>
                        <a:sym typeface="Arial Narrow"/>
                      </a:endParaRPr>
                    </a:p>
                  </a:txBody>
                  <a:tcPr marL="91452" marR="91452" marT="45736" marB="45736" anchor="ct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1100" u="none" strike="noStrike" cap="none" dirty="0" smtClean="0">
                          <a:latin typeface="Arial Narrow"/>
                          <a:ea typeface="Arial Narrow"/>
                          <a:cs typeface="Arial Narrow"/>
                          <a:sym typeface="Arial Narrow"/>
                        </a:rPr>
                        <a:t>Cuenca del </a:t>
                      </a:r>
                      <a:r>
                        <a:rPr lang="es-CO" sz="1100" u="none" strike="noStrike" cap="none" dirty="0">
                          <a:latin typeface="Arial Narrow"/>
                          <a:ea typeface="Arial Narrow"/>
                          <a:cs typeface="Arial Narrow"/>
                          <a:sym typeface="Arial Narrow"/>
                        </a:rPr>
                        <a:t>río </a:t>
                      </a:r>
                      <a:r>
                        <a:rPr lang="es-CO" sz="1100" u="none" strike="noStrike" cap="none" dirty="0" smtClean="0">
                          <a:latin typeface="Arial Narrow"/>
                          <a:ea typeface="Arial Narrow"/>
                          <a:cs typeface="Arial Narrow"/>
                          <a:sym typeface="Arial Narrow"/>
                        </a:rPr>
                        <a:t>Medellín</a:t>
                      </a:r>
                      <a:endParaRPr sz="1100" b="0" u="none" strike="noStrike" cap="none" dirty="0">
                        <a:solidFill>
                          <a:schemeClr val="dk1"/>
                        </a:solidFill>
                        <a:latin typeface="Arial Narrow"/>
                        <a:ea typeface="Arial Narrow"/>
                        <a:cs typeface="Arial Narrow"/>
                        <a:sym typeface="Arial Narrow"/>
                      </a:endParaRPr>
                    </a:p>
                  </a:txBody>
                  <a:tcPr marL="91452" marR="91452" marT="45736" marB="45736"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u="none" strike="noStrike" cap="none" dirty="0" smtClean="0">
                          <a:latin typeface="Arial Narrow"/>
                          <a:ea typeface="Arial Narrow"/>
                          <a:cs typeface="Arial Narrow"/>
                          <a:sym typeface="Arial Narrow"/>
                        </a:rPr>
                        <a:t>Probabilidad</a:t>
                      </a:r>
                      <a:r>
                        <a:rPr lang="es-ES" sz="1100" u="none" strike="noStrike" cap="none" baseline="0" dirty="0" smtClean="0">
                          <a:latin typeface="Arial Narrow"/>
                          <a:ea typeface="Arial Narrow"/>
                          <a:cs typeface="Arial Narrow"/>
                          <a:sym typeface="Arial Narrow"/>
                        </a:rPr>
                        <a:t> de c</a:t>
                      </a:r>
                      <a:r>
                        <a:rPr lang="es-ES" sz="1100" u="none" strike="noStrike" cap="none" dirty="0" smtClean="0">
                          <a:latin typeface="Arial Narrow"/>
                          <a:ea typeface="Arial Narrow"/>
                          <a:cs typeface="Arial Narrow"/>
                          <a:sym typeface="Arial Narrow"/>
                        </a:rPr>
                        <a:t>recientes en el río Medellín y en sus aportantes en el Valle de Aburra. Estar atentos en las quebradas La Presidenta, La Magdalena, La Santa Elena, La Iguana, La Madera, La Loca, Cafetal, </a:t>
                      </a:r>
                      <a:r>
                        <a:rPr lang="es-ES" sz="1100" b="0" u="none" strike="noStrike" cap="none" baseline="0" dirty="0" smtClean="0">
                          <a:latin typeface="Arial Narrow"/>
                          <a:ea typeface="Arial Narrow"/>
                          <a:cs typeface="Arial Narrow"/>
                          <a:sym typeface="Arial Narrow"/>
                        </a:rPr>
                        <a:t>El Sesteadero, </a:t>
                      </a:r>
                      <a:r>
                        <a:rPr lang="es-ES" sz="1100" u="none" strike="noStrike" cap="none" dirty="0" smtClean="0">
                          <a:latin typeface="Arial Narrow"/>
                          <a:ea typeface="Arial Narrow"/>
                          <a:cs typeface="Arial Narrow"/>
                          <a:sym typeface="Arial Narrow"/>
                        </a:rPr>
                        <a:t>La</a:t>
                      </a:r>
                      <a:r>
                        <a:rPr lang="es-ES" sz="1100" u="none" strike="noStrike" cap="none" baseline="0" dirty="0" smtClean="0">
                          <a:latin typeface="Arial Narrow"/>
                          <a:ea typeface="Arial Narrow"/>
                          <a:cs typeface="Arial Narrow"/>
                          <a:sym typeface="Arial Narrow"/>
                        </a:rPr>
                        <a:t> María,</a:t>
                      </a:r>
                      <a:r>
                        <a:rPr lang="es-ES" sz="1100" u="none" strike="noStrike" cap="none" dirty="0" smtClean="0">
                          <a:latin typeface="Arial Narrow"/>
                          <a:ea typeface="Arial Narrow"/>
                          <a:cs typeface="Arial Narrow"/>
                          <a:sym typeface="Arial Narrow"/>
                        </a:rPr>
                        <a:t> etc. Se recomienda especial atención a los municipios de Caldas, Medellín, Sabaneta, Itagüí, Copacabana, Bello y</a:t>
                      </a:r>
                      <a:r>
                        <a:rPr lang="es-ES" sz="1100" u="none" strike="noStrike" cap="none" baseline="0" dirty="0" smtClean="0">
                          <a:latin typeface="Arial Narrow"/>
                          <a:ea typeface="Arial Narrow"/>
                          <a:cs typeface="Arial Narrow"/>
                          <a:sym typeface="Arial Narrow"/>
                        </a:rPr>
                        <a:t> </a:t>
                      </a:r>
                      <a:r>
                        <a:rPr lang="es-ES" sz="1100" u="none" strike="noStrike" cap="none" dirty="0" smtClean="0">
                          <a:latin typeface="Arial Narrow"/>
                          <a:ea typeface="Arial Narrow"/>
                          <a:cs typeface="Arial Narrow"/>
                          <a:sym typeface="Arial Narrow"/>
                        </a:rPr>
                        <a:t>La Estrella</a:t>
                      </a:r>
                      <a:r>
                        <a:rPr lang="es-ES" sz="1100" u="none" strike="noStrike" cap="none" baseline="0" dirty="0" smtClean="0">
                          <a:latin typeface="Arial Narrow"/>
                          <a:ea typeface="Arial Narrow"/>
                          <a:cs typeface="Arial Narrow"/>
                          <a:sym typeface="Arial Narrow"/>
                        </a:rPr>
                        <a:t> (Antioquia). </a:t>
                      </a:r>
                      <a:r>
                        <a:rPr lang="es-ES" sz="1100" b="1" u="none" strike="noStrike" cap="none" baseline="0" dirty="0" smtClean="0">
                          <a:latin typeface="Arial Narrow"/>
                          <a:ea typeface="Arial Narrow"/>
                          <a:cs typeface="Arial Narrow"/>
                          <a:sym typeface="Arial Narrow"/>
                        </a:rPr>
                        <a:t>Notas: 1)</a:t>
                      </a:r>
                      <a:r>
                        <a:rPr lang="es-ES" sz="1100" b="0" u="none" strike="noStrike" cap="none" baseline="0" dirty="0" smtClean="0">
                          <a:latin typeface="Arial Narrow"/>
                          <a:ea typeface="Arial Narrow"/>
                          <a:cs typeface="Arial Narrow"/>
                          <a:sym typeface="Arial Narrow"/>
                        </a:rPr>
                        <a:t> Se reporta desbordamiento de la Quebrada La María, a la altura del municipio de La Estrella, barrio </a:t>
                      </a:r>
                      <a:r>
                        <a:rPr lang="es-ES" sz="1100" b="0" u="none" strike="noStrike" cap="none" baseline="0" dirty="0" err="1" smtClean="0">
                          <a:latin typeface="Arial Narrow"/>
                          <a:ea typeface="Arial Narrow"/>
                          <a:cs typeface="Arial Narrow"/>
                          <a:sym typeface="Arial Narrow"/>
                        </a:rPr>
                        <a:t>Escobarevento</a:t>
                      </a:r>
                      <a:r>
                        <a:rPr lang="es-ES" sz="1100" b="0" u="none" strike="noStrike" cap="none" baseline="0" dirty="0" smtClean="0">
                          <a:latin typeface="Arial Narrow"/>
                          <a:ea typeface="Arial Narrow"/>
                          <a:cs typeface="Arial Narrow"/>
                          <a:sym typeface="Arial Narrow"/>
                        </a:rPr>
                        <a:t>, dejando algunas afectaciones (11/06/2022). </a:t>
                      </a:r>
                      <a:r>
                        <a:rPr lang="es-ES" sz="1100" b="1" u="none" strike="noStrike" kern="1200" baseline="0" dirty="0" smtClean="0">
                          <a:effectLst/>
                          <a:latin typeface="Arial Narrow" panose="020B0606020202030204" pitchFamily="34" charset="0"/>
                        </a:rPr>
                        <a:t>2) </a:t>
                      </a:r>
                      <a:r>
                        <a:rPr lang="es-ES" sz="1100" u="none" strike="noStrike" kern="1200" baseline="0" dirty="0" smtClean="0">
                          <a:effectLst/>
                          <a:latin typeface="Arial Narrow" panose="020B0606020202030204" pitchFamily="34" charset="0"/>
                        </a:rPr>
                        <a:t>Inundación dejando varias familias afectadas en el municipio de Itagüí (11/06/2022). </a:t>
                      </a:r>
                      <a:r>
                        <a:rPr lang="es-ES" sz="1100" b="1" u="none" strike="noStrike" kern="1200" baseline="0" dirty="0" smtClean="0">
                          <a:effectLst/>
                          <a:latin typeface="Arial Narrow" panose="020B0606020202030204" pitchFamily="34" charset="0"/>
                        </a:rPr>
                        <a:t>3) </a:t>
                      </a:r>
                      <a:r>
                        <a:rPr lang="es-ES" sz="1100" u="none" strike="noStrike" cap="none" dirty="0" smtClean="0">
                          <a:latin typeface="Arial Narrow"/>
                          <a:ea typeface="Arial Narrow"/>
                          <a:cs typeface="Arial Narrow"/>
                          <a:sym typeface="Arial Narrow"/>
                        </a:rPr>
                        <a:t>desbordamiento de la quebrada Cinco Riales,</a:t>
                      </a:r>
                      <a:r>
                        <a:rPr lang="es-ES" sz="1100" u="none" strike="noStrike" cap="none" baseline="0" dirty="0" smtClean="0">
                          <a:latin typeface="Arial Narrow"/>
                          <a:ea typeface="Arial Narrow"/>
                          <a:cs typeface="Arial Narrow"/>
                          <a:sym typeface="Arial Narrow"/>
                        </a:rPr>
                        <a:t> afectando algunas viviendas </a:t>
                      </a:r>
                      <a:r>
                        <a:rPr lang="es-ES" sz="1100" u="none" strike="noStrike" cap="none" dirty="0" smtClean="0">
                          <a:latin typeface="Arial Narrow"/>
                          <a:ea typeface="Arial Narrow"/>
                          <a:cs typeface="Arial Narrow"/>
                          <a:sym typeface="Arial Narrow"/>
                        </a:rPr>
                        <a:t>en el municipio de Barbosa </a:t>
                      </a:r>
                      <a:r>
                        <a:rPr lang="es-ES" sz="1100" u="none" strike="noStrike" cap="none" baseline="0" dirty="0" smtClean="0">
                          <a:latin typeface="Arial Narrow"/>
                          <a:ea typeface="Arial Narrow"/>
                          <a:cs typeface="Arial Narrow"/>
                          <a:sym typeface="Arial Narrow"/>
                        </a:rPr>
                        <a:t>– Antioquia (16/06/2022). </a:t>
                      </a:r>
                      <a:r>
                        <a:rPr lang="es-ES" sz="1100" b="1" u="none" strike="noStrike" cap="none" baseline="0" dirty="0" smtClean="0">
                          <a:latin typeface="Arial Narrow"/>
                          <a:ea typeface="Arial Narrow"/>
                          <a:cs typeface="Arial Narrow"/>
                          <a:sym typeface="Arial Narrow"/>
                        </a:rPr>
                        <a:t>4) </a:t>
                      </a:r>
                      <a:r>
                        <a:rPr lang="es-ES" sz="1100" u="none" strike="noStrike" cap="none" baseline="0" dirty="0" smtClean="0">
                          <a:latin typeface="Arial Narrow"/>
                          <a:ea typeface="Arial Narrow"/>
                          <a:cs typeface="Arial Narrow"/>
                          <a:sym typeface="Arial Narrow"/>
                        </a:rPr>
                        <a:t>C</a:t>
                      </a:r>
                      <a:r>
                        <a:rPr lang="es-ES" sz="1100" u="none" strike="noStrike" cap="none" dirty="0" smtClean="0">
                          <a:latin typeface="Arial Narrow"/>
                          <a:ea typeface="Arial Narrow"/>
                          <a:cs typeface="Arial Narrow"/>
                          <a:sym typeface="Arial Narrow"/>
                        </a:rPr>
                        <a:t>reciente súbita de la quebrada La Presidenta</a:t>
                      </a:r>
                      <a:r>
                        <a:rPr lang="es-ES" sz="1100" u="none" strike="noStrike" cap="none" baseline="0" dirty="0" smtClean="0">
                          <a:latin typeface="Arial Narrow"/>
                          <a:ea typeface="Arial Narrow"/>
                          <a:cs typeface="Arial Narrow"/>
                          <a:sym typeface="Arial Narrow"/>
                        </a:rPr>
                        <a:t> aportante al río Medellín a la altura de los sectores El Poblado y Parque lineal en el municipio de Medellín (Antioquia) (18/06/2022). </a:t>
                      </a:r>
                      <a:r>
                        <a:rPr lang="es-ES" sz="1100" b="1" u="none" strike="noStrike" cap="none" baseline="0" dirty="0" smtClean="0">
                          <a:latin typeface="Arial Narrow"/>
                          <a:ea typeface="Arial Narrow"/>
                          <a:cs typeface="Arial Narrow"/>
                          <a:sym typeface="Arial Narrow"/>
                        </a:rPr>
                        <a:t>5) </a:t>
                      </a:r>
                      <a:r>
                        <a:rPr lang="es-ES" sz="1100" u="none" strike="noStrike" cap="none" baseline="0" dirty="0" smtClean="0">
                          <a:latin typeface="Arial Narrow"/>
                          <a:ea typeface="Arial Narrow"/>
                          <a:cs typeface="Arial Narrow"/>
                          <a:sym typeface="Arial Narrow"/>
                        </a:rPr>
                        <a:t>Desbordamiento Quebrada El Limo en el barrio </a:t>
                      </a:r>
                      <a:r>
                        <a:rPr lang="es-ES" sz="1100" u="none" strike="noStrike" cap="none" baseline="0" dirty="0" err="1" smtClean="0">
                          <a:latin typeface="Arial Narrow"/>
                          <a:ea typeface="Arial Narrow"/>
                          <a:cs typeface="Arial Narrow"/>
                          <a:sym typeface="Arial Narrow"/>
                        </a:rPr>
                        <a:t>Mandalay</a:t>
                      </a:r>
                      <a:r>
                        <a:rPr lang="es-ES" sz="1100" u="none" strike="noStrike" cap="none" baseline="0" dirty="0" smtClean="0">
                          <a:latin typeface="Arial Narrow"/>
                          <a:ea typeface="Arial Narrow"/>
                          <a:cs typeface="Arial Narrow"/>
                          <a:sym typeface="Arial Narrow"/>
                        </a:rPr>
                        <a:t> municipio de Caldas, Antioquia (22/06/2022)</a:t>
                      </a:r>
                      <a:endParaRPr lang="es-ES" sz="1100" b="0" u="none" strike="noStrike" cap="none" baseline="0" dirty="0" smtClean="0">
                        <a:latin typeface="Arial Narrow"/>
                        <a:ea typeface="Arial Narrow"/>
                        <a:cs typeface="Arial Narrow"/>
                        <a:sym typeface="Arial Narrow"/>
                      </a:endParaRPr>
                    </a:p>
                  </a:txBody>
                  <a:tcPr marL="91452" marR="91452" marT="45736" marB="45736" anchor="ctr"/>
                </a:tc>
                <a:extLst>
                  <a:ext uri="{0D108BD9-81ED-4DB2-BD59-A6C34878D82A}">
                    <a16:rowId xmlns:a16="http://schemas.microsoft.com/office/drawing/2014/main" xmlns="" val="956613338"/>
                  </a:ext>
                </a:extLst>
              </a:tr>
              <a:tr h="66939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rtl="0">
                        <a:lnSpc>
                          <a:spcPct val="100000"/>
                        </a:lnSpc>
                        <a:spcBef>
                          <a:spcPts val="0"/>
                        </a:spcBef>
                        <a:spcAft>
                          <a:spcPts val="0"/>
                        </a:spcAft>
                        <a:buClr>
                          <a:srgbClr val="000000"/>
                        </a:buClr>
                        <a:buSzPts val="1050"/>
                        <a:buFont typeface="Arial"/>
                        <a:buNone/>
                      </a:pPr>
                      <a:r>
                        <a:rPr lang="es-CO" sz="1100" u="none" strike="noStrike" cap="none" dirty="0" smtClean="0">
                          <a:latin typeface="Arial Narrow"/>
                          <a:ea typeface="Arial Narrow"/>
                          <a:cs typeface="Arial Narrow"/>
                          <a:sym typeface="Arial Narrow"/>
                        </a:rPr>
                        <a:t>Nechí</a:t>
                      </a:r>
                      <a:endParaRPr sz="1100" b="0" u="none" strike="noStrike" cap="none" dirty="0">
                        <a:solidFill>
                          <a:srgbClr val="000000"/>
                        </a:solidFill>
                        <a:latin typeface="Arial Narrow"/>
                        <a:ea typeface="Arial Narrow"/>
                        <a:cs typeface="Arial Narrow"/>
                        <a:sym typeface="Arial Narrow"/>
                      </a:endParaRPr>
                    </a:p>
                  </a:txBody>
                  <a:tcPr marL="91452" marR="91452" marT="45736" marB="45736" anchor="ct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1100" u="none" strike="noStrike" cap="none" dirty="0" smtClean="0">
                          <a:latin typeface="Arial Narrow"/>
                          <a:ea typeface="Arial Narrow"/>
                          <a:cs typeface="Arial Narrow"/>
                          <a:sym typeface="Arial Narrow"/>
                        </a:rPr>
                        <a:t>Cuenca del río Porce</a:t>
                      </a:r>
                      <a:endParaRPr lang="es-CO" sz="1100" b="0" u="none" strike="noStrike" cap="none" dirty="0">
                        <a:solidFill>
                          <a:schemeClr val="dk1"/>
                        </a:solidFill>
                        <a:latin typeface="Arial Narrow"/>
                        <a:ea typeface="Arial Narrow"/>
                        <a:cs typeface="Arial Narrow"/>
                        <a:sym typeface="Arial Narrow"/>
                      </a:endParaRPr>
                    </a:p>
                  </a:txBody>
                  <a:tcPr marL="91452" marR="91452" marT="45736" marB="45736" anchor="ctr"/>
                </a:tc>
                <a:tc>
                  <a:txBody>
                    <a:bodyPr/>
                    <a:lstStyle/>
                    <a:p>
                      <a:pPr algn="just"/>
                      <a:r>
                        <a:rPr lang="es-ES" sz="1100" u="none" strike="noStrike" cap="none" dirty="0" smtClean="0">
                          <a:latin typeface="Arial Narrow"/>
                          <a:ea typeface="Arial Narrow"/>
                          <a:cs typeface="Arial Narrow"/>
                          <a:sym typeface="Arial Narrow"/>
                        </a:rPr>
                        <a:t>Probabilidad de incrementos súbitos en los niveles del río Porce y sus afluentes. Atención a los municipios de Gómez Plata, Santa Rosa de Osos y </a:t>
                      </a:r>
                      <a:r>
                        <a:rPr lang="es-ES" sz="1100" u="none" strike="noStrike" cap="none" dirty="0" err="1" smtClean="0">
                          <a:latin typeface="Arial Narrow"/>
                          <a:ea typeface="Arial Narrow"/>
                          <a:cs typeface="Arial Narrow"/>
                          <a:sym typeface="Arial Narrow"/>
                        </a:rPr>
                        <a:t>Donmatías</a:t>
                      </a:r>
                      <a:r>
                        <a:rPr lang="es-ES" sz="1100" u="none" strike="noStrike" cap="none" dirty="0" smtClean="0">
                          <a:latin typeface="Arial Narrow"/>
                          <a:ea typeface="Arial Narrow"/>
                          <a:cs typeface="Arial Narrow"/>
                          <a:sym typeface="Arial Narrow"/>
                        </a:rPr>
                        <a:t> (Antioquia). </a:t>
                      </a:r>
                      <a:r>
                        <a:rPr lang="es-ES" sz="1100" b="1" u="none" strike="noStrike" cap="none" dirty="0" smtClean="0">
                          <a:latin typeface="Arial Narrow"/>
                          <a:ea typeface="Arial Narrow"/>
                          <a:cs typeface="Arial Narrow"/>
                          <a:sym typeface="Arial Narrow"/>
                        </a:rPr>
                        <a:t>Nota</a:t>
                      </a:r>
                      <a:r>
                        <a:rPr lang="es-ES" sz="1100" u="none" strike="noStrike" cap="none" dirty="0" smtClean="0">
                          <a:latin typeface="Arial Narrow"/>
                          <a:ea typeface="Arial Narrow"/>
                          <a:cs typeface="Arial Narrow"/>
                          <a:sym typeface="Arial Narrow"/>
                        </a:rPr>
                        <a:t>: Desbordamiento del río Anorí a la altura del</a:t>
                      </a:r>
                      <a:r>
                        <a:rPr lang="es-ES" sz="1100" u="none" strike="noStrike" cap="none" baseline="0" dirty="0" smtClean="0">
                          <a:latin typeface="Arial Narrow"/>
                          <a:ea typeface="Arial Narrow"/>
                          <a:cs typeface="Arial Narrow"/>
                          <a:sym typeface="Arial Narrow"/>
                        </a:rPr>
                        <a:t> barrio Planes de Mazo y las veredas Providencia, y Paraje La Tirana en el municipio de Anorí (Antioquia) (18/06/2022).</a:t>
                      </a:r>
                      <a:endParaRPr lang="es-ES" sz="1100" b="0" u="none" strike="noStrike" cap="none" dirty="0" smtClean="0">
                        <a:latin typeface="Arial Narrow"/>
                        <a:ea typeface="Arial Narrow"/>
                        <a:cs typeface="Arial Narrow"/>
                        <a:sym typeface="Arial Narrow"/>
                      </a:endParaRPr>
                    </a:p>
                  </a:txBody>
                  <a:tcPr marL="91452" marR="91452" marT="45736" marB="45736" anchor="ctr"/>
                </a:tc>
                <a:extLst>
                  <a:ext uri="{0D108BD9-81ED-4DB2-BD59-A6C34878D82A}">
                    <a16:rowId xmlns:a16="http://schemas.microsoft.com/office/drawing/2014/main" xmlns="" val="780682266"/>
                  </a:ext>
                </a:extLst>
              </a:tr>
              <a:tr h="66939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algn="ctr"/>
                      <a:r>
                        <a:rPr lang="es-CO" sz="1100" kern="1200" dirty="0">
                          <a:effectLst/>
                          <a:latin typeface="Arial Narrow" panose="020B0606020202030204" pitchFamily="34" charset="0"/>
                        </a:rPr>
                        <a:t>Nechí</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a:solidFill>
                            <a:schemeClr val="tx1"/>
                          </a:solidFill>
                          <a:effectLst/>
                          <a:latin typeface="Arial Narrow" panose="020B0606020202030204" pitchFamily="34" charset="0"/>
                          <a:ea typeface="+mn-ea"/>
                          <a:cs typeface="+mn-cs"/>
                        </a:rPr>
                        <a:t>Cuenca alta del río  Nechí</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8" marR="91448" marT="45716" marB="45716"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cuenca alta del río Nechí y sus afluentes. Especial atención en los municipios de Angostura, Anorí, Campamento y Yarumal </a:t>
                      </a:r>
                      <a:r>
                        <a:rPr lang="es-ES" sz="1100" b="0" u="none" strike="noStrike" kern="1200" baseline="0" dirty="0" smtClean="0">
                          <a:effectLst/>
                          <a:latin typeface="Arial Narrow" panose="020B0606020202030204" pitchFamily="34" charset="0"/>
                        </a:rPr>
                        <a:t>(Antioquia)</a:t>
                      </a:r>
                      <a:r>
                        <a:rPr lang="es-ES" sz="1100" u="none" strike="noStrike" kern="1200" baseline="0" dirty="0" smtClean="0">
                          <a:effectLst/>
                          <a:latin typeface="Arial Narrow" panose="020B0606020202030204" pitchFamily="34" charset="0"/>
                        </a:rPr>
                        <a:t>.</a:t>
                      </a:r>
                      <a:r>
                        <a:rPr lang="es-ES" sz="1100" b="1" u="none" strike="noStrike" kern="1200" baseline="0" dirty="0" smtClean="0">
                          <a:effectLst/>
                          <a:latin typeface="Arial Narrow" panose="020B0606020202030204" pitchFamily="34" charset="0"/>
                        </a:rPr>
                        <a:t> </a:t>
                      </a:r>
                      <a:endParaRPr lang="es-ES" sz="1100" b="0" u="none" strike="noStrike" kern="1200" baseline="0" dirty="0" smtClean="0">
                        <a:effectLst/>
                        <a:latin typeface="Arial Narrow" panose="020B0606020202030204" pitchFamily="34" charset="0"/>
                      </a:endParaRPr>
                    </a:p>
                  </a:txBody>
                  <a:tcPr marL="91448" marR="91448" marT="45716" marB="45716" anchor="ctr"/>
                </a:tc>
                <a:extLst>
                  <a:ext uri="{0D108BD9-81ED-4DB2-BD59-A6C34878D82A}">
                    <a16:rowId xmlns:a16="http://schemas.microsoft.com/office/drawing/2014/main" xmlns="" val="1214438506"/>
                  </a:ext>
                </a:extLst>
              </a:tr>
              <a:tr h="66939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8" marR="91448" marT="45716" marB="45716" anchor="ctr"/>
                </a:tc>
                <a:tc>
                  <a:txBody>
                    <a:bodyPr/>
                    <a:lstStyle/>
                    <a:p>
                      <a:pPr algn="ctr"/>
                      <a:r>
                        <a:rPr lang="es-CO" sz="1100" kern="1200" dirty="0">
                          <a:effectLst/>
                          <a:latin typeface="Arial Narrow" panose="020B0606020202030204" pitchFamily="34" charset="0"/>
                        </a:rPr>
                        <a:t>Nechí</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mn-ea"/>
                          <a:cs typeface="+mn-cs"/>
                        </a:rPr>
                        <a:t>Cuenca baja </a:t>
                      </a:r>
                      <a:r>
                        <a:rPr lang="es-CO" sz="1100" b="0" u="none" strike="noStrike" kern="1200" baseline="0" dirty="0">
                          <a:solidFill>
                            <a:schemeClr val="tx1"/>
                          </a:solidFill>
                          <a:effectLst/>
                          <a:latin typeface="Arial Narrow" panose="020B0606020202030204" pitchFamily="34" charset="0"/>
                          <a:ea typeface="+mn-ea"/>
                          <a:cs typeface="+mn-cs"/>
                        </a:rPr>
                        <a:t>del río </a:t>
                      </a:r>
                      <a:r>
                        <a:rPr lang="es-CO" sz="1100" b="0" u="none" strike="noStrike" kern="1200" baseline="0" dirty="0" smtClean="0">
                          <a:solidFill>
                            <a:schemeClr val="tx1"/>
                          </a:solidFill>
                          <a:effectLst/>
                          <a:latin typeface="Arial Narrow" panose="020B0606020202030204" pitchFamily="34" charset="0"/>
                          <a:ea typeface="+mn-ea"/>
                          <a:cs typeface="+mn-cs"/>
                        </a:rPr>
                        <a:t>Nechí y sus aportantes</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Niveles altos en la parte baja del río Nechí y probabilidad de crecientes súbitas en sus afluentes, especialmente en los ríos Cacerí, Oca y la quebrada Vijagual (aportantes al Bajo Nechí), localizados a la altura del municipio de El Bagre - Antioquia. Especial atención en los municipios de El Bagre, Remedios, Segovia, Zaragoza, Caucasia y Nechí (Antioquia), ante posibles afectaciones por desbordamientos e inundaciones. </a:t>
                      </a:r>
                      <a:r>
                        <a:rPr lang="es-ES" sz="1100" b="1" i="0" u="none" strike="noStrike" kern="1200" cap="none" baseline="0" dirty="0" smtClean="0">
                          <a:solidFill>
                            <a:schemeClr val="tx1"/>
                          </a:solidFill>
                          <a:effectLst/>
                          <a:latin typeface="Arial Narrow" panose="020B0606020202030204" pitchFamily="34" charset="0"/>
                          <a:ea typeface="+mn-ea"/>
                          <a:cs typeface="+mn-cs"/>
                          <a:sym typeface="Arial"/>
                        </a:rPr>
                        <a:t>Nota: 1) </a:t>
                      </a: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Inundaciones en el municipio del Bagre por el desbordamiento de la Quebrada la Villa, Antioquia (17/06/2022).</a:t>
                      </a:r>
                      <a:r>
                        <a:rPr lang="es-ES" sz="1100" b="1" i="0" u="none" strike="noStrike" kern="1200" cap="none" baseline="0" dirty="0" smtClean="0">
                          <a:solidFill>
                            <a:schemeClr val="tx1"/>
                          </a:solidFill>
                          <a:effectLst/>
                          <a:latin typeface="Arial Narrow" panose="020B0606020202030204" pitchFamily="34" charset="0"/>
                          <a:ea typeface="+mn-ea"/>
                          <a:cs typeface="+mn-cs"/>
                          <a:sym typeface="Arial"/>
                        </a:rPr>
                        <a:t> 2) </a:t>
                      </a: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Crecientes súbitas en el municipio de Zaragoza (19/06/2022).</a:t>
                      </a:r>
                    </a:p>
                  </a:txBody>
                  <a:tcPr anchor="ctr"/>
                </a:tc>
                <a:extLst>
                  <a:ext uri="{0D108BD9-81ED-4DB2-BD59-A6C34878D82A}">
                    <a16:rowId xmlns:a16="http://schemas.microsoft.com/office/drawing/2014/main" xmlns="" val="4227114241"/>
                  </a:ext>
                </a:extLst>
              </a:tr>
            </a:tbl>
          </a:graphicData>
        </a:graphic>
      </p:graphicFrame>
      <p:pic>
        <p:nvPicPr>
          <p:cNvPr id="30" name="Google Shape;785;p1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2231" y="1242079"/>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722647" y="1603889"/>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602498" y="2123919"/>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175461" y="2431256"/>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704;p14" descr="Recurso 25.png"/>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43397" y="5525067"/>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397" y="3857927"/>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397" y="459958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782;p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674" y="2487551"/>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790;p17" descr="Recurso 37.png"/>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8"/>
          <a:stretch>
            <a:fillRect/>
          </a:stretch>
        </p:blipFill>
        <p:spPr bwMode="auto">
          <a:xfrm>
            <a:off x="2269916" y="1899444"/>
            <a:ext cx="3571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9161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Imagen 27" descr="D:\HIDROLOGIA\INFORME HIDROLOGICO\Boletin Alertas Hidrologicas\jpg\Cuenca_baj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36638"/>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888" y="1752600"/>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7688" y="3992563"/>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3" name="Picture 3" descr="Recurso 3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Imagen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Google Shape;794;p17"/>
          <p:cNvGraphicFramePr/>
          <p:nvPr>
            <p:extLst/>
          </p:nvPr>
        </p:nvGraphicFramePr>
        <p:xfrm>
          <a:off x="4246563" y="1030178"/>
          <a:ext cx="7877002" cy="5541666"/>
        </p:xfrm>
        <a:graphic>
          <a:graphicData uri="http://schemas.openxmlformats.org/drawingml/2006/table">
            <a:tbl>
              <a:tblPr>
                <a:noFill/>
              </a:tblPr>
              <a:tblGrid>
                <a:gridCol w="642456">
                  <a:extLst>
                    <a:ext uri="{9D8B030D-6E8A-4147-A177-3AD203B41FA5}">
                      <a16:colId xmlns:a16="http://schemas.microsoft.com/office/drawing/2014/main" xmlns="" val="20000"/>
                    </a:ext>
                  </a:extLst>
                </a:gridCol>
                <a:gridCol w="1045421">
                  <a:extLst>
                    <a:ext uri="{9D8B030D-6E8A-4147-A177-3AD203B41FA5}">
                      <a16:colId xmlns:a16="http://schemas.microsoft.com/office/drawing/2014/main" xmlns="" val="20001"/>
                    </a:ext>
                  </a:extLst>
                </a:gridCol>
                <a:gridCol w="1611714">
                  <a:extLst>
                    <a:ext uri="{9D8B030D-6E8A-4147-A177-3AD203B41FA5}">
                      <a16:colId xmlns:a16="http://schemas.microsoft.com/office/drawing/2014/main" xmlns="" val="20002"/>
                    </a:ext>
                  </a:extLst>
                </a:gridCol>
                <a:gridCol w="4577411">
                  <a:extLst>
                    <a:ext uri="{9D8B030D-6E8A-4147-A177-3AD203B41FA5}">
                      <a16:colId xmlns:a16="http://schemas.microsoft.com/office/drawing/2014/main" xmlns="" val="20003"/>
                    </a:ext>
                  </a:extLst>
                </a:gridCol>
              </a:tblGrid>
              <a:tr h="250452">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smtClean="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87539">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Bajo Magdalena – Cauca – San Jorge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alta del río San Jorge</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la cuenca alta del río San Jorge. Especial atención en sus afluentes, los ríos San Pedro y Uré, y la quebrada La Manuela, así como en los municipios de Puerto Libertador, Montelíbano y Buenavista (Córdoba).</a:t>
                      </a:r>
                      <a:endParaRPr lang="es-ES" sz="1100" b="0" u="none" strike="noStrike" kern="1200" baseline="0" dirty="0">
                        <a:solidFill>
                          <a:schemeClr val="tx1"/>
                        </a:solidFill>
                        <a:effectLst/>
                        <a:latin typeface="Arial Narrow" panose="020B0606020202030204" pitchFamily="34" charset="0"/>
                        <a:ea typeface="+mn-ea"/>
                        <a:cs typeface="+mn-cs"/>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0001"/>
                  </a:ext>
                </a:extLst>
              </a:tr>
              <a:tr h="57771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CO" sz="1100" kern="1200" dirty="0" smtClean="0">
                          <a:effectLst/>
                          <a:latin typeface="Arial Narrow" panose="020B0606020202030204" pitchFamily="34" charset="0"/>
                        </a:rPr>
                        <a:t>Bajo Magdalena – Cauca – San Jorge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0" marB="4571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Bajo San Jorge – La Mojana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0" marB="4571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0" u="none" strike="noStrike" kern="1200" baseline="0" dirty="0" smtClean="0">
                          <a:effectLst/>
                          <a:latin typeface="Arial Narrow" panose="020B0606020202030204" pitchFamily="34" charset="0"/>
                        </a:rPr>
                        <a:t>Niveles altos del Bajo San Jorge y sistema de ciénagas y caños asociado. Se destaca el incremento de zonas inundadas, debido a: i) persistencia del ingreso del Cauca por el sector Cara de Gato, drenando hacia los caños Gil, Rabón, San Matías y Viloria en los municipios de San Jacinto del Cauca (Bolívar), Ayapel (Córdoba), Guaranda y San Benito Abad (Sucre), ii) muy altos niveles en el río San Jorge (San Marcos- Magangué), así como en caños Mojana y </a:t>
                      </a:r>
                      <a:r>
                        <a:rPr lang="es-ES" sz="1100" b="0" u="none" strike="noStrike" kern="1200" baseline="0" dirty="0" err="1" smtClean="0">
                          <a:effectLst/>
                          <a:latin typeface="Arial Narrow" panose="020B0606020202030204" pitchFamily="34" charset="0"/>
                        </a:rPr>
                        <a:t>Pancegüita</a:t>
                      </a:r>
                      <a:r>
                        <a:rPr lang="es-ES" sz="1100" b="0" u="none" strike="noStrike" kern="1200" baseline="0" dirty="0" smtClean="0">
                          <a:effectLst/>
                          <a:latin typeface="Arial Narrow" panose="020B0606020202030204" pitchFamily="34" charset="0"/>
                        </a:rPr>
                        <a:t> (Sucre) y sistema de ciénagas asociado y iii) efecto de remanso del Brazo de Loba en la desembocadura del río Cauca generando incremento del río y del sistema de ciénagas asociadas. </a:t>
                      </a:r>
                      <a:r>
                        <a:rPr lang="es-ES" sz="1100" b="1" u="none" strike="noStrike" kern="1200" baseline="0" dirty="0" smtClean="0">
                          <a:effectLst/>
                          <a:latin typeface="Arial Narrow" panose="020B0606020202030204" pitchFamily="34" charset="0"/>
                        </a:rPr>
                        <a:t>Nota:</a:t>
                      </a:r>
                      <a:r>
                        <a:rPr lang="es-ES" sz="1100" b="0" u="none" strike="noStrike" kern="1200" baseline="0" dirty="0" smtClean="0">
                          <a:effectLst/>
                          <a:latin typeface="Arial Narrow" panose="020B0606020202030204" pitchFamily="34" charset="0"/>
                        </a:rPr>
                        <a:t> Rompimiento del camellón de Quitasueño por desbordamiento de la ciénaga El Totumo en el municipio de Sucre (Sucre) (19/05/2022).</a:t>
                      </a:r>
                    </a:p>
                  </a:txBody>
                  <a:tcPr marT="45710" marB="45710"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225318698"/>
                  </a:ext>
                </a:extLst>
              </a:tr>
              <a:tr h="53811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Bajo Magdalena – Cauca – San Jorge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solidFill>
                            <a:schemeClr val="tx1"/>
                          </a:solidFill>
                          <a:effectLst/>
                          <a:latin typeface="Arial Narrow" panose="020B0606020202030204" pitchFamily="34" charset="0"/>
                          <a:ea typeface="+mn-ea"/>
                          <a:cs typeface="+mn-cs"/>
                        </a:rPr>
                        <a:t>Directos Bajo Cauca </a:t>
                      </a:r>
                      <a:r>
                        <a:rPr lang="es-CO" sz="1100" u="none" strike="noStrike" kern="1200" baseline="0" dirty="0" smtClean="0">
                          <a:solidFill>
                            <a:schemeClr val="tx1"/>
                          </a:solidFill>
                          <a:effectLst/>
                          <a:latin typeface="Arial Narrow" panose="020B0606020202030204" pitchFamily="34" charset="0"/>
                          <a:ea typeface="+mn-ea"/>
                          <a:cs typeface="+mn-cs"/>
                        </a:rPr>
                        <a:t>– </a:t>
                      </a:r>
                      <a:r>
                        <a:rPr lang="es-CO" sz="1100" u="none" strike="noStrike" kern="1200" baseline="0" dirty="0">
                          <a:solidFill>
                            <a:schemeClr val="tx1"/>
                          </a:solidFill>
                          <a:effectLst/>
                          <a:latin typeface="Arial Narrow" panose="020B0606020202030204" pitchFamily="34" charset="0"/>
                          <a:ea typeface="+mn-ea"/>
                          <a:cs typeface="+mn-cs"/>
                        </a:rPr>
                        <a:t>Ciénaga La Raya entre río Nechí y Brazo de Loba</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Niveles altos del río Cauca en el tramo entre: (i) Nechí y </a:t>
                      </a:r>
                      <a:r>
                        <a:rPr lang="es-ES" sz="1100" b="0" u="none" strike="noStrike" kern="1200" baseline="0" dirty="0" err="1" smtClean="0">
                          <a:solidFill>
                            <a:schemeClr val="tx1"/>
                          </a:solidFill>
                          <a:effectLst/>
                          <a:latin typeface="Arial Narrow" panose="020B0606020202030204" pitchFamily="34" charset="0"/>
                          <a:ea typeface="+mn-ea"/>
                          <a:cs typeface="+mn-cs"/>
                        </a:rPr>
                        <a:t>Caregato</a:t>
                      </a:r>
                      <a:r>
                        <a:rPr lang="es-ES" sz="1100" b="0" u="none" strike="noStrike" kern="1200" baseline="0" dirty="0" smtClean="0">
                          <a:solidFill>
                            <a:schemeClr val="tx1"/>
                          </a:solidFill>
                          <a:effectLst/>
                          <a:latin typeface="Arial Narrow" panose="020B0606020202030204" pitchFamily="34" charset="0"/>
                          <a:ea typeface="+mn-ea"/>
                          <a:cs typeface="+mn-cs"/>
                        </a:rPr>
                        <a:t> (San Jacinto del Cauca), y (ii) norte de Achí y su desembocadura en Pinillos.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0002"/>
                  </a:ext>
                </a:extLst>
              </a:tr>
              <a:tr h="53811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Bajo Magdalena – Cauca – San Jorge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solidFill>
                            <a:schemeClr val="tx1"/>
                          </a:solidFill>
                          <a:effectLst/>
                          <a:latin typeface="Arial Narrow" panose="020B0606020202030204" pitchFamily="34" charset="0"/>
                          <a:ea typeface="+mn-ea"/>
                          <a:cs typeface="+mn-cs"/>
                        </a:rPr>
                        <a:t>Directos Bajo Cauca </a:t>
                      </a:r>
                      <a:r>
                        <a:rPr lang="es-CO" sz="1100" u="none" strike="noStrike" kern="1200" baseline="0" dirty="0" smtClean="0">
                          <a:solidFill>
                            <a:schemeClr val="tx1"/>
                          </a:solidFill>
                          <a:effectLst/>
                          <a:latin typeface="Arial Narrow" panose="020B0606020202030204" pitchFamily="34" charset="0"/>
                          <a:ea typeface="+mn-ea"/>
                          <a:cs typeface="+mn-cs"/>
                        </a:rPr>
                        <a:t>– </a:t>
                      </a:r>
                      <a:r>
                        <a:rPr lang="es-CO" sz="1100" u="none" strike="noStrike" kern="1200" baseline="0" dirty="0">
                          <a:solidFill>
                            <a:schemeClr val="tx1"/>
                          </a:solidFill>
                          <a:effectLst/>
                          <a:latin typeface="Arial Narrow" panose="020B0606020202030204" pitchFamily="34" charset="0"/>
                          <a:ea typeface="+mn-ea"/>
                          <a:cs typeface="+mn-cs"/>
                        </a:rPr>
                        <a:t>Ciénaga La Raya entre río Nechí y Brazo de Loba</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los aportantes </a:t>
                      </a:r>
                      <a:r>
                        <a:rPr lang="es-CO" sz="1100" b="0" u="none" strike="noStrike" kern="1200" baseline="0" dirty="0" smtClean="0">
                          <a:solidFill>
                            <a:schemeClr val="tx1"/>
                          </a:solidFill>
                          <a:effectLst/>
                          <a:latin typeface="Arial Narrow" panose="020B0606020202030204" pitchFamily="34" charset="0"/>
                          <a:ea typeface="+mn-ea"/>
                          <a:cs typeface="+mn-cs"/>
                        </a:rPr>
                        <a:t>d</a:t>
                      </a:r>
                      <a:r>
                        <a:rPr lang="es-CO" sz="1100" u="none" strike="noStrike" kern="1200" baseline="0" dirty="0" smtClean="0">
                          <a:solidFill>
                            <a:schemeClr val="tx1"/>
                          </a:solidFill>
                          <a:effectLst/>
                          <a:latin typeface="Arial Narrow" panose="020B0606020202030204" pitchFamily="34" charset="0"/>
                          <a:ea typeface="+mn-ea"/>
                          <a:cs typeface="+mn-cs"/>
                        </a:rPr>
                        <a:t>irectos al Bajo Cauca – Ciénaga La Raya entre río Nechí y Brazo de Loba</a:t>
                      </a:r>
                      <a:r>
                        <a:rPr lang="es-ES" sz="1100" b="0" u="none" strike="noStrike" kern="1200" baseline="0" dirty="0" smtClean="0">
                          <a:solidFill>
                            <a:schemeClr val="tx1"/>
                          </a:solidFill>
                          <a:effectLst/>
                          <a:latin typeface="Arial Narrow" panose="020B0606020202030204" pitchFamily="34" charset="0"/>
                          <a:ea typeface="+mn-ea"/>
                          <a:cs typeface="+mn-cs"/>
                        </a:rPr>
                        <a:t>, con especial atención al río Caribona en el municipio de Montecristo (Bolívar).</a:t>
                      </a:r>
                      <a:endParaRPr lang="es-CO" sz="1100" b="0" i="0" u="none" strike="noStrike" kern="1200" cap="none" baseline="0" dirty="0" smtClean="0">
                        <a:solidFill>
                          <a:schemeClr val="tx1"/>
                        </a:solidFill>
                        <a:effectLst/>
                        <a:latin typeface="Arial Narrow" panose="020B0606020202030204" pitchFamily="34" charset="0"/>
                        <a:ea typeface="+mn-ea"/>
                        <a:cs typeface="+mn-cs"/>
                        <a:sym typeface="Arial"/>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69364653"/>
                  </a:ext>
                </a:extLst>
              </a:tr>
              <a:tr h="53811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Bajo Magdalena – Cauca – San Jorge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Bajo Cauca</a:t>
                      </a:r>
                      <a:endParaRPr lang="es-CO" sz="1100" u="none" strike="noStrike" kern="1200" baseline="0" dirty="0">
                        <a:solidFill>
                          <a:schemeClr val="tx1"/>
                        </a:solidFill>
                        <a:effectLst/>
                        <a:latin typeface="Arial Narrow" panose="020B0606020202030204" pitchFamily="34" charset="0"/>
                        <a:ea typeface="+mn-ea"/>
                        <a:cs typeface="+mn-cs"/>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300"/>
                        </a:spcAft>
                        <a:buClrTx/>
                        <a:buSzTx/>
                        <a:buFont typeface="Arial" panose="020B0604020202020204" pitchFamily="34" charset="0"/>
                        <a:buNone/>
                        <a:tabLst/>
                        <a:defRPr/>
                      </a:pPr>
                      <a:r>
                        <a:rPr lang="es-ES" sz="1100" b="1" u="none" strike="noStrike" kern="1200" baseline="0" dirty="0" smtClean="0">
                          <a:solidFill>
                            <a:schemeClr val="tx1"/>
                          </a:solidFill>
                          <a:effectLst/>
                          <a:latin typeface="Arial Narrow" panose="020B0606020202030204" pitchFamily="34" charset="0"/>
                          <a:ea typeface="+mn-ea"/>
                          <a:cs typeface="+mn-cs"/>
                        </a:rPr>
                        <a:t>Alerta Puntual</a:t>
                      </a:r>
                      <a:r>
                        <a:rPr lang="es-ES" sz="1100" b="0" u="none" strike="noStrike" kern="1200" baseline="0" dirty="0" smtClean="0">
                          <a:solidFill>
                            <a:schemeClr val="tx1"/>
                          </a:solidFill>
                          <a:effectLst/>
                          <a:latin typeface="Arial Narrow" panose="020B0606020202030204" pitchFamily="34" charset="0"/>
                          <a:ea typeface="+mn-ea"/>
                          <a:cs typeface="+mn-cs"/>
                        </a:rPr>
                        <a:t> en el Bajo Cauca en el sector Cara de Gato (San Jacinto del Cauca -Bolívar), por persistencia del transvase de caudal hacia el Bajo San Jorge. </a:t>
                      </a:r>
                      <a:r>
                        <a:rPr lang="es-ES" sz="1100" b="1" u="none" strike="noStrike" kern="1200" baseline="0" dirty="0" smtClean="0">
                          <a:solidFill>
                            <a:schemeClr val="tx1"/>
                          </a:solidFill>
                          <a:effectLst/>
                          <a:latin typeface="Arial Narrow" panose="020B0606020202030204" pitchFamily="34" charset="0"/>
                          <a:ea typeface="+mn-ea"/>
                          <a:cs typeface="+mn-cs"/>
                        </a:rPr>
                        <a:t>Nota</a:t>
                      </a:r>
                      <a:r>
                        <a:rPr lang="es-ES" sz="1100" b="0" u="none" strike="noStrike" kern="1200" baseline="0" dirty="0" smtClean="0">
                          <a:solidFill>
                            <a:schemeClr val="tx1"/>
                          </a:solidFill>
                          <a:effectLst/>
                          <a:latin typeface="Arial Narrow" panose="020B0606020202030204" pitchFamily="34" charset="0"/>
                          <a:ea typeface="+mn-ea"/>
                          <a:cs typeface="+mn-cs"/>
                        </a:rPr>
                        <a:t>: Rompimiento del dique marginal del río Cauca en el sector Cara de Gato, generando ingreso de agua hacia el Bajo San Jorge (27/08/2021).</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841516497"/>
                  </a:ext>
                </a:extLst>
              </a:tr>
              <a:tr h="53811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Cesar</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alta </a:t>
                      </a:r>
                      <a:r>
                        <a:rPr lang="es-CO" sz="1100" u="none" strike="noStrike" kern="1200" baseline="0" dirty="0">
                          <a:effectLst/>
                          <a:latin typeface="Arial Narrow" panose="020B0606020202030204" pitchFamily="34" charset="0"/>
                        </a:rPr>
                        <a:t>del río Cesar</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la parte alta del río Cesar y sus afluentes. Se recomienda especial atención en el río Guatapurí a la altura del corregimiento de Chemesquemena (Valledupar-Cesar) y en la quebrada La Malena en la vía corregimiento de </a:t>
                      </a:r>
                      <a:r>
                        <a:rPr lang="es-ES" sz="1100" u="none" strike="noStrike" kern="1200" baseline="0" dirty="0" err="1" smtClean="0">
                          <a:effectLst/>
                          <a:latin typeface="Arial Narrow" panose="020B0606020202030204" pitchFamily="34" charset="0"/>
                        </a:rPr>
                        <a:t>Patillal</a:t>
                      </a:r>
                      <a:r>
                        <a:rPr lang="es-ES" sz="1100" u="none" strike="noStrike" kern="1200" baseline="0" dirty="0" smtClean="0">
                          <a:effectLst/>
                          <a:latin typeface="Arial Narrow" panose="020B0606020202030204" pitchFamily="34" charset="0"/>
                        </a:rPr>
                        <a:t> (Valledupar-Cesar).</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62488215"/>
                  </a:ext>
                </a:extLst>
              </a:tr>
            </a:tbl>
          </a:graphicData>
        </a:graphic>
      </p:graphicFrame>
      <p:pic>
        <p:nvPicPr>
          <p:cNvPr id="151606"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607"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3851" y="2630644"/>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610"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09675" y="365125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61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5688" y="440055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461097" y="5030449"/>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01800" y="456955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3850" y="5184835"/>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34816" y="4272629"/>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067727" y="470638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3333848" y="1921669"/>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3850" y="4495815"/>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3849" y="1482399"/>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43529" y="590452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3849" y="3877896"/>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010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Imagen 27" descr="D:\HIDROLOGIA\INFORME HIDROLOGICO\Boletin Alertas Hidrologicas\jpg\Cuenca_baj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36638"/>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888" y="1752600"/>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7688" y="3992563"/>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3" name="Picture 3" descr="Recurso 3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Imagen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Google Shape;794;p17"/>
          <p:cNvGraphicFramePr/>
          <p:nvPr>
            <p:extLst/>
          </p:nvPr>
        </p:nvGraphicFramePr>
        <p:xfrm>
          <a:off x="4255556" y="1150776"/>
          <a:ext cx="7860044" cy="5276398"/>
        </p:xfrm>
        <a:graphic>
          <a:graphicData uri="http://schemas.openxmlformats.org/drawingml/2006/table">
            <a:tbl>
              <a:tblPr>
                <a:noFill/>
              </a:tblPr>
              <a:tblGrid>
                <a:gridCol w="641073">
                  <a:extLst>
                    <a:ext uri="{9D8B030D-6E8A-4147-A177-3AD203B41FA5}">
                      <a16:colId xmlns:a16="http://schemas.microsoft.com/office/drawing/2014/main" xmlns="" val="20000"/>
                    </a:ext>
                  </a:extLst>
                </a:gridCol>
                <a:gridCol w="1043170">
                  <a:extLst>
                    <a:ext uri="{9D8B030D-6E8A-4147-A177-3AD203B41FA5}">
                      <a16:colId xmlns:a16="http://schemas.microsoft.com/office/drawing/2014/main" xmlns="" val="20001"/>
                    </a:ext>
                  </a:extLst>
                </a:gridCol>
                <a:gridCol w="1608244">
                  <a:extLst>
                    <a:ext uri="{9D8B030D-6E8A-4147-A177-3AD203B41FA5}">
                      <a16:colId xmlns:a16="http://schemas.microsoft.com/office/drawing/2014/main" xmlns="" val="20002"/>
                    </a:ext>
                  </a:extLst>
                </a:gridCol>
                <a:gridCol w="4567557">
                  <a:extLst>
                    <a:ext uri="{9D8B030D-6E8A-4147-A177-3AD203B41FA5}">
                      <a16:colId xmlns:a16="http://schemas.microsoft.com/office/drawing/2014/main" xmlns="" val="20003"/>
                    </a:ext>
                  </a:extLst>
                </a:gridCol>
              </a:tblGrid>
              <a:tr h="354623">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smtClean="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54517">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Cesar</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52" marB="457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río Ariguaní </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52" marB="457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crecientes súbitas en el río Ariguaní y sus afluentes, especialmente para el río Ariguanicito entre otros aportantes a la margen izquierda del cauce principal. Se recomienda especial atención en los municipios de Pueblo Bello, El Copey, Bosconia (Cesar). </a:t>
                      </a:r>
                    </a:p>
                  </a:txBody>
                  <a:tcPr marT="45752" marB="45752"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30084750"/>
                  </a:ext>
                </a:extLst>
              </a:tr>
              <a:tr h="554517">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Cesar</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91444" marR="91444" marT="45730" marB="4573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media del río Cesar</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L="91444" marR="91444" marT="45730" marB="4573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 súbita en la parte media del río Cesar y sus aportantes. Especial atención en los municipios de Valledupar, Pueblo Bello y Agustín Codazzi (Cesar). </a:t>
                      </a:r>
                      <a:endParaRPr lang="es-ES" sz="1100" b="0" u="none" strike="noStrike" kern="1200" baseline="0" dirty="0" smtClean="0">
                        <a:effectLst/>
                        <a:latin typeface="Arial Narrow" panose="020B0606020202030204" pitchFamily="34" charset="0"/>
                      </a:endParaRPr>
                    </a:p>
                  </a:txBody>
                  <a:tcPr marL="91444" marR="91444" marT="45730" marB="45730"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830587232"/>
                  </a:ext>
                </a:extLst>
              </a:tr>
              <a:tr h="554517">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Cesar</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baja </a:t>
                      </a:r>
                      <a:r>
                        <a:rPr lang="es-CO" sz="1100" u="none" strike="noStrike" kern="1200" baseline="0" dirty="0">
                          <a:effectLst/>
                          <a:latin typeface="Arial Narrow" panose="020B0606020202030204" pitchFamily="34" charset="0"/>
                        </a:rPr>
                        <a:t>del río Cesar</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effectLst/>
                          <a:latin typeface="Arial Narrow" panose="020B0606020202030204" pitchFamily="34" charset="0"/>
                        </a:rPr>
                        <a:t>Probabilidad de creciente súbita en la cuenca baja del río Cesar, espacialmente en </a:t>
                      </a:r>
                      <a:r>
                        <a:rPr lang="es-ES" sz="1100" b="0" u="none" strike="noStrike" kern="1200" baseline="0" dirty="0" smtClean="0">
                          <a:effectLst/>
                          <a:latin typeface="Arial Narrow" panose="020B0606020202030204" pitchFamily="34" charset="0"/>
                        </a:rPr>
                        <a:t>la quebrada La Floresta</a:t>
                      </a:r>
                      <a:r>
                        <a:rPr lang="es-ES" sz="1100" u="none" strike="noStrike" kern="1200" baseline="0" dirty="0" smtClean="0">
                          <a:effectLst/>
                          <a:latin typeface="Arial Narrow" panose="020B0606020202030204" pitchFamily="34" charset="0"/>
                        </a:rPr>
                        <a:t>. Especial atención a la altura de los municipios de </a:t>
                      </a:r>
                      <a:r>
                        <a:rPr lang="es-ES" sz="1100" b="0" u="none" strike="noStrike" kern="1200" baseline="0" dirty="0" smtClean="0">
                          <a:effectLst/>
                          <a:latin typeface="Arial Narrow" panose="020B0606020202030204" pitchFamily="34" charset="0"/>
                        </a:rPr>
                        <a:t>Tamalameque, </a:t>
                      </a:r>
                      <a:r>
                        <a:rPr lang="es-ES" sz="1100" u="none" strike="noStrike" kern="1200" baseline="0" dirty="0" smtClean="0">
                          <a:effectLst/>
                          <a:latin typeface="Arial Narrow" panose="020B0606020202030204" pitchFamily="34" charset="0"/>
                        </a:rPr>
                        <a:t>Chiriguaná y Curumaní (Cesar). </a:t>
                      </a:r>
                      <a:r>
                        <a:rPr lang="es-ES" sz="1100" b="1" u="none" strike="noStrike" kern="1200" baseline="0" dirty="0" smtClean="0">
                          <a:effectLst/>
                          <a:latin typeface="Arial Narrow" panose="020B0606020202030204" pitchFamily="34" charset="0"/>
                        </a:rPr>
                        <a:t>Nota: </a:t>
                      </a:r>
                      <a:r>
                        <a:rPr lang="es-ES" sz="1100" u="none" strike="noStrike" kern="1200" baseline="0" dirty="0" smtClean="0">
                          <a:effectLst/>
                          <a:latin typeface="Arial Narrow" panose="020B0606020202030204" pitchFamily="34" charset="0"/>
                        </a:rPr>
                        <a:t>Se reporta inundaciones en Chiriguaná (12/06/2022)</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147711454"/>
                  </a:ext>
                </a:extLst>
              </a:tr>
              <a:tr h="554517">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Cesar</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baja </a:t>
                      </a:r>
                      <a:r>
                        <a:rPr lang="es-CO" sz="1100" u="none" strike="noStrike" kern="1200" baseline="0" dirty="0">
                          <a:effectLst/>
                          <a:latin typeface="Arial Narrow" panose="020B0606020202030204" pitchFamily="34" charset="0"/>
                        </a:rPr>
                        <a:t>del río Cesar</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b="1" u="none" strike="noStrike" kern="1200" baseline="0" dirty="0" smtClean="0">
                          <a:effectLst/>
                          <a:latin typeface="Arial Narrow" panose="020B0606020202030204" pitchFamily="34" charset="0"/>
                        </a:rPr>
                        <a:t>Alerta Puntual: </a:t>
                      </a:r>
                      <a:r>
                        <a:rPr lang="es-ES" sz="1100" b="0" u="none" strike="noStrike" kern="1200" baseline="0" dirty="0" smtClean="0">
                          <a:effectLst/>
                          <a:latin typeface="Arial Narrow" panose="020B0606020202030204" pitchFamily="34" charset="0"/>
                        </a:rPr>
                        <a:t>por niveles altos de la ciénaga La Zapatosa asociados a niveles altos en el Bajo Cesar y en el río Magdalena. Especial atención a las poblaciones asentadas en la orilla de la Ciénaga de la Zapatosa, tales como, Belén, El Trébol, San José, Candelaria, </a:t>
                      </a:r>
                      <a:r>
                        <a:rPr lang="es-ES" sz="1100" b="0" u="none" strike="noStrike" kern="1200" baseline="0" dirty="0" err="1" smtClean="0">
                          <a:effectLst/>
                          <a:latin typeface="Arial Narrow" panose="020B0606020202030204" pitchFamily="34" charset="0"/>
                        </a:rPr>
                        <a:t>Sempegua</a:t>
                      </a:r>
                      <a:r>
                        <a:rPr lang="es-ES" sz="1100" b="0" u="none" strike="noStrike" kern="1200" baseline="0" dirty="0" smtClean="0">
                          <a:effectLst/>
                          <a:latin typeface="Arial Narrow" panose="020B0606020202030204" pitchFamily="34" charset="0"/>
                        </a:rPr>
                        <a:t>, Chimichagua, Saloa , La Mata y Zapatosa.</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287361706"/>
                  </a:ext>
                </a:extLst>
              </a:tr>
              <a:tr h="831916">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Bajo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Directos al bajo Magdalena entre El Banco </a:t>
                      </a:r>
                      <a:r>
                        <a:rPr lang="es-CO" sz="1100" u="none" strike="noStrike" kern="1200" baseline="0" dirty="0" smtClean="0">
                          <a:effectLst/>
                          <a:latin typeface="Arial Narrow" panose="020B0606020202030204" pitchFamily="34" charset="0"/>
                        </a:rPr>
                        <a:t>y </a:t>
                      </a:r>
                      <a:r>
                        <a:rPr lang="es-CO" sz="1100" u="none" strike="noStrike" kern="1200" baseline="0" dirty="0">
                          <a:effectLst/>
                          <a:latin typeface="Arial Narrow" panose="020B0606020202030204" pitchFamily="34" charset="0"/>
                        </a:rPr>
                        <a:t>Plato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Niveles altos en el Bajo Magdalena espacialmente en los municipios de El Banco y Santa Ana (Magdalena), con valores que superan la cota de afectación, se registran niveles altos en el Brazo de Mompós (municipios de Guamal, San Sebastián de Buenavista, Mompós, San Zenón, Talaigua Nuevo, Santa Ana y Santa Bárbara de Pinto) y el Brazo de Loba (El Banco San Martin de Loba, Hatillo de Loba, Barranco de Loba y Pinillos), condición predominante para los próximos días. </a:t>
                      </a:r>
                      <a:r>
                        <a:rPr lang="es-ES" sz="1100" b="1" u="none" strike="noStrike" kern="1200" baseline="0" dirty="0" smtClean="0">
                          <a:solidFill>
                            <a:schemeClr val="tx1"/>
                          </a:solidFill>
                          <a:effectLst/>
                          <a:latin typeface="Arial Narrow" panose="020B0606020202030204" pitchFamily="34" charset="0"/>
                        </a:rPr>
                        <a:t>Nota: </a:t>
                      </a:r>
                      <a:r>
                        <a:rPr lang="es-ES" sz="1100" b="0" u="none" strike="noStrike" kern="1200" baseline="0" dirty="0" smtClean="0">
                          <a:solidFill>
                            <a:schemeClr val="tx1"/>
                          </a:solidFill>
                          <a:effectLst/>
                          <a:latin typeface="Arial Narrow" panose="020B0606020202030204" pitchFamily="34" charset="0"/>
                        </a:rPr>
                        <a:t>Se reportó desbordamiento del río Magdalena en el área urbana del municipio de El Banco (Magdalena) (25/05/2022).</a:t>
                      </a:r>
                      <a:endParaRPr lang="es-ES" sz="1100" u="none" strike="noStrike" kern="1200" baseline="0" dirty="0" smtClean="0">
                        <a:solidFill>
                          <a:schemeClr val="tx1"/>
                        </a:solidFill>
                        <a:effectLst/>
                        <a:latin typeface="Arial Narrow" panose="020B0606020202030204" pitchFamily="34" charset="0"/>
                        <a:ea typeface="+mn-ea"/>
                        <a:cs typeface="+mn-cs"/>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666888991"/>
                  </a:ext>
                </a:extLst>
              </a:tr>
              <a:tr h="567114">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Bajo Magdalena</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 los ríos </a:t>
                      </a:r>
                      <a:r>
                        <a:rPr lang="es-ES" sz="1100" u="none" strike="noStrike" kern="1200" baseline="0" dirty="0" smtClean="0">
                          <a:solidFill>
                            <a:schemeClr val="tx1"/>
                          </a:solidFill>
                          <a:effectLst/>
                          <a:latin typeface="Arial Narrow" panose="020B0606020202030204" pitchFamily="34" charset="0"/>
                          <a:ea typeface="+mn-ea"/>
                          <a:cs typeface="+mn-cs"/>
                        </a:rPr>
                        <a:t>Chimicuica</a:t>
                      </a:r>
                      <a:r>
                        <a:rPr lang="es-CO" sz="1100" u="none" strike="noStrike" kern="1200" baseline="0" dirty="0" smtClean="0">
                          <a:effectLst/>
                          <a:latin typeface="Arial Narrow" panose="020B0606020202030204" pitchFamily="34" charset="0"/>
                        </a:rPr>
                        <a:t> y Corozal</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Probabilidad de incrementos súbitos en los niveles de las cuencas de los ríos Chimicuica y Corozal, </a:t>
                      </a:r>
                      <a:r>
                        <a:rPr lang="es-CO" sz="1100" u="none" strike="noStrike" kern="1200" baseline="0" dirty="0" smtClean="0">
                          <a:solidFill>
                            <a:schemeClr val="tx1"/>
                          </a:solidFill>
                          <a:effectLst/>
                          <a:latin typeface="Arial Narrow" panose="020B0606020202030204" pitchFamily="34" charset="0"/>
                          <a:ea typeface="+mn-ea"/>
                          <a:cs typeface="+mn-cs"/>
                        </a:rPr>
                        <a:t>directos</a:t>
                      </a:r>
                      <a:r>
                        <a:rPr lang="es-CO" sz="1100" u="none" strike="noStrike" kern="1200" baseline="0" dirty="0" smtClean="0">
                          <a:effectLst/>
                          <a:latin typeface="Arial Narrow" panose="020B0606020202030204" pitchFamily="34" charset="0"/>
                        </a:rPr>
                        <a:t> al bajo Magdalena.</a:t>
                      </a:r>
                      <a:endParaRPr lang="es-ES" sz="1100" u="none" strike="noStrike" kern="1200" baseline="0" dirty="0" smtClean="0">
                        <a:solidFill>
                          <a:schemeClr val="tx1"/>
                        </a:solidFill>
                        <a:effectLst/>
                        <a:latin typeface="Arial Narrow" panose="020B0606020202030204" pitchFamily="34" charset="0"/>
                        <a:ea typeface="+mn-ea"/>
                        <a:cs typeface="+mn-cs"/>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53815495"/>
                  </a:ext>
                </a:extLst>
              </a:tr>
            </a:tbl>
          </a:graphicData>
        </a:graphic>
      </p:graphicFrame>
      <p:pic>
        <p:nvPicPr>
          <p:cNvPr id="151606"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48656" y="3605213"/>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05792" y="3859862"/>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654" y="4906039"/>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2653" y="3806824"/>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61499" y="3603442"/>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913152" y="332972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3227384" y="260667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474055" y="256923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4712" y="3053284"/>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2652" y="237015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950243" y="2950587"/>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2651" y="5919543"/>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969" y="1726871"/>
            <a:ext cx="4714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066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Imagen 27" descr="D:\HIDROLOGIA\INFORME HIDROLOGICO\Boletin Alertas Hidrologicas\jpg\Cuenca_baja_Magdalena.jpg"/>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938" y="1036638"/>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Google Shape;794;p17"/>
          <p:cNvGraphicFramePr/>
          <p:nvPr>
            <p:extLst/>
          </p:nvPr>
        </p:nvGraphicFramePr>
        <p:xfrm>
          <a:off x="4246031" y="1016963"/>
          <a:ext cx="7860044" cy="5534582"/>
        </p:xfrm>
        <a:graphic>
          <a:graphicData uri="http://schemas.openxmlformats.org/drawingml/2006/table">
            <a:tbl>
              <a:tblPr>
                <a:noFill/>
              </a:tblPr>
              <a:tblGrid>
                <a:gridCol w="641073">
                  <a:extLst>
                    <a:ext uri="{9D8B030D-6E8A-4147-A177-3AD203B41FA5}">
                      <a16:colId xmlns:a16="http://schemas.microsoft.com/office/drawing/2014/main" xmlns="" val="20000"/>
                    </a:ext>
                  </a:extLst>
                </a:gridCol>
                <a:gridCol w="1043170">
                  <a:extLst>
                    <a:ext uri="{9D8B030D-6E8A-4147-A177-3AD203B41FA5}">
                      <a16:colId xmlns:a16="http://schemas.microsoft.com/office/drawing/2014/main" xmlns="" val="20001"/>
                    </a:ext>
                  </a:extLst>
                </a:gridCol>
                <a:gridCol w="1608244">
                  <a:extLst>
                    <a:ext uri="{9D8B030D-6E8A-4147-A177-3AD203B41FA5}">
                      <a16:colId xmlns:a16="http://schemas.microsoft.com/office/drawing/2014/main" xmlns="" val="20002"/>
                    </a:ext>
                  </a:extLst>
                </a:gridCol>
                <a:gridCol w="4567557">
                  <a:extLst>
                    <a:ext uri="{9D8B030D-6E8A-4147-A177-3AD203B41FA5}">
                      <a16:colId xmlns:a16="http://schemas.microsoft.com/office/drawing/2014/main" xmlns="" val="20003"/>
                    </a:ext>
                  </a:extLst>
                </a:gridCol>
              </a:tblGrid>
              <a:tr h="354623">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smtClean="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22268">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Bajo</a:t>
                      </a:r>
                      <a:r>
                        <a:rPr lang="es-CO" sz="1100" b="0" kern="1200" baseline="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solidFill>
                            <a:schemeClr val="tx1"/>
                          </a:solidFill>
                          <a:effectLst/>
                          <a:latin typeface="Arial Narrow" panose="020B0606020202030204" pitchFamily="34" charset="0"/>
                          <a:ea typeface="+mn-ea"/>
                          <a:cs typeface="+mn-cs"/>
                        </a:rPr>
                        <a:t>Directos al bajo Magdalena entre el Plato y Calamar</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solidFill>
                            <a:schemeClr val="tx1"/>
                          </a:solidFill>
                          <a:effectLst/>
                          <a:latin typeface="Arial Narrow" panose="020B0606020202030204" pitchFamily="34" charset="0"/>
                        </a:rPr>
                        <a:t>Niveles altos en el río Magdalena entre los municipios de Tenerife, Plato y Calamar, y probabilidad de incrementos en los niveles de los aportantes directos al Magdalena en el sector. Se recomienda especial atención en los centros poblados de Real del Obispo, Pedraza, El Guamo, San Juan Nepomuceno, San Jacinto y Carmen de Bolívar.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337896635"/>
                  </a:ext>
                </a:extLst>
              </a:tr>
              <a:tr h="522268">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Bajo</a:t>
                      </a:r>
                      <a:r>
                        <a:rPr lang="es-CO" sz="1100" b="0" kern="1200" baseline="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a:solidFill>
                            <a:schemeClr val="tx1"/>
                          </a:solidFill>
                          <a:effectLst/>
                          <a:latin typeface="Arial Narrow" panose="020B0606020202030204" pitchFamily="34" charset="0"/>
                        </a:rPr>
                        <a:t>Canal del </a:t>
                      </a:r>
                      <a:r>
                        <a:rPr lang="es-ES" sz="1100" u="none" strike="noStrike" kern="1200" baseline="0" dirty="0" smtClean="0">
                          <a:solidFill>
                            <a:schemeClr val="tx1"/>
                          </a:solidFill>
                          <a:effectLst/>
                          <a:latin typeface="Arial Narrow" panose="020B0606020202030204" pitchFamily="34" charset="0"/>
                        </a:rPr>
                        <a:t>Dique</a:t>
                      </a:r>
                      <a:endParaRPr lang="es-ES" sz="1100" u="none" strike="noStrike" kern="1200" baseline="0" dirty="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Niveles altos con leve tendencia al ascenso en el Canal del Dique y sus aportante, se recomienda especial atención en los municipios de Manatí, Repelón, Pasacaballos, Arjona, Sabanalarga, Mahates, Arroyohondo y María La Baja.</a:t>
                      </a:r>
                      <a:endParaRPr lang="es-ES" sz="1100" u="none" strike="noStrike" kern="1200" baseline="0" dirty="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899150342"/>
                  </a:ext>
                </a:extLst>
              </a:tr>
              <a:tr h="657678">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b="1" u="none" strike="noStrike" kern="1200" baseline="0" dirty="0">
                        <a:solidFill>
                          <a:schemeClr val="tx1"/>
                        </a:solidFill>
                        <a:effectLst/>
                        <a:latin typeface="Arial Narrow" panose="020B0606020202030204" pitchFamily="34" charset="0"/>
                        <a:ea typeface="+mn-ea"/>
                        <a:cs typeface="+mn-cs"/>
                      </a:endParaRPr>
                    </a:p>
                  </a:txBody>
                  <a:tcPr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Bajo Magdalena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52" marB="457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Ciénaga Grande de Santa Marta</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T="45752" marB="4575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1078080"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effectLst/>
                          <a:latin typeface="Arial Narrow" panose="020B0606020202030204" pitchFamily="34" charset="0"/>
                        </a:rPr>
                        <a:t>Probabilidad de crecientes súbitas en los ríos que descienden de la Sierra Nevada de Santa Marta, tales como los ríos </a:t>
                      </a:r>
                      <a:r>
                        <a:rPr lang="es-ES" sz="1100" u="none" strike="noStrike" kern="1200" baseline="0" dirty="0" smtClean="0">
                          <a:solidFill>
                            <a:schemeClr val="tx1"/>
                          </a:solidFill>
                          <a:effectLst/>
                          <a:latin typeface="Arial Narrow" panose="020B0606020202030204" pitchFamily="34" charset="0"/>
                        </a:rPr>
                        <a:t>Frío, Sevilla, Tucurinca, Aracataca, Fundación </a:t>
                      </a:r>
                      <a:r>
                        <a:rPr lang="es-ES" sz="1100" u="none" strike="noStrike" kern="1200" baseline="0" dirty="0" smtClean="0">
                          <a:effectLst/>
                          <a:latin typeface="Arial Narrow" panose="020B0606020202030204" pitchFamily="34" charset="0"/>
                        </a:rPr>
                        <a:t>y sus afluentes (en la parte occidente de la Sierra Nevada de Santa Marta).  </a:t>
                      </a:r>
                      <a:r>
                        <a:rPr lang="es-ES" sz="1100" b="1" u="none" strike="noStrike" kern="1200" baseline="0" dirty="0" smtClean="0">
                          <a:effectLst/>
                          <a:latin typeface="Arial Narrow" panose="020B0606020202030204" pitchFamily="34" charset="0"/>
                        </a:rPr>
                        <a:t>Nota</a:t>
                      </a:r>
                      <a:r>
                        <a:rPr lang="es-ES" sz="1100" u="none" strike="noStrike" kern="1200" baseline="0" dirty="0" smtClean="0">
                          <a:effectLst/>
                          <a:latin typeface="Arial Narrow" panose="020B0606020202030204" pitchFamily="34" charset="0"/>
                        </a:rPr>
                        <a:t>: Desbordamiento del Caño el  </a:t>
                      </a:r>
                      <a:r>
                        <a:rPr lang="es-ES" sz="1100" u="none" strike="noStrike" kern="1200" baseline="0" dirty="0" err="1" smtClean="0">
                          <a:effectLst/>
                          <a:latin typeface="Arial Narrow" panose="020B0606020202030204" pitchFamily="34" charset="0"/>
                        </a:rPr>
                        <a:t>Rihito</a:t>
                      </a:r>
                      <a:r>
                        <a:rPr lang="es-ES" sz="1100" u="none" strike="noStrike" kern="1200" baseline="0" dirty="0" smtClean="0">
                          <a:effectLst/>
                          <a:latin typeface="Arial Narrow" panose="020B0606020202030204" pitchFamily="34" charset="0"/>
                        </a:rPr>
                        <a:t> a la altura del municipio de Fundación (Magdalena) (25/06/2022).</a:t>
                      </a:r>
                      <a:endParaRPr lang="es-ES" sz="1100" b="0" u="none" strike="noStrike" kern="1200" baseline="0" dirty="0">
                        <a:effectLst/>
                        <a:latin typeface="Arial Narrow" panose="020B0606020202030204" pitchFamily="34" charset="0"/>
                      </a:endParaRPr>
                    </a:p>
                  </a:txBody>
                  <a:tcPr marT="45752" marB="45752"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822490942"/>
                  </a:ext>
                </a:extLst>
              </a:tr>
              <a:tr h="657678">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Bajo</a:t>
                      </a:r>
                      <a:r>
                        <a:rPr lang="es-CO" sz="1100" b="0" kern="1200" baseline="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Magdalena</a:t>
                      </a:r>
                      <a:endPar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Directos al Magdalena entre Calamar y desembocadura al mar Caribe</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Niveles altos del río Magdalena en el tramo entre los municipios de Calamar, Soledad y Barranquilla. Especial atención a los centros poblados de Suán y Campo de la Cruz, Cerro de San Antonio, El Piñón, Remolino y Sitio Nuevo. </a:t>
                      </a:r>
                      <a:r>
                        <a:rPr lang="es-ES" sz="1100" b="1" u="none" strike="noStrike" kern="1200" baseline="0" dirty="0" smtClean="0">
                          <a:solidFill>
                            <a:schemeClr val="tx1"/>
                          </a:solidFill>
                          <a:effectLst/>
                          <a:latin typeface="Arial Narrow" panose="020B0606020202030204" pitchFamily="34" charset="0"/>
                        </a:rPr>
                        <a:t>Nota</a:t>
                      </a:r>
                      <a:r>
                        <a:rPr lang="es-ES" sz="1100" u="none" strike="noStrike" kern="1200" baseline="0" dirty="0" smtClean="0">
                          <a:solidFill>
                            <a:schemeClr val="tx1"/>
                          </a:solidFill>
                          <a:effectLst/>
                          <a:latin typeface="Arial Narrow" panose="020B0606020202030204" pitchFamily="34" charset="0"/>
                        </a:rPr>
                        <a:t>: Se reportó inundación del río Magdalena sobre la población del municipio del Piñón - Magdalena (31/05/2022).</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901813846"/>
                  </a:ext>
                </a:extLst>
              </a:tr>
              <a:tr h="657678">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Bajo</a:t>
                      </a:r>
                      <a:r>
                        <a:rPr lang="es-CO" sz="1100" b="0" kern="1200" baseline="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Magdalena</a:t>
                      </a:r>
                      <a:endPar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ea typeface="+mn-ea"/>
                          <a:cs typeface="+mn-cs"/>
                        </a:rPr>
                        <a:t>Directos al Magdalena entre Calamar y desembocadura al mar Caribe</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incremento de niveles en los directos al Magdalena entre Calamar y desembocadura al mar Caribe. Especial atención a los centros poblados de Soledad, Suán y Campo de la Cruz, Cerro de San Antonio, El Piñón, Remolino y Sitio Nuevo. No se descartan posibles formaciones de arroyos en la ciudad de Barranquilla. </a:t>
                      </a:r>
                      <a:r>
                        <a:rPr lang="es-ES" sz="1100" b="1" u="none" strike="noStrike" kern="1200" baseline="0" dirty="0" smtClean="0">
                          <a:solidFill>
                            <a:schemeClr val="tx1"/>
                          </a:solidFill>
                          <a:effectLst/>
                          <a:latin typeface="Arial Narrow" panose="020B0606020202030204" pitchFamily="34" charset="0"/>
                        </a:rPr>
                        <a:t>Nota: </a:t>
                      </a:r>
                      <a:r>
                        <a:rPr lang="es-ES" sz="1100" u="none" strike="noStrike" kern="1200" baseline="0" dirty="0" smtClean="0">
                          <a:solidFill>
                            <a:schemeClr val="tx1"/>
                          </a:solidFill>
                          <a:effectLst/>
                          <a:latin typeface="Arial Narrow" panose="020B0606020202030204" pitchFamily="34" charset="0"/>
                        </a:rPr>
                        <a:t>Inundaciones en los barrios Porvenir y La Bonga del municipio de Soledad – Atlántico (15/062022).</a:t>
                      </a:r>
                      <a:endParaRPr lang="es-ES" sz="1050" u="none" strike="noStrike" kern="1200" baseline="0" dirty="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834813432"/>
                  </a:ext>
                </a:extLst>
              </a:tr>
              <a:tr h="657678">
                <a:tc>
                  <a:txBody>
                    <a:bodyPr/>
                    <a:lstStyle/>
                    <a:p>
                      <a:pPr marL="0" marR="0" lvl="0" indent="0" algn="ctr" rtl="0">
                        <a:lnSpc>
                          <a:spcPct val="107000"/>
                        </a:lnSpc>
                        <a:spcBef>
                          <a:spcPts val="0"/>
                        </a:spcBef>
                        <a:spcAft>
                          <a:spcPts val="0"/>
                        </a:spcAft>
                        <a:buClr>
                          <a:srgbClr val="000000"/>
                        </a:buClr>
                        <a:buSzPts val="1050"/>
                        <a:buFont typeface="Arial"/>
                        <a:buNone/>
                      </a:pPr>
                      <a:endParaRPr sz="1000" u="none" strike="noStrike" cap="none" dirty="0">
                        <a:solidFill>
                          <a:srgbClr val="FFFFFF"/>
                        </a:solidFill>
                        <a:latin typeface="Calibri"/>
                        <a:ea typeface="Calibri"/>
                        <a:cs typeface="Calibri"/>
                        <a:sym typeface="Calibri"/>
                      </a:endParaRPr>
                    </a:p>
                  </a:txBody>
                  <a:tcPr marL="91450" marR="91450" marT="45740" marB="4574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100" kern="1200" dirty="0" smtClean="0">
                          <a:effectLst/>
                          <a:latin typeface="Arial Narrow" panose="020B0606020202030204" pitchFamily="34" charset="0"/>
                        </a:rPr>
                        <a:t>Bajo Magdalena</a:t>
                      </a:r>
                      <a:endPar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Ciénaga Mallorquín</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arroyos de la ciudad de Barranquilla y Soledad (Atlántico). De igual forma, se recomienda estar atentos a los niveles de los ríos de la Ciénaga Mallorquín. </a:t>
                      </a:r>
                      <a:endParaRPr lang="es-ES" sz="1100" b="0" u="none" strike="noStrike" kern="1200" baseline="0" dirty="0" smtClean="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580993589"/>
                  </a:ext>
                </a:extLst>
              </a:tr>
            </a:tbl>
          </a:graphicData>
        </a:graphic>
      </p:graphicFrame>
      <p:pic>
        <p:nvPicPr>
          <p:cNvPr id="151555"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9650" y="5968978"/>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238"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888" y="1752600"/>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7688" y="3992563"/>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3" name="Picture 3" descr="Recurso 3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Imagen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606"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39866" y="1775590"/>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99332" y="238732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0350" y="2484442"/>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94609" y="212484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316809" y="1538526"/>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99332" y="409433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9331" y="5130419"/>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121" y="4712710"/>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873046" y="2387466"/>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227849" y="2855901"/>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11362" y="2570517"/>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782;p17"/>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02934" y="1661190"/>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Recurso 37.png"/>
          <p:cNvPicPr>
            <a:picLocks noChangeAspect="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99256" y="1902064"/>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Recurso 2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3035" y="3196432"/>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506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77788" y="1473200"/>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5318125"/>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592931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253038" y="1384071"/>
          <a:ext cx="6858097" cy="4295761"/>
        </p:xfrm>
        <a:graphic>
          <a:graphicData uri="http://schemas.openxmlformats.org/drawingml/2006/table">
            <a:tbl>
              <a:tblPr>
                <a:noFill/>
              </a:tblPr>
              <a:tblGrid>
                <a:gridCol w="559353">
                  <a:extLst>
                    <a:ext uri="{9D8B030D-6E8A-4147-A177-3AD203B41FA5}">
                      <a16:colId xmlns:a16="http://schemas.microsoft.com/office/drawing/2014/main" xmlns="" val="20000"/>
                    </a:ext>
                  </a:extLst>
                </a:gridCol>
                <a:gridCol w="910193">
                  <a:extLst>
                    <a:ext uri="{9D8B030D-6E8A-4147-A177-3AD203B41FA5}">
                      <a16:colId xmlns:a16="http://schemas.microsoft.com/office/drawing/2014/main" xmlns="" val="20001"/>
                    </a:ext>
                  </a:extLst>
                </a:gridCol>
                <a:gridCol w="1330107">
                  <a:extLst>
                    <a:ext uri="{9D8B030D-6E8A-4147-A177-3AD203B41FA5}">
                      <a16:colId xmlns:a16="http://schemas.microsoft.com/office/drawing/2014/main" xmlns="" val="20002"/>
                    </a:ext>
                  </a:extLst>
                </a:gridCol>
                <a:gridCol w="4058444">
                  <a:extLst>
                    <a:ext uri="{9D8B030D-6E8A-4147-A177-3AD203B41FA5}">
                      <a16:colId xmlns:a16="http://schemas.microsoft.com/office/drawing/2014/main" xmlns="" val="20003"/>
                    </a:ext>
                  </a:extLst>
                </a:gridCol>
              </a:tblGrid>
              <a:tr h="361320">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6719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Losada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el río Losada y sus afluentes. Especial atención en el municipio de La Macarena (Meta).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686667343"/>
                  </a:ext>
                </a:extLst>
              </a:tr>
              <a:tr h="562708">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Guayabero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el río Guayabero y sus afluentes. Especial atención en el municipio de La Macarena (Meta).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197973926"/>
                  </a:ext>
                </a:extLst>
              </a:tr>
              <a:tr h="57150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del  río Guape</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el río Guape y sus afluentes. Especial atención en los municipios de La Uribe y Mesetas.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851843637"/>
                  </a:ext>
                </a:extLst>
              </a:tr>
              <a:tr h="668463">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Alto Guaviare</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Niveles altos en el Alto Guaviare y sus afluentes, especial atención en los municipios de La Macarena y San José del Guaviare. </a:t>
                      </a:r>
                      <a:endPar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346458442"/>
                  </a:ext>
                </a:extLst>
              </a:tr>
              <a:tr h="58883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6" marB="4571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a:t>
                      </a:r>
                      <a:r>
                        <a:rPr lang="es-CO" sz="1100" u="none" strike="noStrike" kern="1200" baseline="0" dirty="0" smtClean="0">
                          <a:effectLst/>
                          <a:latin typeface="Arial Narrow" panose="020B0606020202030204" pitchFamily="34" charset="0"/>
                        </a:rPr>
                        <a:t>del río Guejar</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6" marB="45716"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Crecientes súbitas en el río Guejar y sus afluentes, se recomienda especial atención entre los municipios de San Juan de Arama y Vistahermosa. </a:t>
                      </a:r>
                    </a:p>
                  </a:txBody>
                  <a:tcPr marT="45716" marB="45716"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649207080"/>
                  </a:ext>
                </a:extLst>
              </a:tr>
              <a:tr h="94077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effectLst/>
                          <a:latin typeface="Arial Narrow" panose="020B0606020202030204" pitchFamily="34" charset="0"/>
                        </a:rPr>
                        <a:t>Cuenca del río </a:t>
                      </a:r>
                      <a:r>
                        <a:rPr lang="es-CO" sz="1100" u="none" strike="noStrike" kern="1200" baseline="0" dirty="0" smtClean="0">
                          <a:effectLst/>
                          <a:latin typeface="Arial Narrow" panose="020B0606020202030204" pitchFamily="34" charset="0"/>
                        </a:rPr>
                        <a:t>Ariari</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Crecientes súbitas en el río Ariari y sus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aportante, especialmente en de los caños Aguas Claras y Buenos Aires. Especial atención en los municipios de Cubarral, Puerto Rico, Fuente de Oro, El Dorado, Granda, Guamal, Lejanías, El Castillo, Puerto Lleras, San Juan de Arama y Vista Hermosa (Meta), ante posibles afectaciones por desbordamiento e inundaciones. </a:t>
                      </a:r>
                      <a:endParaRPr lang="es-ES" sz="1100" b="0" u="none" strike="noStrike" kern="1200" baseline="0" dirty="0" smtClean="0">
                        <a:solidFill>
                          <a:schemeClr val="tx1"/>
                        </a:solidFill>
                        <a:effectLst/>
                        <a:latin typeface="Arial Narrow" panose="020B0606020202030204" pitchFamily="34" charset="0"/>
                        <a:ea typeface="+mn-ea"/>
                        <a:cs typeface="+mn-cs"/>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841130180"/>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5355" y="4199003"/>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5355" y="4957041"/>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739715" y="4175718"/>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3292" y="182201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3292" y="239036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5354" y="294992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3292" y="3570779"/>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25033" y="4177812"/>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96402" y="4607791"/>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704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77788" y="1473200"/>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988" y="5350668"/>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592931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389511" y="1067883"/>
          <a:ext cx="6650204" cy="5486031"/>
        </p:xfrm>
        <a:graphic>
          <a:graphicData uri="http://schemas.openxmlformats.org/drawingml/2006/table">
            <a:tbl>
              <a:tblPr>
                <a:noFill/>
              </a:tblPr>
              <a:tblGrid>
                <a:gridCol w="542397">
                  <a:extLst>
                    <a:ext uri="{9D8B030D-6E8A-4147-A177-3AD203B41FA5}">
                      <a16:colId xmlns:a16="http://schemas.microsoft.com/office/drawing/2014/main" xmlns="" val="20000"/>
                    </a:ext>
                  </a:extLst>
                </a:gridCol>
                <a:gridCol w="882602">
                  <a:extLst>
                    <a:ext uri="{9D8B030D-6E8A-4147-A177-3AD203B41FA5}">
                      <a16:colId xmlns:a16="http://schemas.microsoft.com/office/drawing/2014/main" xmlns="" val="20001"/>
                    </a:ext>
                  </a:extLst>
                </a:gridCol>
                <a:gridCol w="1360699">
                  <a:extLst>
                    <a:ext uri="{9D8B030D-6E8A-4147-A177-3AD203B41FA5}">
                      <a16:colId xmlns:a16="http://schemas.microsoft.com/office/drawing/2014/main" xmlns="" val="20002"/>
                    </a:ext>
                  </a:extLst>
                </a:gridCol>
                <a:gridCol w="3864506">
                  <a:extLst>
                    <a:ext uri="{9D8B030D-6E8A-4147-A177-3AD203B41FA5}">
                      <a16:colId xmlns:a16="http://schemas.microsoft.com/office/drawing/2014/main" xmlns="" val="20003"/>
                    </a:ext>
                  </a:extLst>
                </a:gridCol>
              </a:tblGrid>
              <a:tr h="381880">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8413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100" kern="1200" dirty="0" smtClean="0">
                          <a:effectLst/>
                          <a:latin typeface="Arial Narrow" panose="020B0606020202030204" pitchFamily="34" charset="0"/>
                        </a:rPr>
                        <a:t>Guaviare</a:t>
                      </a:r>
                      <a:endPar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37" marB="4573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media del río Guaviare</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37" marB="4573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kern="1200" baseline="0" dirty="0" smtClean="0">
                          <a:effectLst/>
                          <a:latin typeface="Arial Narrow" panose="020B0606020202030204" pitchFamily="34" charset="0"/>
                        </a:rPr>
                        <a:t>Niveles altos en la cuenca media del río Guaviare. Se recomienda especial atención a la altura del municipio San José del Guaviare y Mapiripán, ante posibles afectaciones por desbordamientos e inundaciones</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a:t>
                      </a:r>
                      <a:endParaRPr lang="es-ES" sz="1100" b="0" i="0" u="none" strike="noStrike" cap="none" baseline="0" dirty="0" smtClean="0">
                        <a:solidFill>
                          <a:srgbClr val="000000"/>
                        </a:solidFill>
                        <a:latin typeface="Arial Narrow"/>
                        <a:ea typeface="Arial Narrow"/>
                        <a:cs typeface="Arial Narrow"/>
                        <a:sym typeface="Arial Narrow"/>
                      </a:endParaRPr>
                    </a:p>
                  </a:txBody>
                  <a:tcPr marT="45737" marB="45737"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038825553"/>
                  </a:ext>
                </a:extLst>
              </a:tr>
              <a:tr h="58413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u="none" strike="noStrike" kern="1200" baseline="0" dirty="0" smtClean="0">
                          <a:effectLst/>
                          <a:latin typeface="Arial Narrow" panose="020B0606020202030204" pitchFamily="34" charset="0"/>
                        </a:rPr>
                        <a:t>Guaviare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baja del río Guaviare</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100" u="none" strike="noStrike" kern="1200" baseline="0" dirty="0" smtClean="0">
                          <a:solidFill>
                            <a:schemeClr val="tx1"/>
                          </a:solidFill>
                          <a:effectLst/>
                          <a:latin typeface="Arial Narrow" panose="020B0606020202030204" pitchFamily="34" charset="0"/>
                        </a:rPr>
                        <a:t>Se prevé incrementos en los niveles en la parte baja del río Guaviare, con valores en el rango de altos históricos para la época.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506397948"/>
                  </a:ext>
                </a:extLst>
              </a:tr>
              <a:tr h="58413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Meta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5" marB="4571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Cuencas de los </a:t>
                      </a:r>
                      <a:r>
                        <a:rPr lang="es-ES" sz="1100" u="none" strike="noStrike" kern="1200" baseline="0" dirty="0" smtClean="0">
                          <a:solidFill>
                            <a:schemeClr val="tx1"/>
                          </a:solidFill>
                          <a:effectLst/>
                          <a:latin typeface="Arial Narrow" panose="020B0606020202030204" pitchFamily="34" charset="0"/>
                        </a:rPr>
                        <a:t>ríos Metica, Guamal y Humadea </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5" marB="4571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las cuencas de los ríos Metica, Guamal y Humadea y sus afluentes, aportantes a la cuenca alta del río Meta. </a:t>
                      </a:r>
                    </a:p>
                  </a:txBody>
                  <a:tcPr marT="45715" marB="45715"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740393983"/>
                  </a:ext>
                </a:extLst>
              </a:tr>
              <a:tr h="58413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1100" u="none" strike="noStrike" cap="none" dirty="0">
                          <a:latin typeface="Arial Narrow"/>
                          <a:ea typeface="Arial Narrow"/>
                          <a:cs typeface="Arial Narrow"/>
                          <a:sym typeface="Arial Narrow"/>
                        </a:rPr>
                        <a:t>Meta</a:t>
                      </a:r>
                      <a:endParaRPr sz="1100" b="0" u="none" strike="noStrike" cap="none" dirty="0">
                        <a:solidFill>
                          <a:srgbClr val="000000"/>
                        </a:solidFill>
                        <a:latin typeface="Arial Narrow"/>
                        <a:ea typeface="Arial Narrow"/>
                        <a:cs typeface="Arial Narrow"/>
                        <a:sym typeface="Arial Narrow"/>
                      </a:endParaRPr>
                    </a:p>
                  </a:txBody>
                  <a:tcPr marL="91450" marR="91450" marT="45744" marB="45744"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río Guayuriba</a:t>
                      </a:r>
                    </a:p>
                  </a:txBody>
                  <a:tcPr marL="91450" marR="91450" marT="45744" marB="45744"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100" b="0" i="0" u="none" strike="noStrike" kern="1200" cap="none" spc="0" normalizeH="0" baseline="0" noProof="0" dirty="0" smtClean="0">
                          <a:ln>
                            <a:noFill/>
                          </a:ln>
                          <a:solidFill>
                            <a:prstClr val="black"/>
                          </a:solidFill>
                          <a:effectLst/>
                          <a:uLnTx/>
                          <a:uFillTx/>
                          <a:latin typeface="Arial Narrow" panose="020B0606020202030204" pitchFamily="34" charset="0"/>
                        </a:rPr>
                        <a:t>Probabilidad de crecientes súbitas en el río Guayuriba y sus afluentes, especialmente en sus aportantes como la quebrada Rincón y los ríos Calostros, Blanco y Negro a la altura de los municipios de La Calera, Guayabetal (Cundinamarca), Acacías y Villavicencio (Meta).  </a:t>
                      </a:r>
                      <a:r>
                        <a:rPr kumimoji="0" lang="es-ES" sz="1100" b="1" i="0" u="none" strike="noStrike" kern="1200" cap="none" spc="0" normalizeH="0" baseline="0" noProof="0" dirty="0" smtClean="0">
                          <a:ln>
                            <a:noFill/>
                          </a:ln>
                          <a:solidFill>
                            <a:prstClr val="black"/>
                          </a:solidFill>
                          <a:effectLst/>
                          <a:uLnTx/>
                          <a:uFillTx/>
                          <a:latin typeface="Arial Narrow" panose="020B0606020202030204" pitchFamily="34" charset="0"/>
                        </a:rPr>
                        <a:t>Nota: </a:t>
                      </a:r>
                      <a:r>
                        <a:rPr kumimoji="0" lang="es-ES" sz="1100" b="0" i="0" u="none" strike="noStrike" kern="1200" cap="none" spc="0" normalizeH="0" baseline="0" noProof="0" dirty="0" smtClean="0">
                          <a:ln>
                            <a:noFill/>
                          </a:ln>
                          <a:solidFill>
                            <a:prstClr val="black"/>
                          </a:solidFill>
                          <a:effectLst/>
                          <a:uLnTx/>
                          <a:uFillTx/>
                          <a:latin typeface="Arial Narrow" panose="020B0606020202030204" pitchFamily="34" charset="0"/>
                        </a:rPr>
                        <a:t>creciente súbita del río Guayuriba a la altura de los municipio de Villavicencio y Acacias (Meta) (23/06/2022).</a:t>
                      </a:r>
                    </a:p>
                  </a:txBody>
                  <a:tcPr marL="91450" marR="91450" marT="45744" marB="45744"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933825428"/>
                  </a:ext>
                </a:extLst>
              </a:tr>
              <a:tr h="58413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02" marB="4570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rPr>
                        <a:t>Directos al Metica entre ríos Guayuriba y Yucao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02" marB="45702"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es-ES" sz="1100" b="0" i="0" u="none" strike="noStrike" kern="1200" cap="none" spc="0" normalizeH="0" baseline="0" noProof="0" dirty="0" smtClean="0">
                          <a:ln>
                            <a:noFill/>
                          </a:ln>
                          <a:solidFill>
                            <a:prstClr val="black"/>
                          </a:solidFill>
                          <a:effectLst/>
                          <a:uLnTx/>
                          <a:uFillTx/>
                          <a:latin typeface="Arial Narrow" panose="020B0606020202030204" pitchFamily="34" charset="0"/>
                        </a:rPr>
                        <a:t>Desbordamiento del río Meta a la altura de los municipios de Puerto López y </a:t>
                      </a:r>
                      <a:r>
                        <a:rPr lang="es-ES" sz="1100" b="0" u="none" strike="noStrike" kern="1200" baseline="0" dirty="0" smtClean="0">
                          <a:solidFill>
                            <a:schemeClr val="tx1"/>
                          </a:solidFill>
                          <a:effectLst/>
                          <a:latin typeface="Arial Narrow" panose="020B0606020202030204" pitchFamily="34" charset="0"/>
                        </a:rPr>
                        <a:t>Cabuyaro </a:t>
                      </a:r>
                      <a:r>
                        <a:rPr kumimoji="0" lang="es-ES" sz="1100" b="0" i="0" u="none" strike="noStrike" kern="1200" cap="none" spc="0" normalizeH="0" baseline="0" noProof="0" dirty="0" smtClean="0">
                          <a:ln>
                            <a:noFill/>
                          </a:ln>
                          <a:solidFill>
                            <a:prstClr val="black"/>
                          </a:solidFill>
                          <a:effectLst/>
                          <a:uLnTx/>
                          <a:uFillTx/>
                          <a:latin typeface="Arial Narrow" panose="020B0606020202030204" pitchFamily="34" charset="0"/>
                        </a:rPr>
                        <a:t>(Meta), y probabilidad</a:t>
                      </a:r>
                      <a:r>
                        <a:rPr lang="es-ES" sz="1100" b="0" u="none" strike="noStrike" kern="1200" baseline="0" dirty="0" smtClean="0">
                          <a:solidFill>
                            <a:schemeClr val="tx1"/>
                          </a:solidFill>
                          <a:effectLst/>
                          <a:latin typeface="Arial Narrow" panose="020B0606020202030204" pitchFamily="34" charset="0"/>
                        </a:rPr>
                        <a:t> de crecientes súbitas en los directos al Meta entre los ríos Guayuriba y Yucao. Se recomienda especial atención en los municipios de Puerto López, Cabuyaro y Puerto Gaitán (Meta)</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a:t>
                      </a:r>
                      <a:r>
                        <a:rPr lang="es-ES" sz="1100" b="1"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Nota: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1)</a:t>
                      </a:r>
                      <a:r>
                        <a:rPr lang="es-ES" sz="1100" b="1"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a:t>
                      </a: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Se presenta desbordamiento del río Meta a la altura de Cabuyaro (19/05/2022). 2) Se reporta creciente súbita del río Metica afectando varias familias en el municipio de Cabuyaro (19/05/2022). </a:t>
                      </a:r>
                    </a:p>
                  </a:txBody>
                  <a:tcPr marT="45702" marB="45702"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014837734"/>
                  </a:ext>
                </a:extLst>
              </a:tr>
              <a:tr h="58413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Meta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Negro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Wingdings" panose="05000000000000000000" pitchFamily="2" charset="2"/>
                        <a:buNone/>
                        <a:tabLst/>
                        <a:defRPr/>
                      </a:pPr>
                      <a:r>
                        <a:rPr lang="es-ES" sz="1100" b="0" u="none" strike="noStrike" kern="1200" baseline="0" dirty="0" smtClean="0">
                          <a:solidFill>
                            <a:schemeClr val="tx1"/>
                          </a:solidFill>
                          <a:effectLst/>
                          <a:latin typeface="Arial Narrow" panose="020B0606020202030204" pitchFamily="34" charset="0"/>
                        </a:rPr>
                        <a:t>Probabilidad de crecientes súbitas en el río Negro y sus afluentes, se recomienda especial atención en</a:t>
                      </a:r>
                      <a:r>
                        <a:rPr lang="es-ES" sz="1100" u="none" strike="noStrike" kern="1200" baseline="0" dirty="0" smtClean="0">
                          <a:solidFill>
                            <a:schemeClr val="tx1"/>
                          </a:solidFill>
                          <a:effectLst/>
                          <a:latin typeface="Arial Narrow" panose="020B0606020202030204" pitchFamily="34" charset="0"/>
                        </a:rPr>
                        <a:t> Villavicencio (Meta).</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775700691"/>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3268" y="5004173"/>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93542" y="3781425"/>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299" y="6025941"/>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299" y="2874002"/>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338352" y="3766137"/>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300" y="3718783"/>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6237" y="227875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237" y="1604710"/>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87351" y="4311650"/>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24784" y="3978334"/>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6795" y="4403725"/>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023135" y="356382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143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38100" y="1582970"/>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5318125"/>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825" y="589107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318576" y="1610108"/>
          <a:ext cx="6753263" cy="4530223"/>
        </p:xfrm>
        <a:graphic>
          <a:graphicData uri="http://schemas.openxmlformats.org/drawingml/2006/table">
            <a:tbl>
              <a:tblPr>
                <a:noFill/>
              </a:tblPr>
              <a:tblGrid>
                <a:gridCol w="550803">
                  <a:extLst>
                    <a:ext uri="{9D8B030D-6E8A-4147-A177-3AD203B41FA5}">
                      <a16:colId xmlns:a16="http://schemas.microsoft.com/office/drawing/2014/main" xmlns="" val="20000"/>
                    </a:ext>
                  </a:extLst>
                </a:gridCol>
                <a:gridCol w="896280">
                  <a:extLst>
                    <a:ext uri="{9D8B030D-6E8A-4147-A177-3AD203B41FA5}">
                      <a16:colId xmlns:a16="http://schemas.microsoft.com/office/drawing/2014/main" xmlns="" val="20001"/>
                    </a:ext>
                  </a:extLst>
                </a:gridCol>
                <a:gridCol w="1381786">
                  <a:extLst>
                    <a:ext uri="{9D8B030D-6E8A-4147-A177-3AD203B41FA5}">
                      <a16:colId xmlns:a16="http://schemas.microsoft.com/office/drawing/2014/main" xmlns="" val="20002"/>
                    </a:ext>
                  </a:extLst>
                </a:gridCol>
                <a:gridCol w="3924394">
                  <a:extLst>
                    <a:ext uri="{9D8B030D-6E8A-4147-A177-3AD203B41FA5}">
                      <a16:colId xmlns:a16="http://schemas.microsoft.com/office/drawing/2014/main" xmlns="" val="20003"/>
                    </a:ext>
                  </a:extLst>
                </a:gridCol>
              </a:tblGrid>
              <a:tr h="381880">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60422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39" marB="45739"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Guatiquía</a:t>
                      </a:r>
                    </a:p>
                  </a:txBody>
                  <a:tcPr marT="45739" marB="45739"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Probabilidad de creciente súbita en el </a:t>
                      </a:r>
                      <a:r>
                        <a:rPr lang="es-ES" sz="1100" b="0" u="none" strike="noStrike" kern="1200" baseline="0" dirty="0" smtClean="0">
                          <a:solidFill>
                            <a:schemeClr val="tx1"/>
                          </a:solidFill>
                          <a:effectLst/>
                          <a:latin typeface="Arial Narrow" panose="020B0606020202030204" pitchFamily="34" charset="0"/>
                        </a:rPr>
                        <a:t>río </a:t>
                      </a:r>
                      <a:r>
                        <a:rPr lang="es-ES" sz="1100" u="none" strike="noStrike" kern="1200" baseline="0" dirty="0" smtClean="0">
                          <a:solidFill>
                            <a:schemeClr val="tx1"/>
                          </a:solidFill>
                          <a:effectLst/>
                          <a:latin typeface="Arial Narrow" panose="020B0606020202030204" pitchFamily="34" charset="0"/>
                        </a:rPr>
                        <a:t>Guatiquía y sus afluentes, especialmente los ríos Ocoa y su aportante el caño Grande. Se recomienda especial atención a la altura de Villavicencio y el municipio El Calvario.</a:t>
                      </a:r>
                      <a:endParaRPr lang="es-ES" sz="1100" u="none" strike="noStrike" kern="1200" baseline="0" dirty="0" smtClean="0">
                        <a:solidFill>
                          <a:schemeClr val="tx1"/>
                        </a:solidFill>
                        <a:effectLst/>
                        <a:latin typeface="Arial Narrow" panose="020B0606020202030204" pitchFamily="34" charset="0"/>
                        <a:ea typeface="+mn-ea"/>
                        <a:cs typeface="+mn-cs"/>
                      </a:endParaRPr>
                    </a:p>
                  </a:txBody>
                  <a:tcPr marT="45739" marB="45739"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920567570"/>
                  </a:ext>
                </a:extLst>
              </a:tr>
              <a:tr h="60422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39" marB="45739"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a:t>
                      </a:r>
                      <a:r>
                        <a:rPr lang="es-ES" sz="1100" u="none" strike="noStrike" kern="1200" baseline="0" dirty="0" smtClean="0">
                          <a:solidFill>
                            <a:schemeClr val="tx1"/>
                          </a:solidFill>
                          <a:effectLst/>
                          <a:latin typeface="Arial Narrow" panose="020B0606020202030204" pitchFamily="34" charset="0"/>
                        </a:rPr>
                        <a:t>Guacavía</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T="45739" marB="45739"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del </a:t>
                      </a:r>
                      <a:r>
                        <a:rPr lang="es-ES" sz="1100" b="0" u="none" strike="noStrike" kern="1200" baseline="0" dirty="0" smtClean="0">
                          <a:solidFill>
                            <a:schemeClr val="tx1"/>
                          </a:solidFill>
                          <a:effectLst/>
                          <a:latin typeface="Arial Narrow" panose="020B0606020202030204" pitchFamily="34" charset="0"/>
                        </a:rPr>
                        <a:t>río </a:t>
                      </a:r>
                      <a:r>
                        <a:rPr lang="es-ES" sz="1100" u="none" strike="noStrike" kern="1200" baseline="0" dirty="0" smtClean="0">
                          <a:solidFill>
                            <a:schemeClr val="tx1"/>
                          </a:solidFill>
                          <a:effectLst/>
                          <a:latin typeface="Arial Narrow" panose="020B0606020202030204" pitchFamily="34" charset="0"/>
                        </a:rPr>
                        <a:t>Guacavía y sus afluentes, se recomienda especial atención a la altura del municipio Cumaral (Meta). </a:t>
                      </a:r>
                      <a:endParaRPr lang="es-ES" sz="1100" b="0" u="none" strike="noStrike" kern="1200" baseline="0" dirty="0" smtClean="0">
                        <a:solidFill>
                          <a:schemeClr val="tx1"/>
                        </a:solidFill>
                        <a:effectLst/>
                        <a:latin typeface="Arial Narrow" panose="020B0606020202030204" pitchFamily="34" charset="0"/>
                      </a:endParaRPr>
                    </a:p>
                  </a:txBody>
                  <a:tcPr marT="45739" marB="45739"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667979289"/>
                  </a:ext>
                </a:extLst>
              </a:tr>
              <a:tr h="60422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p>
                  </a:txBody>
                  <a:tcPr marT="45731" marB="4573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río Humea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31" marB="4573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Probabilidad </a:t>
                      </a:r>
                      <a:r>
                        <a:rPr lang="es-ES" sz="1100" b="0" u="none" strike="noStrike" kern="1200" baseline="0" dirty="0" smtClean="0">
                          <a:solidFill>
                            <a:schemeClr val="tx1"/>
                          </a:solidFill>
                          <a:effectLst/>
                          <a:latin typeface="Arial Narrow" panose="020B0606020202030204" pitchFamily="34" charset="0"/>
                        </a:rPr>
                        <a:t>de incrementos moderados en los niveles del río </a:t>
                      </a:r>
                      <a:r>
                        <a:rPr lang="es-ES" sz="1100" u="none" strike="noStrike" kern="1200" baseline="0" dirty="0" smtClean="0">
                          <a:solidFill>
                            <a:schemeClr val="tx1"/>
                          </a:solidFill>
                          <a:effectLst/>
                          <a:latin typeface="Arial Narrow" panose="020B0606020202030204" pitchFamily="34" charset="0"/>
                        </a:rPr>
                        <a:t>Humea y sus afluentes, especialmente el río San Juanito. </a:t>
                      </a:r>
                      <a:r>
                        <a:rPr lang="es-ES" sz="1100" b="0" u="none" strike="noStrike" kern="1200" baseline="0" dirty="0" smtClean="0">
                          <a:solidFill>
                            <a:schemeClr val="tx1"/>
                          </a:solidFill>
                          <a:effectLst/>
                          <a:latin typeface="Arial Narrow" panose="020B0606020202030204" pitchFamily="34" charset="0"/>
                          <a:ea typeface="+mn-ea"/>
                          <a:cs typeface="+mn-cs"/>
                        </a:rPr>
                        <a:t>Especial atención en los municipios de Paratebueno y Medina (Cundinamarca). </a:t>
                      </a:r>
                      <a:endParaRPr lang="es-ES" sz="1100" b="0" u="none" strike="noStrike" kern="1200" baseline="0" dirty="0" smtClean="0">
                        <a:solidFill>
                          <a:schemeClr val="tx1"/>
                        </a:solidFill>
                        <a:effectLst/>
                        <a:latin typeface="Arial Narrow" panose="020B0606020202030204" pitchFamily="34" charset="0"/>
                      </a:endParaRPr>
                    </a:p>
                  </a:txBody>
                  <a:tcPr marT="45731" marB="45731"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329642279"/>
                  </a:ext>
                </a:extLst>
              </a:tr>
              <a:tr h="60422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8" marB="4571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Directos al río Meta entre los ríos Humea y Upía</a:t>
                      </a:r>
                    </a:p>
                  </a:txBody>
                  <a:tcPr marT="45718" marB="45718"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la SZH directos al río Meta entre los ríos Humea y Upía. Especial atención a la altura del municipio de Cabuyaro.</a:t>
                      </a:r>
                      <a:endParaRPr lang="es-ES" sz="1100" b="0" u="none" strike="noStrike" kern="1200" baseline="0" dirty="0" smtClean="0">
                        <a:solidFill>
                          <a:schemeClr val="tx1"/>
                        </a:solidFill>
                        <a:effectLst/>
                        <a:latin typeface="Arial Narrow" panose="020B0606020202030204" pitchFamily="34" charset="0"/>
                      </a:endParaRPr>
                    </a:p>
                  </a:txBody>
                  <a:tcPr marT="45718" marB="45718"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164235561"/>
                  </a:ext>
                </a:extLst>
              </a:tr>
              <a:tr h="60422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Guavio</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rPr>
                        <a:t>Probabilidad de incrementos en el nivel de los río Guavio y sus afluentes. </a:t>
                      </a:r>
                      <a:r>
                        <a:rPr lang="es-ES" sz="1100" b="1" u="none" strike="noStrike" kern="1200" baseline="0" dirty="0" smtClean="0">
                          <a:solidFill>
                            <a:schemeClr val="tx1"/>
                          </a:solidFill>
                          <a:effectLst/>
                          <a:latin typeface="Arial Narrow" panose="020B0606020202030204" pitchFamily="34" charset="0"/>
                        </a:rPr>
                        <a:t>Nota: </a:t>
                      </a:r>
                      <a:r>
                        <a:rPr lang="es-ES" sz="1100" b="0" u="none" strike="noStrike" kern="1200" baseline="0" dirty="0" smtClean="0">
                          <a:solidFill>
                            <a:schemeClr val="tx1"/>
                          </a:solidFill>
                          <a:effectLst/>
                          <a:latin typeface="Arial Narrow" panose="020B0606020202030204" pitchFamily="34" charset="0"/>
                        </a:rPr>
                        <a:t>Continúan las descargas controladas desde el embalse El Guavio. Se recomienda a la población en general no hacer uso de las zonas ribereñas de los causes ni permitir que personas o semovientes transiten por dichas áreas.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912722122"/>
                  </a:ext>
                </a:extLst>
              </a:tr>
              <a:tr h="60422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a:effectLst/>
                          <a:latin typeface="Arial Narrow" panose="020B0606020202030204" pitchFamily="34" charset="0"/>
                        </a:rPr>
                        <a:t>Meta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Garagoa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rPr>
                        <a:t>Probabilidad de creciente </a:t>
                      </a:r>
                      <a:r>
                        <a:rPr lang="es-ES" sz="1100" b="0" u="none" strike="noStrike" kern="1200" baseline="0" dirty="0">
                          <a:solidFill>
                            <a:schemeClr val="tx1"/>
                          </a:solidFill>
                          <a:effectLst/>
                          <a:latin typeface="Arial Narrow" panose="020B0606020202030204" pitchFamily="34" charset="0"/>
                        </a:rPr>
                        <a:t>súbitas en </a:t>
                      </a:r>
                      <a:r>
                        <a:rPr lang="es-ES" sz="1100" b="0" u="none" strike="noStrike" kern="1200" baseline="0" dirty="0" smtClean="0">
                          <a:solidFill>
                            <a:schemeClr val="tx1"/>
                          </a:solidFill>
                          <a:effectLst/>
                          <a:latin typeface="Arial Narrow" panose="020B0606020202030204" pitchFamily="34" charset="0"/>
                        </a:rPr>
                        <a:t>la cuenca del río </a:t>
                      </a:r>
                      <a:r>
                        <a:rPr lang="es-CO" sz="1100" u="none" strike="noStrike" kern="1200" baseline="0" dirty="0" smtClean="0">
                          <a:effectLst/>
                          <a:latin typeface="Arial Narrow" panose="020B0606020202030204" pitchFamily="34" charset="0"/>
                        </a:rPr>
                        <a:t>Garagoa y sus afluentes, especialmente el río </a:t>
                      </a:r>
                      <a:r>
                        <a:rPr lang="es-ES" sz="1100" b="0" u="none" strike="noStrike" kern="1200" baseline="0" dirty="0" smtClean="0">
                          <a:solidFill>
                            <a:schemeClr val="tx1"/>
                          </a:solidFill>
                          <a:effectLst/>
                          <a:latin typeface="Arial Narrow" panose="020B0606020202030204" pitchFamily="34" charset="0"/>
                        </a:rPr>
                        <a:t>Bata</a:t>
                      </a:r>
                      <a:r>
                        <a:rPr lang="es-CO" sz="1100" u="none" strike="noStrike" kern="1200" baseline="0" dirty="0" smtClean="0">
                          <a:effectLst/>
                          <a:latin typeface="Arial Narrow" panose="020B0606020202030204" pitchFamily="34" charset="0"/>
                        </a:rPr>
                        <a:t>. Especial atención en los municipios de Chivor, Macanal, Somondoco, Garagoa, Almeida y </a:t>
                      </a:r>
                      <a:r>
                        <a:rPr lang="es-ES" sz="1100" b="0" u="none" strike="noStrike" kern="1200" baseline="0" dirty="0" smtClean="0">
                          <a:solidFill>
                            <a:schemeClr val="tx1"/>
                          </a:solidFill>
                          <a:effectLst/>
                          <a:latin typeface="Arial Narrow" panose="020B0606020202030204" pitchFamily="34" charset="0"/>
                        </a:rPr>
                        <a:t>Santa María</a:t>
                      </a:r>
                      <a:r>
                        <a:rPr lang="es-CO" sz="1100" u="none" strike="noStrike" kern="1200" baseline="0" dirty="0" smtClean="0">
                          <a:effectLst/>
                          <a:latin typeface="Arial Narrow" panose="020B0606020202030204" pitchFamily="34" charset="0"/>
                        </a:rPr>
                        <a:t>.</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361645007"/>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350907" y="3598002"/>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9756" y="405193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79419" y="3435521"/>
            <a:ext cx="492582" cy="473923"/>
          </a:xfrm>
          <a:prstGeom prst="rect">
            <a:avLst/>
          </a:prstGeom>
        </p:spPr>
      </p:pic>
      <p:pic>
        <p:nvPicPr>
          <p:cNvPr id="23"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2822" y="4820201"/>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1699" y="5606408"/>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453384" y="3167839"/>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69379" y="3323232"/>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3724" y="2144263"/>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9419" y="2825062"/>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819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77788" y="1473200"/>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5318125"/>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592931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280747" y="1782661"/>
          <a:ext cx="6828126" cy="3987392"/>
        </p:xfrm>
        <a:graphic>
          <a:graphicData uri="http://schemas.openxmlformats.org/drawingml/2006/table">
            <a:tbl>
              <a:tblPr>
                <a:noFill/>
              </a:tblPr>
              <a:tblGrid>
                <a:gridCol w="565871">
                  <a:extLst>
                    <a:ext uri="{9D8B030D-6E8A-4147-A177-3AD203B41FA5}">
                      <a16:colId xmlns:a16="http://schemas.microsoft.com/office/drawing/2014/main" xmlns="" val="20000"/>
                    </a:ext>
                  </a:extLst>
                </a:gridCol>
                <a:gridCol w="858982">
                  <a:extLst>
                    <a:ext uri="{9D8B030D-6E8A-4147-A177-3AD203B41FA5}">
                      <a16:colId xmlns:a16="http://schemas.microsoft.com/office/drawing/2014/main" xmlns="" val="20001"/>
                    </a:ext>
                  </a:extLst>
                </a:gridCol>
                <a:gridCol w="1604167">
                  <a:extLst>
                    <a:ext uri="{9D8B030D-6E8A-4147-A177-3AD203B41FA5}">
                      <a16:colId xmlns:a16="http://schemas.microsoft.com/office/drawing/2014/main" xmlns="" val="20002"/>
                    </a:ext>
                  </a:extLst>
                </a:gridCol>
                <a:gridCol w="3799106">
                  <a:extLst>
                    <a:ext uri="{9D8B030D-6E8A-4147-A177-3AD203B41FA5}">
                      <a16:colId xmlns:a16="http://schemas.microsoft.com/office/drawing/2014/main" xmlns="" val="20003"/>
                    </a:ext>
                  </a:extLst>
                </a:gridCol>
              </a:tblGrid>
              <a:tr h="527542">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71463">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u="none" kern="1200" dirty="0">
                          <a:solidFill>
                            <a:schemeClr val="tx1"/>
                          </a:solidFill>
                          <a:effectLst/>
                          <a:latin typeface="Arial Narrow" panose="020B0606020202030204" pitchFamily="34"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Lengupá</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rPr>
                        <a:t>Probabilidad de incrementos súbitos en el nivel del río Lengupá y aportantes, a la altura de los municipios de Rondón, </a:t>
                      </a:r>
                      <a:r>
                        <a:rPr lang="es-ES" sz="1100" b="0" u="none" strike="noStrike" kern="1200" baseline="0" dirty="0" err="1" smtClean="0">
                          <a:solidFill>
                            <a:schemeClr val="tx1"/>
                          </a:solidFill>
                          <a:effectLst/>
                          <a:latin typeface="Arial Narrow" panose="020B0606020202030204" pitchFamily="34" charset="0"/>
                        </a:rPr>
                        <a:t>Zetaquirá</a:t>
                      </a:r>
                      <a:r>
                        <a:rPr lang="es-ES" sz="1100" b="0" u="none" strike="noStrike" kern="1200" baseline="0" dirty="0" smtClean="0">
                          <a:solidFill>
                            <a:schemeClr val="tx1"/>
                          </a:solidFill>
                          <a:effectLst/>
                          <a:latin typeface="Arial Narrow" panose="020B0606020202030204" pitchFamily="34" charset="0"/>
                        </a:rPr>
                        <a:t>, Campohermoso y Santa María.</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009081164"/>
                  </a:ext>
                </a:extLst>
              </a:tr>
              <a:tr h="571463">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1100" b="0" i="0" u="none" strike="noStrike" cap="none" dirty="0">
                          <a:solidFill>
                            <a:schemeClr val="dk1"/>
                          </a:solidFill>
                          <a:latin typeface="Arial Narrow"/>
                          <a:ea typeface="Arial Narrow"/>
                          <a:cs typeface="Arial Narrow"/>
                          <a:sym typeface="Arial"/>
                        </a:rPr>
                        <a:t>Meta</a:t>
                      </a:r>
                    </a:p>
                  </a:txBody>
                  <a:tcPr marT="45700" marB="457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0000"/>
                        </a:lnSpc>
                        <a:spcBef>
                          <a:spcPts val="0"/>
                        </a:spcBef>
                        <a:spcAft>
                          <a:spcPts val="0"/>
                        </a:spcAft>
                        <a:buClr>
                          <a:srgbClr val="000000"/>
                        </a:buClr>
                        <a:buSzPts val="825"/>
                        <a:buFont typeface="Arial"/>
                        <a:buNone/>
                        <a:tabLst/>
                        <a:defRPr/>
                      </a:pPr>
                      <a:r>
                        <a:rPr lang="es-CO" sz="1100" b="0" i="0" u="none" strike="noStrike" cap="none" dirty="0" smtClean="0">
                          <a:solidFill>
                            <a:schemeClr val="dk1"/>
                          </a:solidFill>
                          <a:latin typeface="Arial Narrow"/>
                          <a:ea typeface="Arial Narrow"/>
                          <a:cs typeface="Arial Narrow"/>
                          <a:sym typeface="Arial"/>
                        </a:rPr>
                        <a:t>Cuenca </a:t>
                      </a:r>
                      <a:r>
                        <a:rPr lang="es-CO" sz="1100" b="0" i="0" u="none" strike="noStrike" cap="none" dirty="0">
                          <a:solidFill>
                            <a:schemeClr val="dk1"/>
                          </a:solidFill>
                          <a:latin typeface="Arial Narrow"/>
                          <a:ea typeface="Arial Narrow"/>
                          <a:cs typeface="Arial Narrow"/>
                          <a:sym typeface="Arial"/>
                        </a:rPr>
                        <a:t>del </a:t>
                      </a:r>
                      <a:r>
                        <a:rPr lang="es-CO" sz="1100" b="0" i="0" u="none" strike="noStrike" cap="none" dirty="0" smtClean="0">
                          <a:solidFill>
                            <a:schemeClr val="dk1"/>
                          </a:solidFill>
                          <a:latin typeface="Arial Narrow"/>
                          <a:ea typeface="Arial Narrow"/>
                          <a:cs typeface="Arial Narrow"/>
                          <a:sym typeface="Arial"/>
                        </a:rPr>
                        <a:t>río Upía</a:t>
                      </a:r>
                      <a:endParaRPr lang="es-CO" sz="1100" b="0" i="0" u="none" strike="noStrike" cap="none" dirty="0">
                        <a:solidFill>
                          <a:schemeClr val="dk1"/>
                        </a:solidFill>
                        <a:latin typeface="Arial Narrow"/>
                        <a:ea typeface="Arial Narrow"/>
                        <a:cs typeface="Arial Narrow"/>
                        <a:sym typeface="Arial"/>
                      </a:endParaRPr>
                    </a:p>
                  </a:txBody>
                  <a:tcPr marT="45700" marB="457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i="0" u="none" strike="noStrike" cap="none" dirty="0" smtClean="0">
                          <a:solidFill>
                            <a:schemeClr val="dk1"/>
                          </a:solidFill>
                          <a:latin typeface="Arial Narrow"/>
                          <a:ea typeface="Arial Narrow"/>
                          <a:cs typeface="Arial Narrow"/>
                          <a:sym typeface="Arial"/>
                        </a:rPr>
                        <a:t>Probabilidad de crecientes súbitas en el río Upía y sus afluentes. Especial atención en los municipios de Sabanalarga, Villanueva (Casanare), Aquitania (Boyacá), Barranca de Upía y Cabuyaro (Meta). </a:t>
                      </a:r>
                      <a:endParaRPr lang="es-ES" sz="1100" b="0" u="none" strike="noStrike" kern="1200" baseline="0" dirty="0" smtClean="0">
                        <a:solidFill>
                          <a:schemeClr val="tx1"/>
                        </a:solidFill>
                        <a:effectLst/>
                        <a:latin typeface="Arial Narrow" panose="020B0606020202030204" pitchFamily="34" charset="0"/>
                      </a:endParaRPr>
                    </a:p>
                  </a:txBody>
                  <a:tcPr marT="45700" marB="45700"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59552335"/>
                  </a:ext>
                </a:extLst>
              </a:tr>
              <a:tr h="571457">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p>
                  </a:txBody>
                  <a:tcPr marT="45700" marB="457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 del río </a:t>
                      </a: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Túa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00" marB="457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1100" b="0" i="0" u="none" strike="noStrike" cap="none" dirty="0" smtClean="0">
                          <a:solidFill>
                            <a:schemeClr val="dk1"/>
                          </a:solidFill>
                          <a:latin typeface="Arial Narrow"/>
                          <a:ea typeface="Arial Narrow"/>
                          <a:cs typeface="Arial Narrow"/>
                          <a:sym typeface="Arial"/>
                        </a:rPr>
                        <a:t>Probabilidad de crecientes súbitas en el río Túa y sus afluentes, se recomienda especial atención sobre los municipios de Monterrey, Tauramena y Villanueva (Casanare). </a:t>
                      </a:r>
                      <a:endParaRPr lang="es-ES" sz="1100" b="1" i="0" u="none" strike="noStrike" cap="none" dirty="0" smtClean="0">
                        <a:solidFill>
                          <a:schemeClr val="dk1"/>
                        </a:solidFill>
                        <a:latin typeface="Arial Narrow"/>
                        <a:ea typeface="Arial Narrow"/>
                        <a:cs typeface="Arial Narrow"/>
                        <a:sym typeface="Arial"/>
                      </a:endParaRPr>
                    </a:p>
                  </a:txBody>
                  <a:tcPr marT="45700" marB="45700"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872114649"/>
                  </a:ext>
                </a:extLst>
              </a:tr>
              <a:tr h="60189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Meta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Cuencas </a:t>
                      </a:r>
                      <a:r>
                        <a:rPr lang="es-ES" sz="1100" u="none" strike="noStrike" kern="1200" baseline="0" dirty="0" smtClean="0">
                          <a:solidFill>
                            <a:schemeClr val="tx1"/>
                          </a:solidFill>
                          <a:effectLst/>
                          <a:latin typeface="Arial Narrow" panose="020B0606020202030204" pitchFamily="34" charset="0"/>
                        </a:rPr>
                        <a:t>de los ríos caño Cumaral y Melúa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incrementos súbitos en las cuencas de los ríos caño Cumaral, Melúa y sus afluentes entre otros aportantes a la cuenca alta del río Meta. </a:t>
                      </a:r>
                      <a:endParaRPr lang="es-ES" sz="1100" u="none" strike="noStrike" kern="1200" baseline="0" dirty="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894312207"/>
                  </a:ext>
                </a:extLst>
              </a:tr>
              <a:tr h="53748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Yucao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Probabilidad de crecientes súbitas en la cuenca del río Yucao. Especial atención en el municipio de Puerto Gaitán (Meta).</a:t>
                      </a:r>
                      <a:endParaRPr lang="es-ES" sz="1100" u="none" strike="noStrike" kern="1200" baseline="0" dirty="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156105310"/>
                  </a:ext>
                </a:extLst>
              </a:tr>
              <a:tr h="53748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kern="1200" dirty="0" smtClean="0">
                          <a:effectLst/>
                          <a:latin typeface="Arial Narrow" panose="020B0606020202030204" pitchFamily="34" charset="0"/>
                        </a:rPr>
                        <a:t>Meta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Cuenca del río </a:t>
                      </a:r>
                      <a:r>
                        <a:rPr lang="es-ES" sz="1100" u="none" strike="noStrike" kern="1200" baseline="0" dirty="0" smtClean="0">
                          <a:solidFill>
                            <a:schemeClr val="tx1"/>
                          </a:solidFill>
                          <a:effectLst/>
                          <a:latin typeface="Arial Narrow" panose="020B0606020202030204" pitchFamily="34" charset="0"/>
                        </a:rPr>
                        <a:t>Manacacías</a:t>
                      </a:r>
                      <a:r>
                        <a:rPr lang="es-CO" sz="1100" u="none" strike="noStrike" kern="1200" baseline="0" dirty="0" smtClean="0">
                          <a:effectLst/>
                          <a:latin typeface="Arial Narrow" panose="020B0606020202030204" pitchFamily="34" charset="0"/>
                        </a:rPr>
                        <a:t> </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100" u="none" strike="noStrike" kern="1200" baseline="0" dirty="0" smtClean="0">
                          <a:solidFill>
                            <a:schemeClr val="tx1"/>
                          </a:solidFill>
                          <a:effectLst/>
                          <a:latin typeface="Arial Narrow" panose="020B0606020202030204" pitchFamily="34" charset="0"/>
                        </a:rPr>
                        <a:t>Niveles altos del río Manacacías, aportante a la cuenca alta del río Meta. Especial atención en el municipio de Puerto Gaitán (Meta). </a:t>
                      </a:r>
                      <a:endParaRPr lang="es-ES" sz="1100" u="none" strike="noStrike" kern="1200" baseline="0" dirty="0">
                        <a:solidFill>
                          <a:schemeClr val="tx1"/>
                        </a:solidFill>
                        <a:effectLst/>
                        <a:latin typeface="Arial Narrow" panose="020B060602020203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1747443605"/>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769592" y="331034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746042" y="38798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8951" y="357117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8951" y="4141999"/>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8951" y="4731058"/>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4056" y="5272493"/>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83917" y="3613150"/>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8024" y="2369032"/>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10829" y="3038559"/>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1388" y="298052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487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5822065" y="1377387"/>
            <a:ext cx="5615971" cy="4031873"/>
          </a:xfrm>
          <a:prstGeom prst="rect">
            <a:avLst/>
          </a:prstGeom>
          <a:noFill/>
        </p:spPr>
        <p:txBody>
          <a:bodyPr wrap="square">
            <a:spAutoFit/>
          </a:bodyPr>
          <a:lstStyle/>
          <a:p>
            <a:pPr lvl="0" algn="just">
              <a:defRPr/>
            </a:pPr>
            <a:r>
              <a:rPr lang="es-CO" sz="1600" dirty="0">
                <a:solidFill>
                  <a:prstClr val="black"/>
                </a:solidFill>
                <a:latin typeface="Arial Narrow" panose="020B0606020202030204" pitchFamily="34" charset="0"/>
              </a:rPr>
              <a:t>Debido a los bajos valores de ozono que se presentarán durante los primeros meses del 2022, hasta el mes de marzo, sumado a la poca nubosidad que se espera para esta época, especialmente en horas de las mañanas y de las tardes, a pesar de estar bajo condiciones del fenómeno de La Niña, se incrementarán los valores de la radiación ultravioleta (UV) en la superficie del país, presentándose hacia el mediodía, valores del índice ultravioleta (IUV) superiores a 11, los cuales están categorizados como extremadamente altos. Los valores altos y peligrosos de radiación ultravioleta se presentarán en todo  el territorio nacional. Vale la pena destacar que los máximos niveles se sentirán en las zonas montañosas, particularmente en Antioquia, los Santanderes, Tolima, Caldas, Risaralda, Quindío, Boyacá, Cundinamarca, Huila, Cauca y Nariño. Tenga en cuenta que la sobreexposición a los rayos ultravioleta representa implicaciones nocivas en la salud como envejecimiento prematuro, manchas en la piel, daños oculares, afectación del sistema inmunológico, e incluso, se corre el riesgo de sufrir de cáncer de piel.</a:t>
            </a:r>
            <a:endParaRPr kumimoji="0" lang="es-CO" sz="1600" b="0" i="0" u="none" strike="noStrike" kern="1200" cap="none" spc="0" normalizeH="0" baseline="0" noProof="0" dirty="0">
              <a:ln>
                <a:noFill/>
              </a:ln>
              <a:solidFill>
                <a:prstClr val="black"/>
              </a:solidFill>
              <a:effectLst/>
              <a:uLnTx/>
              <a:uFillTx/>
              <a:latin typeface="Arial Narrow" panose="020B0606020202030204" pitchFamily="34" charset="0"/>
            </a:endParaRPr>
          </a:p>
        </p:txBody>
      </p:sp>
      <p:pic>
        <p:nvPicPr>
          <p:cNvPr id="7" name="Picture 6" descr="No photo description avail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743"/>
          <a:stretch/>
        </p:blipFill>
        <p:spPr bwMode="auto">
          <a:xfrm>
            <a:off x="399854" y="1806970"/>
            <a:ext cx="5190718" cy="3740853"/>
          </a:xfrm>
          <a:prstGeom prst="roundRect">
            <a:avLst>
              <a:gd name="adj" fmla="val 8594"/>
            </a:avLst>
          </a:prstGeom>
          <a:solidFill>
            <a:srgbClr val="FFFFFF">
              <a:shade val="85000"/>
            </a:srgbClr>
          </a:solidFill>
          <a:ln>
            <a:noFill/>
          </a:ln>
          <a:effectLst/>
        </p:spPr>
      </p:pic>
      <p:sp>
        <p:nvSpPr>
          <p:cNvPr id="8" name="CuadroTexto 7"/>
          <p:cNvSpPr txBox="1"/>
          <p:nvPr/>
        </p:nvSpPr>
        <p:spPr>
          <a:xfrm>
            <a:off x="399854" y="5332379"/>
            <a:ext cx="5331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Fuente: https://www.facebook.com/SunlightMedia/photos/a.418646038151549/2055342184481918/?type=1&amp;theater</a:t>
            </a:r>
            <a:endParaRPr kumimoji="0" lang="es-CO"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4239577" y="469856"/>
            <a:ext cx="336560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(Diciembre de 2021 a Marzo de 2022)</a:t>
            </a:r>
          </a:p>
        </p:txBody>
      </p:sp>
    </p:spTree>
    <p:extLst>
      <p:ext uri="{BB962C8B-B14F-4D97-AF65-F5344CB8AC3E}">
        <p14:creationId xmlns:p14="http://schemas.microsoft.com/office/powerpoint/2010/main" val="93801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60109" y="1376363"/>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5318125"/>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592931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279319" y="1535411"/>
          <a:ext cx="6855041" cy="4467973"/>
        </p:xfrm>
        <a:graphic>
          <a:graphicData uri="http://schemas.openxmlformats.org/drawingml/2006/table">
            <a:tbl>
              <a:tblPr>
                <a:noFill/>
              </a:tblPr>
              <a:tblGrid>
                <a:gridCol w="542397">
                  <a:extLst>
                    <a:ext uri="{9D8B030D-6E8A-4147-A177-3AD203B41FA5}">
                      <a16:colId xmlns:a16="http://schemas.microsoft.com/office/drawing/2014/main" xmlns="" val="20000"/>
                    </a:ext>
                  </a:extLst>
                </a:gridCol>
                <a:gridCol w="882602">
                  <a:extLst>
                    <a:ext uri="{9D8B030D-6E8A-4147-A177-3AD203B41FA5}">
                      <a16:colId xmlns:a16="http://schemas.microsoft.com/office/drawing/2014/main" xmlns="" val="20001"/>
                    </a:ext>
                  </a:extLst>
                </a:gridCol>
                <a:gridCol w="1245969">
                  <a:extLst>
                    <a:ext uri="{9D8B030D-6E8A-4147-A177-3AD203B41FA5}">
                      <a16:colId xmlns:a16="http://schemas.microsoft.com/office/drawing/2014/main" xmlns="" val="20002"/>
                    </a:ext>
                  </a:extLst>
                </a:gridCol>
                <a:gridCol w="4184073">
                  <a:extLst>
                    <a:ext uri="{9D8B030D-6E8A-4147-A177-3AD203B41FA5}">
                      <a16:colId xmlns:a16="http://schemas.microsoft.com/office/drawing/2014/main" xmlns="" val="20003"/>
                    </a:ext>
                  </a:extLst>
                </a:gridCol>
              </a:tblGrid>
              <a:tr h="372335">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78732">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p>
                  </a:txBody>
                  <a:tcPr marT="45701" marB="4570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Cusiana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01" marB="45701"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lvl="0" algn="just">
                        <a:defRPr/>
                      </a:pPr>
                      <a:r>
                        <a:rPr lang="es-ES" sz="1100" b="0" baseline="0" dirty="0" smtClean="0">
                          <a:latin typeface="Arial Narrow" panose="020B0606020202030204" pitchFamily="34" charset="0"/>
                        </a:rPr>
                        <a:t>Probabilidad de incrementos moderados </a:t>
                      </a:r>
                      <a:r>
                        <a:rPr lang="es-ES" sz="1100" b="0" dirty="0" smtClean="0">
                          <a:latin typeface="Arial Narrow" panose="020B0606020202030204" pitchFamily="34" charset="0"/>
                        </a:rPr>
                        <a:t>en el nivel</a:t>
                      </a:r>
                      <a:r>
                        <a:rPr lang="es-ES" sz="1100" b="0" baseline="0" dirty="0" smtClean="0">
                          <a:latin typeface="Arial Narrow" panose="020B0606020202030204" pitchFamily="34" charset="0"/>
                        </a:rPr>
                        <a:t> </a:t>
                      </a:r>
                      <a:r>
                        <a:rPr lang="es-ES" sz="1100" b="0" dirty="0" smtClean="0">
                          <a:latin typeface="Arial Narrow" panose="020B0606020202030204" pitchFamily="34" charset="0"/>
                        </a:rPr>
                        <a:t>del río Cusiana y sus afluentes, se</a:t>
                      </a:r>
                      <a:r>
                        <a:rPr lang="es-ES" sz="1100" b="0" baseline="0" dirty="0" smtClean="0">
                          <a:latin typeface="Arial Narrow" panose="020B0606020202030204" pitchFamily="34" charset="0"/>
                        </a:rPr>
                        <a:t> </a:t>
                      </a:r>
                      <a:r>
                        <a:rPr lang="es-ES" sz="1100" b="0" dirty="0" smtClean="0">
                          <a:latin typeface="Arial Narrow" panose="020B0606020202030204" pitchFamily="34" charset="0"/>
                        </a:rPr>
                        <a:t>recomienda especial atención en los municipios de Pajarito (Boyacá), Tauramena, Aguazul y Maní (Casanare). </a:t>
                      </a:r>
                      <a:endParaRPr lang="es-ES" sz="1100" b="0" dirty="0">
                        <a:latin typeface="Arial Narrow" panose="020B0606020202030204" pitchFamily="34" charset="0"/>
                      </a:endParaRPr>
                    </a:p>
                  </a:txBody>
                  <a:tcPr marT="45701" marB="45701"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345492361"/>
                  </a:ext>
                </a:extLst>
              </a:tr>
              <a:tr h="533288">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p>
                  </a:txBody>
                  <a:tcPr marT="45714" marB="45714"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Directos al Meta entre Cusiana y Cravo Sur</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4" marB="45714"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rPr>
                        <a:t>Probabilidad de crecientes súbitas en los ríos de la Subzona hidrográfica Directos al Meta entre los ríos Cusiana y Cravo Sur.</a:t>
                      </a:r>
                      <a:endParaRPr lang="es-ES" sz="1100" b="0" u="none" strike="noStrike" kern="1200" baseline="0" dirty="0">
                        <a:solidFill>
                          <a:schemeClr val="tx1"/>
                        </a:solidFill>
                        <a:effectLst/>
                        <a:latin typeface="Arial Narrow" panose="020B0606020202030204" pitchFamily="34" charset="0"/>
                      </a:endParaRPr>
                    </a:p>
                  </a:txBody>
                  <a:tcPr marT="45714" marB="45714"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149803485"/>
                  </a:ext>
                </a:extLst>
              </a:tr>
              <a:tr h="558446">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i="0" u="none" strike="noStrike" kern="1200" cap="none"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sym typeface="Arial"/>
                        </a:rPr>
                        <a:t>Meta</a:t>
                      </a:r>
                      <a:endParaRPr lang="es-MX" sz="1100" b="0" i="0" u="none" strike="noStrike" kern="1200" cap="none"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sym typeface="Arial"/>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a:solidFill>
                            <a:schemeClr val="tx1"/>
                          </a:solidFill>
                          <a:effectLst/>
                          <a:latin typeface="Arial Narrow" panose="020B0606020202030204" pitchFamily="34" charset="0"/>
                          <a:ea typeface="+mn-ea"/>
                          <a:cs typeface="+mn-cs"/>
                          <a:sym typeface="Arial"/>
                        </a:rPr>
                        <a:t>Cuenca del río Cravo </a:t>
                      </a: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Sur</a:t>
                      </a:r>
                      <a:endParaRPr lang="es-CO"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Tx/>
                        <a:buNone/>
                        <a:tabLst/>
                        <a:defRPr/>
                      </a:pPr>
                      <a:r>
                        <a:rPr lang="es-ES" sz="1100" b="0" i="0" u="none" strike="noStrike" kern="1200" cap="none" baseline="0" dirty="0" smtClean="0">
                          <a:solidFill>
                            <a:schemeClr val="tx1"/>
                          </a:solidFill>
                          <a:effectLst/>
                          <a:latin typeface="Arial Narrow" panose="020B0606020202030204" pitchFamily="34" charset="0"/>
                          <a:ea typeface="+mn-ea"/>
                          <a:cs typeface="+mn-cs"/>
                          <a:sym typeface="Arial"/>
                        </a:rPr>
                        <a:t>Probabilidad de crecientes súbitas en el río Cravo Sur y sus afluentes. Especial atención en los municipios de Labranzagrande (Boyacá) y Yopal (Casanare).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287014395"/>
                  </a:ext>
                </a:extLst>
              </a:tr>
              <a:tr h="558446">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7" marB="4571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Caño Guanápalo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7" marB="4571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rPr>
                        <a:t>Probabilidad de crecientes súbitas en el caño Guanápalo. Especial atención a la altura de los municipios de San Luis de Palenque y Orocué (Casanare). </a:t>
                      </a:r>
                      <a:endParaRPr lang="es-ES" sz="1100" b="0" u="none" strike="noStrike" kern="1200" baseline="0" dirty="0">
                        <a:solidFill>
                          <a:schemeClr val="tx1"/>
                        </a:solidFill>
                        <a:effectLst/>
                        <a:latin typeface="Arial Narrow" panose="020B0606020202030204" pitchFamily="34" charset="0"/>
                      </a:endParaRPr>
                    </a:p>
                  </a:txBody>
                  <a:tcPr marT="45717" marB="45717"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231872327"/>
                  </a:ext>
                </a:extLst>
              </a:tr>
              <a:tr h="59769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Meta</a:t>
                      </a:r>
                      <a:endParaRPr lang="es-MX"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Cuenca del río Pauto</a:t>
                      </a:r>
                      <a:endParaRPr lang="es-CO"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573192" rtl="0" eaLnBrk="1" fontAlgn="auto" latinLnBrk="0" hangingPunct="1">
                        <a:lnSpc>
                          <a:spcPct val="100000"/>
                        </a:lnSpc>
                        <a:spcBef>
                          <a:spcPts val="0"/>
                        </a:spcBef>
                        <a:spcAft>
                          <a:spcPts val="0"/>
                        </a:spcAft>
                        <a:buClrTx/>
                        <a:buSzTx/>
                        <a:buFontTx/>
                        <a:buNone/>
                        <a:tabLst/>
                        <a:defRPr/>
                      </a:pPr>
                      <a:r>
                        <a:rPr lang="es-CO" sz="1100" kern="1200" baseline="0" dirty="0" smtClean="0">
                          <a:solidFill>
                            <a:schemeClr val="tx1"/>
                          </a:solidFill>
                          <a:latin typeface="Arial Narrow" panose="020B0606020202030204" pitchFamily="34" charset="0"/>
                          <a:ea typeface="+mn-ea"/>
                          <a:cs typeface="+mn-cs"/>
                          <a:sym typeface="Arial Narrow"/>
                        </a:rPr>
                        <a:t>Probabilidad de crecientes súbitas en los ríos </a:t>
                      </a:r>
                      <a:r>
                        <a:rPr lang="es-CO" sz="1100" kern="1200" dirty="0" smtClean="0">
                          <a:solidFill>
                            <a:schemeClr val="tx1"/>
                          </a:solidFill>
                          <a:latin typeface="Arial Narrow" panose="020B0606020202030204" pitchFamily="34" charset="0"/>
                          <a:ea typeface="+mn-ea"/>
                          <a:cs typeface="+mn-cs"/>
                          <a:sym typeface="Arial Narrow"/>
                        </a:rPr>
                        <a:t>Pauto, </a:t>
                      </a:r>
                      <a:r>
                        <a:rPr lang="es-CO" sz="1100" kern="1200" baseline="0" dirty="0" smtClean="0">
                          <a:solidFill>
                            <a:schemeClr val="tx1"/>
                          </a:solidFill>
                          <a:latin typeface="Arial Narrow" panose="020B0606020202030204" pitchFamily="34" charset="0"/>
                          <a:ea typeface="+mn-ea"/>
                          <a:cs typeface="+mn-cs"/>
                          <a:sym typeface="Arial Narrow"/>
                        </a:rPr>
                        <a:t>Pore y sus aportantes</a:t>
                      </a:r>
                      <a:r>
                        <a:rPr lang="es-CO" sz="1100" kern="1200" dirty="0" smtClean="0">
                          <a:solidFill>
                            <a:schemeClr val="tx1"/>
                          </a:solidFill>
                          <a:latin typeface="Arial Narrow" panose="020B0606020202030204" pitchFamily="34" charset="0"/>
                          <a:ea typeface="+mn-ea"/>
                          <a:cs typeface="+mn-cs"/>
                          <a:sym typeface="Arial Narrow"/>
                        </a:rPr>
                        <a:t>.</a:t>
                      </a:r>
                      <a:r>
                        <a:rPr lang="es-CO" sz="1100" kern="1200" baseline="0" dirty="0" smtClean="0">
                          <a:solidFill>
                            <a:schemeClr val="tx1"/>
                          </a:solidFill>
                          <a:latin typeface="Arial Narrow" panose="020B0606020202030204" pitchFamily="34" charset="0"/>
                          <a:ea typeface="+mn-ea"/>
                          <a:cs typeface="+mn-cs"/>
                          <a:sym typeface="Arial Narrow"/>
                        </a:rPr>
                        <a:t> Especial atención en los municipios de Chita, Pisba, Socotá (Boyacá), Támara, Pore, San Luis de Palenque y Trinidad (Casanare). </a:t>
                      </a:r>
                      <a:endParaRPr lang="es-ES" sz="1100" b="0" kern="1200" baseline="0" dirty="0" smtClean="0">
                        <a:solidFill>
                          <a:schemeClr val="tx1"/>
                        </a:solidFill>
                        <a:latin typeface="Arial Narrow" panose="020B0606020202030204" pitchFamily="34" charset="0"/>
                        <a:ea typeface="+mn-ea"/>
                        <a:cs typeface="+mn-cs"/>
                      </a:endParaRPr>
                    </a:p>
                  </a:txBody>
                  <a:tcPr marL="36000" marR="108000" marT="36000" marB="36000"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294391708"/>
                  </a:ext>
                </a:extLst>
              </a:tr>
              <a:tr h="64473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Parte baja del río Meta</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Niveles altos en la parte baja del río Meta, entre los municipios de Puerto Gaitán (Meta) hasta Paz de Ariporo (Casanare)</a:t>
                      </a:r>
                      <a:r>
                        <a:rPr lang="es-ES" sz="1100" b="0" u="none" strike="noStrike" kern="1200" baseline="0" dirty="0" smtClean="0">
                          <a:solidFill>
                            <a:schemeClr val="tx1"/>
                          </a:solidFill>
                          <a:effectLst/>
                          <a:latin typeface="Arial Narrow" panose="020B0606020202030204" pitchFamily="34" charset="0"/>
                        </a:rPr>
                        <a:t>. </a:t>
                      </a:r>
                      <a:r>
                        <a:rPr lang="es-ES" sz="1100" b="1" u="none" strike="noStrike" kern="1200" baseline="0" dirty="0" smtClean="0">
                          <a:solidFill>
                            <a:schemeClr val="tx1"/>
                          </a:solidFill>
                          <a:effectLst/>
                          <a:latin typeface="Arial Narrow" panose="020B0606020202030204" pitchFamily="34" charset="0"/>
                        </a:rPr>
                        <a:t>Nota</a:t>
                      </a:r>
                      <a:r>
                        <a:rPr lang="es-ES" sz="1100" b="0" u="none" strike="noStrike" kern="1200" baseline="0" dirty="0" smtClean="0">
                          <a:solidFill>
                            <a:schemeClr val="tx1"/>
                          </a:solidFill>
                          <a:effectLst/>
                          <a:latin typeface="Arial Narrow" panose="020B0606020202030204" pitchFamily="34" charset="0"/>
                        </a:rPr>
                        <a:t>: 1) Se reportaron afectaciones por el desbordamiento del río Meta, a la altura del municipio de Orocué - Casanare (25/05/2022). 2) Se reportan inundaciones  en el corregimiento La Hermosa jurisdicción del municipio de Paz de Ariporo, ocasionadas principalmente por el desbordamiento del río Meta (28/05/2022).</a:t>
                      </a:r>
                      <a:endPar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03884983"/>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187606" y="3190138"/>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440475" y="2950812"/>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862581" y="3018013"/>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8044" y="5173630"/>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65396" y="2901156"/>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91757" y="322060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2012" y="2001528"/>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5982" y="2608384"/>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8044" y="379118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2011" y="4354486"/>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357772" y="2587274"/>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5982" y="3199782"/>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84971" y="266474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942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60109" y="1376363"/>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5318125"/>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592931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279319" y="1777546"/>
          <a:ext cx="6855041" cy="3904844"/>
        </p:xfrm>
        <a:graphic>
          <a:graphicData uri="http://schemas.openxmlformats.org/drawingml/2006/table">
            <a:tbl>
              <a:tblPr>
                <a:noFill/>
              </a:tblPr>
              <a:tblGrid>
                <a:gridCol w="542397">
                  <a:extLst>
                    <a:ext uri="{9D8B030D-6E8A-4147-A177-3AD203B41FA5}">
                      <a16:colId xmlns:a16="http://schemas.microsoft.com/office/drawing/2014/main" xmlns="" val="20000"/>
                    </a:ext>
                  </a:extLst>
                </a:gridCol>
                <a:gridCol w="882602">
                  <a:extLst>
                    <a:ext uri="{9D8B030D-6E8A-4147-A177-3AD203B41FA5}">
                      <a16:colId xmlns:a16="http://schemas.microsoft.com/office/drawing/2014/main" xmlns="" val="20001"/>
                    </a:ext>
                  </a:extLst>
                </a:gridCol>
                <a:gridCol w="1245969">
                  <a:extLst>
                    <a:ext uri="{9D8B030D-6E8A-4147-A177-3AD203B41FA5}">
                      <a16:colId xmlns:a16="http://schemas.microsoft.com/office/drawing/2014/main" xmlns="" val="20002"/>
                    </a:ext>
                  </a:extLst>
                </a:gridCol>
                <a:gridCol w="4184073">
                  <a:extLst>
                    <a:ext uri="{9D8B030D-6E8A-4147-A177-3AD203B41FA5}">
                      <a16:colId xmlns:a16="http://schemas.microsoft.com/office/drawing/2014/main" xmlns="" val="20003"/>
                    </a:ext>
                  </a:extLst>
                </a:gridCol>
              </a:tblGrid>
              <a:tr h="372335">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64473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Meta</a:t>
                      </a:r>
                      <a:endParaRPr lang="es-MX"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Directos al río Meta entre ríos Pauto y Ariporo (mi)</a:t>
                      </a:r>
                      <a:endParaRPr lang="es-CO" sz="1100" b="0" i="0" u="none" strike="noStrike" kern="1200" cap="none" baseline="0" dirty="0">
                        <a:solidFill>
                          <a:schemeClr val="tx1"/>
                        </a:solidFill>
                        <a:effectLst/>
                        <a:latin typeface="Arial Narrow" panose="020B0606020202030204" pitchFamily="34" charset="0"/>
                        <a:ea typeface="+mn-ea"/>
                        <a:cs typeface="+mn-cs"/>
                        <a:sym typeface="Arial"/>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Tx/>
                        <a:buNone/>
                        <a:tabLst/>
                        <a:defRPr/>
                      </a:pPr>
                      <a:r>
                        <a:rPr lang="es-CO" sz="1100" u="none" kern="1200" baseline="0" dirty="0" smtClean="0">
                          <a:solidFill>
                            <a:schemeClr val="tx1"/>
                          </a:solidFill>
                          <a:effectLst/>
                          <a:latin typeface="Arial Narrow" panose="020B0606020202030204" pitchFamily="34" charset="0"/>
                          <a:ea typeface="+mn-ea"/>
                          <a:cs typeface="+mn-cs"/>
                        </a:rPr>
                        <a:t>Probabilidad de crecientes súbitas en la SZH de los </a:t>
                      </a:r>
                      <a:r>
                        <a:rPr lang="es-CO" sz="1100" b="0" i="0" u="none" strike="noStrike" kern="1200" cap="none" baseline="0" dirty="0" smtClean="0">
                          <a:solidFill>
                            <a:schemeClr val="tx1"/>
                          </a:solidFill>
                          <a:effectLst/>
                          <a:latin typeface="Arial Narrow" panose="020B0606020202030204" pitchFamily="34" charset="0"/>
                          <a:ea typeface="+mn-ea"/>
                          <a:cs typeface="+mn-cs"/>
                          <a:sym typeface="Arial"/>
                        </a:rPr>
                        <a:t>Directos al río Meta entre ríos Pauto y Ariporo (mi)</a:t>
                      </a:r>
                      <a:r>
                        <a:rPr lang="es-CO" sz="1100" u="none" kern="1200" baseline="0" dirty="0" smtClean="0">
                          <a:solidFill>
                            <a:schemeClr val="tx1"/>
                          </a:solidFill>
                          <a:effectLst/>
                          <a:latin typeface="Arial Narrow" panose="020B0606020202030204" pitchFamily="34" charset="0"/>
                          <a:ea typeface="+mn-ea"/>
                          <a:cs typeface="+mn-cs"/>
                        </a:rPr>
                        <a:t>.</a:t>
                      </a:r>
                      <a:endParaRPr lang="es-CO" sz="1100" u="none" kern="1200" baseline="0" dirty="0">
                        <a:solidFill>
                          <a:schemeClr val="tx1"/>
                        </a:solidFill>
                        <a:effectLst/>
                        <a:latin typeface="Arial Narrow" panose="020B0606020202030204" pitchFamily="34" charset="0"/>
                        <a:ea typeface="+mn-ea"/>
                        <a:cs typeface="+mn-cs"/>
                      </a:endParaRPr>
                    </a:p>
                  </a:txBody>
                  <a:tcPr marL="36000" marR="108000" marT="36000" marB="36000"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03884983"/>
                  </a:ext>
                </a:extLst>
              </a:tr>
              <a:tr h="64473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Casanare</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7" marB="4571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Caño Aguaclarita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marT="45717" marB="4571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Tx/>
                        <a:buNone/>
                        <a:tabLst/>
                        <a:defRPr/>
                      </a:pPr>
                      <a:r>
                        <a:rPr lang="es-CO" sz="1100" u="none" kern="1200" baseline="0" dirty="0" smtClean="0">
                          <a:solidFill>
                            <a:schemeClr val="tx1"/>
                          </a:solidFill>
                          <a:effectLst/>
                          <a:latin typeface="Arial Narrow" panose="020B0606020202030204" pitchFamily="34" charset="0"/>
                          <a:ea typeface="+mn-ea"/>
                          <a:cs typeface="+mn-cs"/>
                        </a:rPr>
                        <a:t>Niveles altos en el Río Casanare, atención en la SZH Caño Aguaclarita.</a:t>
                      </a:r>
                      <a:endParaRPr lang="es-CO" sz="1100" u="none" kern="1200" baseline="0" dirty="0">
                        <a:solidFill>
                          <a:schemeClr val="tx1"/>
                        </a:solidFill>
                        <a:effectLst/>
                        <a:latin typeface="Arial Narrow" panose="020B0606020202030204" pitchFamily="34" charset="0"/>
                        <a:ea typeface="+mn-ea"/>
                        <a:cs typeface="+mn-cs"/>
                      </a:endParaRPr>
                    </a:p>
                  </a:txBody>
                  <a:tcPr marT="45717" marB="45717"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259547277"/>
                  </a:ext>
                </a:extLst>
              </a:tr>
              <a:tr h="64473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u="none" kern="1200" dirty="0">
                          <a:solidFill>
                            <a:schemeClr val="tx1"/>
                          </a:solidFill>
                          <a:effectLst/>
                          <a:latin typeface="Arial Narrow" panose="020B0606020202030204" pitchFamily="34" charset="0"/>
                        </a:rPr>
                        <a:t>Casanare</a:t>
                      </a:r>
                      <a:endParaRPr lang="es-CO" sz="11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a:solidFill>
                            <a:schemeClr val="tx1"/>
                          </a:solidFill>
                          <a:effectLst/>
                          <a:latin typeface="Arial Narrow" panose="020B0606020202030204" pitchFamily="34" charset="0"/>
                        </a:rPr>
                        <a:t>Cuenca del río Ariporo</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Tx/>
                        <a:buNone/>
                        <a:tabLst/>
                        <a:defRPr/>
                      </a:pPr>
                      <a:r>
                        <a:rPr lang="es-CO" sz="1100" u="none" kern="1200" baseline="0" dirty="0" smtClean="0">
                          <a:solidFill>
                            <a:schemeClr val="tx1"/>
                          </a:solidFill>
                          <a:effectLst/>
                          <a:latin typeface="Arial Narrow" panose="020B0606020202030204" pitchFamily="34" charset="0"/>
                        </a:rPr>
                        <a:t>Probabilidad de incrementos súbitos en los niveles del río Ariporo y sus aportantes. Especial atención en el municipio de Paz de Ariporo. </a:t>
                      </a:r>
                      <a:endParaRPr lang="es-ES"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545974768"/>
                  </a:ext>
                </a:extLst>
              </a:tr>
              <a:tr h="644731">
                <a:tc>
                  <a:txBody>
                    <a:bodyPr/>
                    <a:lstStyle/>
                    <a:p>
                      <a:pPr algn="ctr">
                        <a:lnSpc>
                          <a:spcPct val="107000"/>
                        </a:lnSpc>
                        <a:spcAft>
                          <a:spcPts val="0"/>
                        </a:spcAft>
                      </a:pPr>
                      <a:endParaRPr lang="es-CO" sz="1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Casanare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Casanare</a:t>
                      </a: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648035"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rPr>
                        <a:t>Probabilidad de crecientes súbitas en la cuenca alta </a:t>
                      </a:r>
                      <a:r>
                        <a:rPr lang="es-ES" sz="1100" u="none" strike="noStrike" kern="1200" baseline="0" dirty="0" smtClean="0">
                          <a:effectLst/>
                          <a:latin typeface="Arial Narrow" panose="020B0606020202030204" pitchFamily="34" charset="0"/>
                        </a:rPr>
                        <a:t>del río Casanare, estar atentos ante posibles incrementos de los niveles en los afluentes al cauce principal. Especial atención en los municipios de Chita (Boyacá), Hato Corozal, La Salina, Sácama (Casanare), Puerto Rondón, Tame, y Cravo Norte (Arauca).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40341433"/>
                  </a:ext>
                </a:extLst>
              </a:tr>
              <a:tr h="64473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Casanare</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699" marB="45699"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u="none" strike="noStrike" kern="1200" baseline="0" dirty="0" smtClean="0">
                          <a:solidFill>
                            <a:schemeClr val="tx1"/>
                          </a:solidFill>
                          <a:effectLst/>
                          <a:latin typeface="Arial Narrow" panose="020B0606020202030204" pitchFamily="34" charset="0"/>
                          <a:ea typeface="+mn-ea"/>
                          <a:cs typeface="+mn-cs"/>
                        </a:rPr>
                        <a:t>Cuenca del río Cravo Norte</a:t>
                      </a:r>
                      <a:endParaRPr lang="es-CO" sz="1100" b="0" u="none" strike="noStrike" kern="1200" baseline="0" dirty="0">
                        <a:solidFill>
                          <a:schemeClr val="tx1"/>
                        </a:solidFill>
                        <a:effectLst/>
                        <a:latin typeface="Arial Narrow" panose="020B0606020202030204" pitchFamily="34" charset="0"/>
                        <a:ea typeface="+mn-ea"/>
                        <a:cs typeface="+mn-cs"/>
                      </a:endParaRPr>
                    </a:p>
                  </a:txBody>
                  <a:tcPr marT="45699" marB="45699"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
                          <a:srgbClr val="000000"/>
                        </a:buClr>
                        <a:buSzPts val="825"/>
                        <a:buFont typeface="Arial"/>
                        <a:buNone/>
                        <a:tabLst/>
                        <a:defRPr/>
                      </a:pPr>
                      <a:r>
                        <a:rPr lang="es-ES" sz="1100" b="0" i="0" u="none" strike="noStrike" cap="none" dirty="0" smtClean="0">
                          <a:solidFill>
                            <a:schemeClr val="dk1"/>
                          </a:solidFill>
                          <a:latin typeface="Arial Narrow"/>
                          <a:ea typeface="Arial Narrow"/>
                          <a:cs typeface="Arial Narrow"/>
                          <a:sym typeface="Arial"/>
                        </a:rPr>
                        <a:t>Probabilidad de crecientes súbitas en el río Cravo Norte y sus afluentes, a la altura del municipio de Tame (Arauca). </a:t>
                      </a:r>
                    </a:p>
                  </a:txBody>
                  <a:tcPr marT="45699" marB="45699"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617820569"/>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511651" y="2060361"/>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906014" y="2519913"/>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493372" y="2423166"/>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137772" y="225741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3961" y="2257410"/>
            <a:ext cx="492582" cy="473923"/>
          </a:xfrm>
          <a:prstGeom prst="rect">
            <a:avLst/>
          </a:prstGeom>
        </p:spPr>
      </p:pic>
      <p:pic>
        <p:nvPicPr>
          <p:cNvPr id="34"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3961" y="3564374"/>
            <a:ext cx="492582" cy="473923"/>
          </a:xfrm>
          <a:prstGeom prst="rect">
            <a:avLst/>
          </a:prstGeom>
        </p:spPr>
      </p:pic>
      <p:pic>
        <p:nvPicPr>
          <p:cNvPr id="38"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3961" y="4336554"/>
            <a:ext cx="492582" cy="473923"/>
          </a:xfrm>
          <a:prstGeom prst="rect">
            <a:avLst/>
          </a:prstGeom>
        </p:spPr>
      </p:pic>
      <p:pic>
        <p:nvPicPr>
          <p:cNvPr id="39"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3961" y="5152421"/>
            <a:ext cx="492582" cy="473923"/>
          </a:xfrm>
          <a:prstGeom prst="rect">
            <a:avLst/>
          </a:prstGeom>
        </p:spPr>
      </p:pic>
      <p:pic>
        <p:nvPicPr>
          <p:cNvPr id="26"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5055" y="291873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589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agen 33" descr="D:\HIDROLOGIA\INFORME HIDROLOGICO\Boletin Alertas Hidrologicas\jpg\AH_Orinoco.jpg"/>
          <p:cNvPicPr>
            <a:picLocks noChangeAspect="1"/>
          </p:cNvPicPr>
          <p:nvPr/>
        </p:nvPicPr>
        <p:blipFill>
          <a:blip r:embed="rId3" r:link="rId4" cstate="print">
            <a:extLst>
              <a:ext uri="{28A0092B-C50C-407E-A947-70E740481C1C}">
                <a14:useLocalDpi xmlns:a14="http://schemas.microsoft.com/office/drawing/2010/main" val="0"/>
              </a:ext>
            </a:extLst>
          </a:blip>
          <a:srcRect l="1514" r="1295"/>
          <a:stretch>
            <a:fillRect/>
          </a:stretch>
        </p:blipFill>
        <p:spPr bwMode="auto">
          <a:xfrm>
            <a:off x="60109" y="1376363"/>
            <a:ext cx="5175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5318125"/>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050" y="5929313"/>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175" y="2173288"/>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8" descr="Recurso 3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52"/>
          <p:cNvPicPr>
            <a:picLocks noChangeAspect="1"/>
          </p:cNvPicPr>
          <p:nvPr/>
        </p:nvPicPr>
        <p:blipFill>
          <a:blip r:embed="rId11">
            <a:extLst>
              <a:ext uri="{28A0092B-C50C-407E-A947-70E740481C1C}">
                <a14:useLocalDpi xmlns:a14="http://schemas.microsoft.com/office/drawing/2010/main" val="0"/>
              </a:ext>
            </a:extLst>
          </a:blip>
          <a:srcRect l="-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9" descr="Recurso 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Imagen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0875" y="69357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1" name="Picture 3" descr="Recurso 39.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Recurso 2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9763" y="47529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794;p17"/>
          <p:cNvGraphicFramePr/>
          <p:nvPr>
            <p:extLst/>
          </p:nvPr>
        </p:nvGraphicFramePr>
        <p:xfrm>
          <a:off x="5280265" y="1153525"/>
          <a:ext cx="6855041" cy="5199382"/>
        </p:xfrm>
        <a:graphic>
          <a:graphicData uri="http://schemas.openxmlformats.org/drawingml/2006/table">
            <a:tbl>
              <a:tblPr>
                <a:noFill/>
              </a:tblPr>
              <a:tblGrid>
                <a:gridCol w="542397">
                  <a:extLst>
                    <a:ext uri="{9D8B030D-6E8A-4147-A177-3AD203B41FA5}">
                      <a16:colId xmlns:a16="http://schemas.microsoft.com/office/drawing/2014/main" xmlns="" val="20000"/>
                    </a:ext>
                  </a:extLst>
                </a:gridCol>
                <a:gridCol w="882602">
                  <a:extLst>
                    <a:ext uri="{9D8B030D-6E8A-4147-A177-3AD203B41FA5}">
                      <a16:colId xmlns:a16="http://schemas.microsoft.com/office/drawing/2014/main" xmlns="" val="20001"/>
                    </a:ext>
                  </a:extLst>
                </a:gridCol>
                <a:gridCol w="1360699">
                  <a:extLst>
                    <a:ext uri="{9D8B030D-6E8A-4147-A177-3AD203B41FA5}">
                      <a16:colId xmlns:a16="http://schemas.microsoft.com/office/drawing/2014/main" xmlns="" val="20002"/>
                    </a:ext>
                  </a:extLst>
                </a:gridCol>
                <a:gridCol w="4069343">
                  <a:extLst>
                    <a:ext uri="{9D8B030D-6E8A-4147-A177-3AD203B41FA5}">
                      <a16:colId xmlns:a16="http://schemas.microsoft.com/office/drawing/2014/main" xmlns="" val="20003"/>
                    </a:ext>
                  </a:extLst>
                </a:gridCol>
              </a:tblGrid>
              <a:tr h="381880">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Alerta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4472C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Zona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Subzona o </a:t>
                      </a:r>
                      <a:endParaRPr sz="1000" b="1" u="none" strike="noStrike" cap="none" dirty="0">
                        <a:solidFill>
                          <a:schemeClr val="lt1"/>
                        </a:solidFill>
                        <a:latin typeface="Arial Narrow" panose="020B0606020202030204" pitchFamily="34" charset="0"/>
                      </a:endParaRPr>
                    </a:p>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Cuenca Hidrográfica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CO" sz="1000" b="1" u="none" strike="noStrike" cap="none" dirty="0">
                          <a:solidFill>
                            <a:schemeClr val="lt1"/>
                          </a:solidFill>
                          <a:latin typeface="Arial Narrow" panose="020B0606020202030204" pitchFamily="34" charset="0"/>
                          <a:ea typeface="Arial Narrow"/>
                          <a:cs typeface="Arial Narrow"/>
                          <a:sym typeface="Arial Narrow"/>
                        </a:rPr>
                        <a:t>Descripción de la alerta hidrológica</a:t>
                      </a:r>
                      <a:endParaRPr sz="1000" b="1" u="none" strike="noStrike" cap="none" dirty="0">
                        <a:solidFill>
                          <a:schemeClr val="lt1"/>
                        </a:solidFill>
                        <a:latin typeface="Arial Narrow" panose="020B0606020202030204" pitchFamily="34" charset="0"/>
                        <a:ea typeface="Arial Narrow"/>
                        <a:cs typeface="Arial Narrow"/>
                        <a:sym typeface="Arial Narrow"/>
                      </a:endParaRPr>
                    </a:p>
                  </a:txBody>
                  <a:tcPr marL="91450" marR="91450" marT="45740" marB="45740" anchor="ctr">
                    <a:lnL w="9525" cap="flat" cmpd="sng">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solidFill>
                      <a:schemeClr val="accent1">
                        <a:lumMod val="75000"/>
                      </a:schemeClr>
                    </a:solidFill>
                  </a:tcPr>
                </a:tc>
                <a:extLst>
                  <a:ext uri="{0D108BD9-81ED-4DB2-BD59-A6C34878D82A}">
                    <a16:rowId xmlns:a16="http://schemas.microsoft.com/office/drawing/2014/main" xmlns="" val="10000"/>
                  </a:ext>
                </a:extLst>
              </a:tr>
              <a:tr h="58037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Chitagá</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CO" sz="1100" b="0" u="none" kern="1200" baseline="0" dirty="0" smtClean="0">
                          <a:solidFill>
                            <a:schemeClr val="tx1"/>
                          </a:solidFill>
                          <a:effectLst/>
                          <a:latin typeface="Arial Narrow" panose="020B0606020202030204" pitchFamily="34" charset="0"/>
                          <a:ea typeface="+mn-ea"/>
                          <a:cs typeface="+mn-cs"/>
                        </a:rPr>
                        <a:t>Probabilidad de crecientes súbitas en la cuenca del río </a:t>
                      </a: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Chitagá</a:t>
                      </a:r>
                      <a:r>
                        <a:rPr lang="es-CO" sz="1100" b="0" u="none" kern="1200" baseline="0" dirty="0" smtClean="0">
                          <a:solidFill>
                            <a:schemeClr val="tx1"/>
                          </a:solidFill>
                          <a:effectLst/>
                          <a:latin typeface="Arial Narrow" panose="020B0606020202030204" pitchFamily="34" charset="0"/>
                          <a:ea typeface="+mn-ea"/>
                          <a:cs typeface="+mn-cs"/>
                        </a:rPr>
                        <a:t> y sus afluentes. Especial atención en el municipio de Cácota y Silos (Norte de Santander). </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873960267"/>
                  </a:ext>
                </a:extLst>
              </a:tr>
              <a:tr h="58037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Margua</a:t>
                      </a:r>
                      <a:endParaRPr lang="es-CO" sz="110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CO" sz="1100" u="none" kern="1200" baseline="0" dirty="0" smtClean="0">
                          <a:solidFill>
                            <a:schemeClr val="tx1"/>
                          </a:solidFill>
                          <a:effectLst/>
                          <a:latin typeface="Arial Narrow" panose="020B0606020202030204" pitchFamily="34" charset="0"/>
                          <a:ea typeface="+mn-ea"/>
                          <a:cs typeface="+mn-cs"/>
                        </a:rPr>
                        <a:t>Probabilidad de crecientes súbitas en la cuenca del río Margua. Especial atención en el municipio de Toledo (Norte de Santander).</a:t>
                      </a:r>
                    </a:p>
                  </a:txBody>
                  <a:tcPr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943568845"/>
                  </a:ext>
                </a:extLst>
              </a:tr>
              <a:tr h="580371">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n-US" sz="1100" b="0" kern="1200" dirty="0">
                          <a:solidFill>
                            <a:schemeClr val="tx1"/>
                          </a:solidFill>
                          <a:effectLst/>
                          <a:latin typeface="Arial Narrow" panose="020B0606020202030204" pitchFamily="34" charset="0"/>
                          <a:ea typeface="+mn-ea"/>
                          <a:cs typeface="+mn-cs"/>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17" marB="4571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u="none" strike="noStrike" kern="1200" baseline="0" dirty="0" smtClean="0">
                          <a:solidFill>
                            <a:schemeClr val="tx1"/>
                          </a:solidFill>
                          <a:effectLst/>
                          <a:latin typeface="Arial Narrow" panose="020B0606020202030204" pitchFamily="34" charset="0"/>
                          <a:ea typeface="+mn-ea"/>
                          <a:cs typeface="+mn-cs"/>
                        </a:rPr>
                        <a:t>Río Cobugón – Río Cobaría</a:t>
                      </a:r>
                    </a:p>
                  </a:txBody>
                  <a:tcPr marT="45717" marB="45717"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crecientes súbitas en los ríos Cobugón, Cobaría y sus afluentes. Especial atención en el municipio de Cubará (Boyacá). </a:t>
                      </a:r>
                      <a:endParaRPr lang="es-CO" sz="1100" b="0" u="none" kern="1200" baseline="0" dirty="0" smtClean="0">
                        <a:solidFill>
                          <a:schemeClr val="tx1"/>
                        </a:solidFill>
                        <a:effectLst/>
                        <a:latin typeface="Arial Narrow" panose="020B0606020202030204" pitchFamily="34" charset="0"/>
                        <a:ea typeface="+mn-ea"/>
                        <a:cs typeface="+mn-cs"/>
                      </a:endParaRPr>
                    </a:p>
                  </a:txBody>
                  <a:tcPr marT="45717" marB="45717"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615855249"/>
                  </a:ext>
                </a:extLst>
              </a:tr>
              <a:tr h="60960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n-US" sz="1100" b="0" kern="1200" dirty="0">
                          <a:solidFill>
                            <a:schemeClr val="tx1"/>
                          </a:solidFill>
                          <a:effectLst/>
                          <a:latin typeface="Arial Narrow" panose="020B0606020202030204" pitchFamily="34" charset="0"/>
                          <a:ea typeface="+mn-ea"/>
                          <a:cs typeface="+mn-cs"/>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05" marB="4570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u="none" strike="noStrike" kern="1200" baseline="0" dirty="0" smtClean="0">
                          <a:solidFill>
                            <a:schemeClr val="tx1"/>
                          </a:solidFill>
                          <a:effectLst/>
                          <a:latin typeface="Arial Narrow" panose="020B0606020202030204" pitchFamily="34" charset="0"/>
                          <a:ea typeface="+mn-ea"/>
                          <a:cs typeface="+mn-cs"/>
                        </a:rPr>
                        <a:t>Cuenca del río </a:t>
                      </a:r>
                      <a:r>
                        <a:rPr lang="es-CO" sz="1100" b="0" u="none" strike="noStrike" kern="1200" baseline="0" dirty="0">
                          <a:solidFill>
                            <a:schemeClr val="tx1"/>
                          </a:solidFill>
                          <a:effectLst/>
                          <a:latin typeface="Arial Narrow" panose="020B0606020202030204" pitchFamily="34" charset="0"/>
                          <a:ea typeface="+mn-ea"/>
                          <a:cs typeface="+mn-cs"/>
                        </a:rPr>
                        <a:t>Bojabá</a:t>
                      </a:r>
                    </a:p>
                  </a:txBody>
                  <a:tcPr marT="45705" marB="4570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a:solidFill>
                            <a:schemeClr val="tx1"/>
                          </a:solidFill>
                          <a:effectLst/>
                          <a:latin typeface="Arial Narrow" panose="020B0606020202030204" pitchFamily="34" charset="0"/>
                          <a:ea typeface="+mn-ea"/>
                          <a:cs typeface="+mn-cs"/>
                        </a:rPr>
                        <a:t>Probabilidad de crecientes súbitas en </a:t>
                      </a:r>
                      <a:r>
                        <a:rPr lang="es-ES" sz="1100" b="0" u="none" strike="noStrike" kern="1200" baseline="0" dirty="0" smtClean="0">
                          <a:solidFill>
                            <a:schemeClr val="tx1"/>
                          </a:solidFill>
                          <a:effectLst/>
                          <a:latin typeface="Arial Narrow" panose="020B0606020202030204" pitchFamily="34" charset="0"/>
                          <a:ea typeface="+mn-ea"/>
                          <a:cs typeface="+mn-cs"/>
                        </a:rPr>
                        <a:t>el río </a:t>
                      </a:r>
                      <a:r>
                        <a:rPr lang="es-CO" sz="1100" b="0" u="none" strike="noStrike" kern="1200" baseline="0" dirty="0">
                          <a:solidFill>
                            <a:schemeClr val="tx1"/>
                          </a:solidFill>
                          <a:effectLst/>
                          <a:latin typeface="Arial Narrow" panose="020B0606020202030204" pitchFamily="34" charset="0"/>
                          <a:ea typeface="+mn-ea"/>
                          <a:cs typeface="+mn-cs"/>
                        </a:rPr>
                        <a:t>Bojabá</a:t>
                      </a:r>
                      <a:r>
                        <a:rPr lang="es-ES" sz="1100" b="0" u="none" strike="noStrike" kern="1200" baseline="0" dirty="0">
                          <a:solidFill>
                            <a:schemeClr val="tx1"/>
                          </a:solidFill>
                          <a:effectLst/>
                          <a:latin typeface="Arial Narrow" panose="020B0606020202030204" pitchFamily="34" charset="0"/>
                          <a:ea typeface="+mn-ea"/>
                          <a:cs typeface="+mn-cs"/>
                        </a:rPr>
                        <a:t> y sus afluentes. </a:t>
                      </a:r>
                      <a:r>
                        <a:rPr lang="es-ES" sz="1100" b="0" u="none" strike="noStrike" kern="1200" baseline="0" dirty="0" smtClean="0">
                          <a:solidFill>
                            <a:schemeClr val="tx1"/>
                          </a:solidFill>
                          <a:effectLst/>
                          <a:latin typeface="Arial Narrow" panose="020B0606020202030204" pitchFamily="34" charset="0"/>
                          <a:ea typeface="+mn-ea"/>
                          <a:cs typeface="+mn-cs"/>
                        </a:rPr>
                        <a:t>Se recomienda especial atención en los municipios de Cubará (Boyacá) y Saravena (Arauca). </a:t>
                      </a:r>
                      <a:endParaRPr lang="es-ES" sz="1100" b="0" u="none" strike="noStrike" kern="1200" baseline="0" dirty="0">
                        <a:solidFill>
                          <a:schemeClr val="tx1"/>
                        </a:solidFill>
                        <a:effectLst/>
                        <a:latin typeface="Arial Narrow" panose="020B0606020202030204" pitchFamily="34" charset="0"/>
                        <a:ea typeface="+mn-ea"/>
                        <a:cs typeface="+mn-cs"/>
                      </a:endParaRPr>
                    </a:p>
                  </a:txBody>
                  <a:tcPr marT="45705" marB="45705"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59552335"/>
                  </a:ext>
                </a:extLst>
              </a:tr>
              <a:tr h="60960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n-US" sz="1100" b="0" kern="1200" dirty="0">
                          <a:solidFill>
                            <a:schemeClr val="tx1"/>
                          </a:solidFill>
                          <a:effectLst/>
                          <a:latin typeface="Arial Narrow" panose="020B0606020202030204" pitchFamily="34" charset="0"/>
                          <a:ea typeface="+mn-ea"/>
                          <a:cs typeface="+mn-cs"/>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s-CO" sz="1100" b="0" u="none" strike="noStrike" kern="1200" baseline="0" dirty="0" smtClean="0">
                          <a:solidFill>
                            <a:schemeClr val="tx1"/>
                          </a:solidFill>
                          <a:effectLst/>
                          <a:latin typeface="Arial Narrow" panose="020B0606020202030204" pitchFamily="34" charset="0"/>
                          <a:ea typeface="+mn-ea"/>
                          <a:cs typeface="+mn-cs"/>
                        </a:rPr>
                        <a:t>Cuenca del río Banadia y otros directos al Arauca</a:t>
                      </a:r>
                      <a:endParaRPr lang="es-CO" sz="1100" b="0" u="none" strike="noStrike" kern="1200" baseline="0" dirty="0">
                        <a:solidFill>
                          <a:schemeClr val="tx1"/>
                        </a:solidFill>
                        <a:effectLst/>
                        <a:latin typeface="Arial Narrow" panose="020B0606020202030204" pitchFamily="34" charset="0"/>
                        <a:ea typeface="+mn-ea"/>
                        <a:cs typeface="+mn-cs"/>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Niveles altos en el río Arauca y en el río Banadía entre otros directos al río Arauca. Especial atención en el municipio de Arauquita, Saravena, Puerto Nariño y Fortul (Arauca). </a:t>
                      </a:r>
                    </a:p>
                  </a:txBody>
                  <a:tcPr marT="45723" marB="45723"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201008074"/>
                  </a:ext>
                </a:extLst>
              </a:tr>
              <a:tr h="60960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n-US" sz="1100" b="0" kern="1200" dirty="0" smtClean="0">
                          <a:solidFill>
                            <a:schemeClr val="tx1"/>
                          </a:solidFill>
                          <a:effectLst/>
                          <a:latin typeface="Arial Narrow" panose="020B0606020202030204" pitchFamily="34" charset="0"/>
                          <a:ea typeface="+mn-ea"/>
                          <a:cs typeface="+mn-cs"/>
                        </a:rPr>
                        <a:t>Arauca </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100" u="none" strike="noStrike" kern="1200" baseline="0" dirty="0" smtClean="0">
                          <a:effectLst/>
                          <a:latin typeface="Arial Narrow" panose="020B0606020202030204" pitchFamily="34" charset="0"/>
                        </a:rPr>
                        <a:t>Bajo río Arauca</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Se prevé incrementos en los niveles del río Arauca, a la altura de</a:t>
                      </a:r>
                      <a:r>
                        <a:rPr lang="es-CO" sz="1100" b="0" u="none" strike="noStrike" kern="1200" baseline="0" dirty="0" smtClean="0">
                          <a:solidFill>
                            <a:schemeClr val="tx1"/>
                          </a:solidFill>
                          <a:effectLst/>
                          <a:latin typeface="Arial Narrow" panose="020B0606020202030204" pitchFamily="34" charset="0"/>
                          <a:ea typeface="+mn-ea"/>
                          <a:cs typeface="+mn-cs"/>
                        </a:rPr>
                        <a:t> la ciudad de Arauca.</a:t>
                      </a:r>
                      <a:endParaRPr lang="es-ES" sz="1100" b="0" u="none" strike="noStrike" kern="1200" baseline="0" dirty="0" smtClean="0">
                        <a:solidFill>
                          <a:schemeClr val="tx1"/>
                        </a:solidFill>
                        <a:effectLst/>
                        <a:latin typeface="Arial Narrow" panose="020B0606020202030204" pitchFamily="34" charset="0"/>
                        <a:ea typeface="+mn-ea"/>
                        <a:cs typeface="+mn-cs"/>
                      </a:endParaRPr>
                    </a:p>
                  </a:txBody>
                  <a:tcPr marT="45723" marB="45723"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40707600"/>
                  </a:ext>
                </a:extLst>
              </a:tr>
              <a:tr h="60960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n-US" sz="1100" b="0" kern="1200" dirty="0" smtClean="0">
                          <a:solidFill>
                            <a:schemeClr val="tx1"/>
                          </a:solidFill>
                          <a:effectLst/>
                          <a:latin typeface="Arial Narrow" panose="020B0606020202030204" pitchFamily="34" charset="0"/>
                          <a:ea typeface="+mn-ea"/>
                          <a:cs typeface="+mn-cs"/>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Cuenca del río Cinaruco</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incrementos moderados en el nivel del río Cinaruco y sus afluentes. </a:t>
                      </a:r>
                    </a:p>
                  </a:txBody>
                  <a:tcPr marT="45723" marB="45723"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3638565807"/>
                  </a:ext>
                </a:extLst>
              </a:tr>
              <a:tr h="609600">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00" b="1" u="none" strike="noStrike" kern="1200" baseline="0" dirty="0">
                        <a:solidFill>
                          <a:schemeClr val="tx1"/>
                        </a:solidFill>
                        <a:effectLst/>
                        <a:latin typeface="Arial Narrow" panose="020B0606020202030204" pitchFamily="34" charset="0"/>
                        <a:ea typeface="+mn-ea"/>
                        <a:cs typeface="+mn-cs"/>
                      </a:endParaRPr>
                    </a:p>
                  </a:txBody>
                  <a:tcPr marT="45710" marB="45710" anchor="ctr">
                    <a:lnL w="9525" cap="flat" cmpd="sng">
                      <a:solidFill>
                        <a:srgbClr val="4472C4"/>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algn="ctr"/>
                      <a:r>
                        <a:rPr lang="en-US" sz="1100" b="0" kern="1200" dirty="0" smtClean="0">
                          <a:solidFill>
                            <a:schemeClr val="tx1"/>
                          </a:solidFill>
                          <a:effectLst/>
                          <a:latin typeface="Arial Narrow" panose="020B0606020202030204" pitchFamily="34" charset="0"/>
                          <a:ea typeface="+mn-ea"/>
                          <a:cs typeface="+mn-cs"/>
                        </a:rPr>
                        <a:t>Arauca</a:t>
                      </a:r>
                      <a:endParaRPr lang="es-CO" sz="11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Caño Samuco</a:t>
                      </a:r>
                      <a:endParaRPr lang="es-CO" sz="11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marT="45723" marB="45723"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tc>
                  <a:txBody>
                    <a:bodyPr/>
                    <a:lstStyle/>
                    <a:p>
                      <a:pPr marL="0" marR="0" lvl="0" indent="0" algn="just"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100" b="0" u="none" strike="noStrike" kern="1200" baseline="0" dirty="0" smtClean="0">
                          <a:solidFill>
                            <a:schemeClr val="tx1"/>
                          </a:solidFill>
                          <a:effectLst/>
                          <a:latin typeface="Arial Narrow" panose="020B0606020202030204" pitchFamily="34" charset="0"/>
                          <a:ea typeface="+mn-ea"/>
                          <a:cs typeface="+mn-cs"/>
                        </a:rPr>
                        <a:t>Probabilidad de incrementos moderados en el nivel del Caño Samuco en Arauca. </a:t>
                      </a:r>
                    </a:p>
                  </a:txBody>
                  <a:tcPr marT="45723" marB="45723" anchor="ctr">
                    <a:lnL w="9525" cap="flat" cmpd="sng" algn="ctr">
                      <a:solidFill>
                        <a:srgbClr val="000000">
                          <a:alpha val="0"/>
                        </a:srgbClr>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lgn="ctr">
                      <a:solidFill>
                        <a:srgbClr val="4472C4"/>
                      </a:solidFill>
                      <a:prstDash val="solid"/>
                      <a:round/>
                      <a:headEnd type="none" w="sm" len="sm"/>
                      <a:tailEnd type="none" w="sm" len="sm"/>
                    </a:lnT>
                    <a:lnB w="9525" cap="flat" cmpd="sng" algn="ctr">
                      <a:solidFill>
                        <a:srgbClr val="4472C4"/>
                      </a:solidFill>
                      <a:prstDash val="solid"/>
                      <a:round/>
                      <a:headEnd type="none" w="sm" len="sm"/>
                      <a:tailEnd type="none" w="sm" len="sm"/>
                    </a:lnB>
                  </a:tcPr>
                </a:tc>
                <a:extLst>
                  <a:ext uri="{0D108BD9-81ED-4DB2-BD59-A6C34878D82A}">
                    <a16:rowId xmlns:a16="http://schemas.microsoft.com/office/drawing/2014/main" xmlns="" val="205410048"/>
                  </a:ext>
                </a:extLst>
              </a:tr>
            </a:tbl>
          </a:graphicData>
        </a:graphic>
      </p:graphicFrame>
      <p:pic>
        <p:nvPicPr>
          <p:cNvPr id="2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36575" y="1165225"/>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27407" y="1845162"/>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46291" y="1901032"/>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13961" y="1899444"/>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5378" y="1616870"/>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5378" y="2195450"/>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1540" y="2777250"/>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890" y="3382107"/>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890" y="3986964"/>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890" y="4591821"/>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890" y="5196678"/>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890" y="5826262"/>
            <a:ext cx="4937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9" descr="Recurso 37.png"/>
          <p:cNvPicPr>
            <a:picLocks noChangeAspect="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3256632" y="2221281"/>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862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50" y="5299075"/>
            <a:ext cx="492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3" y="172402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9846" y="2181225"/>
            <a:ext cx="3571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7213" y="3962400"/>
            <a:ext cx="4238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0" name="Picture 8" descr="Recurso 32.png"/>
          <p:cNvPicPr>
            <a:picLocks noChangeAspect="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41338" y="3530600"/>
            <a:ext cx="4032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52"/>
          <p:cNvPicPr>
            <a:picLocks noChangeAspect="1"/>
          </p:cNvPicPr>
          <p:nvPr/>
        </p:nvPicPr>
        <p:blipFill>
          <a:blip r:embed="rId9" cstate="print">
            <a:extLst>
              <a:ext uri="{28A0092B-C50C-407E-A947-70E740481C1C}">
                <a14:useLocalDpi xmlns:a14="http://schemas.microsoft.com/office/drawing/2010/main" val="0"/>
              </a:ext>
            </a:extLst>
          </a:blip>
          <a:srcRect l="-2" r="14566" b="27232"/>
          <a:stretch>
            <a:fillRect/>
          </a:stretch>
        </p:blipFill>
        <p:spPr bwMode="auto">
          <a:xfrm>
            <a:off x="-519113" y="3067050"/>
            <a:ext cx="379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49" descr="Recurso 37.png"/>
          <p:cNvPicPr>
            <a:picLocks noChangeAspect="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511175" y="12588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9" descr="Recurso 31.png"/>
          <p:cNvPicPr>
            <a:picLocks noChangeAspect="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533400" y="2619375"/>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4" name="Rectangle 2"/>
          <p:cNvSpPr>
            <a:spLocks noChangeArrowheads="1"/>
          </p:cNvSpPr>
          <p:nvPr/>
        </p:nvSpPr>
        <p:spPr bwMode="auto">
          <a:xfrm>
            <a:off x="3411538" y="241300"/>
            <a:ext cx="4713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fontAlgn="base">
              <a:spcBef>
                <a:spcPct val="0"/>
              </a:spcBef>
              <a:spcAft>
                <a:spcPct val="0"/>
              </a:spcAft>
              <a:buClrTx/>
              <a:buFontTx/>
              <a:buNone/>
              <a:defRPr/>
            </a:pPr>
            <a:r>
              <a:rPr lang="es-CO" altLang="es-CO" sz="2000" dirty="0">
                <a:solidFill>
                  <a:srgbClr val="FFFFFF"/>
                </a:solidFill>
                <a:latin typeface="Arial Black" panose="020B0A04020102020204" pitchFamily="34" charset="0"/>
              </a:rPr>
              <a:t>Área Hidrográfica del Amazonas</a:t>
            </a:r>
          </a:p>
        </p:txBody>
      </p:sp>
      <p:pic>
        <p:nvPicPr>
          <p:cNvPr id="161805"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7538" y="586740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6" name="Picture 3" descr="Recurso 3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52601" y="6433344"/>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14" r:link="rId15" cstate="print">
            <a:extLst>
              <a:ext uri="{28A0092B-C50C-407E-A947-70E740481C1C}">
                <a14:useLocalDpi xmlns:a14="http://schemas.microsoft.com/office/drawing/2010/main" val="0"/>
              </a:ext>
            </a:extLst>
          </a:blip>
          <a:stretch>
            <a:fillRect/>
          </a:stretch>
        </p:blipFill>
        <p:spPr>
          <a:xfrm>
            <a:off x="79784" y="1569027"/>
            <a:ext cx="5228478" cy="4040187"/>
          </a:xfrm>
          <a:prstGeom prst="rect">
            <a:avLst/>
          </a:prstGeom>
        </p:spPr>
      </p:pic>
      <p:pic>
        <p:nvPicPr>
          <p:cNvPr id="19" name="Picture 3" descr="Recurso 39.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4112" y="3098507"/>
            <a:ext cx="3078027" cy="864083"/>
          </a:xfrm>
          <a:prstGeom prst="rect">
            <a:avLst/>
          </a:prstGeom>
        </p:spPr>
      </p:pic>
    </p:spTree>
    <p:extLst>
      <p:ext uri="{BB962C8B-B14F-4D97-AF65-F5344CB8AC3E}">
        <p14:creationId xmlns:p14="http://schemas.microsoft.com/office/powerpoint/2010/main" val="1538114435"/>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
          <p:cNvSpPr txBox="1"/>
          <p:nvPr/>
        </p:nvSpPr>
        <p:spPr>
          <a:xfrm>
            <a:off x="9052113" y="-1817460"/>
            <a:ext cx="1249060" cy="490455"/>
          </a:xfrm>
          <a:prstGeom prst="rect">
            <a:avLst/>
          </a:prstGeom>
          <a:noFill/>
          <a:ln>
            <a:noFill/>
          </a:ln>
        </p:spPr>
        <p:txBody>
          <a:bodyPr spcFirstLastPara="1" wrap="square" lIns="91425" tIns="45700" rIns="91425" bIns="45700" anchor="t" anchorCtr="0">
            <a:spAutoFit/>
          </a:bodyPr>
          <a:lstStyle/>
          <a:p>
            <a:pPr>
              <a:buClr>
                <a:srgbClr val="6D4D24"/>
              </a:buClr>
              <a:buSzPts val="2587"/>
              <a:buFont typeface="Calibri"/>
              <a:buNone/>
              <a:defRPr/>
            </a:pPr>
            <a:r>
              <a:rPr lang="es-ES" sz="2587" b="1" kern="0" dirty="0">
                <a:solidFill>
                  <a:srgbClr val="6D4D24"/>
                </a:solidFill>
                <a:ea typeface="Calibri"/>
                <a:cs typeface="Calibri"/>
                <a:sym typeface="Calibri"/>
              </a:rPr>
              <a:t>No. 162</a:t>
            </a:r>
            <a:endParaRPr kern="0" dirty="0">
              <a:solidFill>
                <a:srgbClr val="000000"/>
              </a:solidFill>
              <a:ea typeface="Calibri"/>
              <a:cs typeface="Calibri"/>
              <a:sym typeface="Calibri"/>
            </a:endParaRPr>
          </a:p>
        </p:txBody>
      </p:sp>
      <p:sp>
        <p:nvSpPr>
          <p:cNvPr id="43" name="Google Shape;43;p1"/>
          <p:cNvSpPr/>
          <p:nvPr/>
        </p:nvSpPr>
        <p:spPr>
          <a:xfrm>
            <a:off x="2996573" y="-853898"/>
            <a:ext cx="6360133" cy="311304"/>
          </a:xfrm>
          <a:prstGeom prst="rect">
            <a:avLst/>
          </a:prstGeom>
          <a:noFill/>
          <a:ln>
            <a:noFill/>
          </a:ln>
        </p:spPr>
        <p:txBody>
          <a:bodyPr spcFirstLastPara="1" wrap="square" lIns="91425" tIns="45700" rIns="91425" bIns="45700" anchor="t" anchorCtr="0">
            <a:spAutoFit/>
          </a:bodyPr>
          <a:lstStyle/>
          <a:p>
            <a:pPr algn="ctr">
              <a:buClr>
                <a:srgbClr val="FFFFFF"/>
              </a:buClr>
              <a:buSzPts val="1423"/>
              <a:buFont typeface="Calibri"/>
              <a:buNone/>
              <a:defRPr/>
            </a:pPr>
            <a:r>
              <a:rPr lang="es-ES" sz="1423" b="1" kern="0" dirty="0">
                <a:solidFill>
                  <a:srgbClr val="FFFFFF"/>
                </a:solidFill>
                <a:ea typeface="Calibri"/>
                <a:cs typeface="Calibri"/>
                <a:sym typeface="Calibri"/>
              </a:rPr>
              <a:t>Martes 11 de Junio de 2019. Hora de actualización 12:30 p.m. </a:t>
            </a:r>
            <a:endParaRPr kern="0" dirty="0">
              <a:solidFill>
                <a:srgbClr val="000000"/>
              </a:solidFill>
              <a:ea typeface="Calibri"/>
              <a:cs typeface="Calibri"/>
              <a:sym typeface="Calibri"/>
            </a:endParaRPr>
          </a:p>
        </p:txBody>
      </p:sp>
      <p:sp>
        <p:nvSpPr>
          <p:cNvPr id="44" name="Google Shape;44;p1"/>
          <p:cNvSpPr txBox="1"/>
          <p:nvPr/>
        </p:nvSpPr>
        <p:spPr>
          <a:xfrm>
            <a:off x="1002051" y="1788470"/>
            <a:ext cx="4476584" cy="3231614"/>
          </a:xfrm>
          <a:prstGeom prst="rect">
            <a:avLst/>
          </a:prstGeom>
          <a:noFill/>
          <a:ln>
            <a:noFill/>
          </a:ln>
        </p:spPr>
        <p:txBody>
          <a:bodyPr spcFirstLastPara="1" wrap="square" lIns="91425" tIns="45700" rIns="91425" bIns="45700" anchor="t" anchorCtr="0">
            <a:spAutoFit/>
          </a:bodyPr>
          <a:lstStyle/>
          <a:p>
            <a:pPr algn="just">
              <a:buClr>
                <a:srgbClr val="000000"/>
              </a:buClr>
              <a:buSzPts val="1800"/>
              <a:buFont typeface="Arial"/>
              <a:buNone/>
              <a:defRPr/>
            </a:pPr>
            <a:r>
              <a:rPr lang="es-MX" sz="1200" kern="0" dirty="0">
                <a:solidFill>
                  <a:srgbClr val="000000"/>
                </a:solidFill>
                <a:latin typeface="Arial Narrow"/>
                <a:ea typeface="Arial Narrow"/>
                <a:cs typeface="Arial Narrow"/>
                <a:sym typeface="Arial Narrow"/>
              </a:rPr>
              <a:t>Debido a las precipitaciones de los últimos días, se presenta saturación de humedad en los suelos, que dan origen a diferentes niveles de probabilidad para la ocurrencia de deslizamientos </a:t>
            </a:r>
            <a:r>
              <a:rPr lang="es-ES" sz="1200" kern="0" dirty="0">
                <a:solidFill>
                  <a:srgbClr val="000000"/>
                </a:solidFill>
                <a:latin typeface="Arial Narrow"/>
                <a:ea typeface="Arial Narrow"/>
                <a:cs typeface="Arial Narrow"/>
                <a:sym typeface="Arial Narrow"/>
              </a:rPr>
              <a:t>de tierra, en zonas de ladera y alta pendiente:</a:t>
            </a:r>
          </a:p>
          <a:p>
            <a:pPr algn="just">
              <a:buClr>
                <a:srgbClr val="000000"/>
              </a:buClr>
              <a:buSzPts val="1800"/>
              <a:buFont typeface="Arial"/>
              <a:buNone/>
              <a:defRPr/>
            </a:pPr>
            <a:endParaRPr lang="es-ES" sz="1200" kern="0" dirty="0">
              <a:solidFill>
                <a:srgbClr val="000000"/>
              </a:solidFill>
              <a:latin typeface="Arial Narrow"/>
              <a:ea typeface="Arial Narrow"/>
              <a:cs typeface="Arial Narrow"/>
              <a:sym typeface="Arial Narrow"/>
            </a:endParaRPr>
          </a:p>
          <a:p>
            <a:pPr algn="just">
              <a:buClr>
                <a:srgbClr val="000000"/>
              </a:buClr>
              <a:buSzPts val="1800"/>
              <a:buFont typeface="Arial"/>
              <a:buNone/>
              <a:defRPr/>
            </a:pPr>
            <a:r>
              <a:rPr lang="es-ES" sz="1200" b="1" kern="0" dirty="0">
                <a:solidFill>
                  <a:prstClr val="black"/>
                </a:solidFill>
                <a:latin typeface="Arial Narrow"/>
                <a:ea typeface="Arial Narrow"/>
                <a:cs typeface="Arial Narrow"/>
                <a:sym typeface="Arial Narrow"/>
              </a:rPr>
              <a:t>Alta: </a:t>
            </a:r>
            <a:r>
              <a:rPr lang="es-ES" sz="1200" kern="0" dirty="0">
                <a:solidFill>
                  <a:srgbClr val="000000"/>
                </a:solidFill>
                <a:latin typeface="Arial Narrow"/>
                <a:ea typeface="Arial Narrow"/>
                <a:cs typeface="Arial Narrow"/>
                <a:sym typeface="Arial Narrow"/>
              </a:rPr>
              <a:t>Para algunos municipios de Antioquia, </a:t>
            </a:r>
            <a:r>
              <a:rPr lang="es-ES" sz="1200" kern="0" dirty="0" smtClean="0">
                <a:solidFill>
                  <a:srgbClr val="000000"/>
                </a:solidFill>
                <a:latin typeface="Arial Narrow"/>
                <a:ea typeface="Arial Narrow"/>
                <a:cs typeface="Arial Narrow"/>
                <a:sym typeface="Arial Narrow"/>
              </a:rPr>
              <a:t>Boyacá, Caldas, Caquetá,  Cundinamarca, Nariño, Norte de Santander, Quindío, Risaralda, Tolima, Valle del Cauca.</a:t>
            </a:r>
          </a:p>
          <a:p>
            <a:pPr algn="just">
              <a:buClr>
                <a:srgbClr val="000000"/>
              </a:buClr>
              <a:buSzPts val="1800"/>
              <a:buFont typeface="Arial"/>
              <a:buNone/>
              <a:defRPr/>
            </a:pPr>
            <a:endParaRPr lang="es-ES" sz="1200" b="1" kern="0" dirty="0">
              <a:solidFill>
                <a:srgbClr val="000000"/>
              </a:solidFill>
              <a:latin typeface="Arial Narrow"/>
              <a:ea typeface="Arial Narrow"/>
              <a:cs typeface="Arial Narrow"/>
              <a:sym typeface="Arial Narrow"/>
            </a:endParaRPr>
          </a:p>
          <a:p>
            <a:pPr algn="just">
              <a:buClr>
                <a:srgbClr val="000000"/>
              </a:buClr>
              <a:buSzPts val="1800"/>
              <a:buFont typeface="Arial"/>
              <a:buNone/>
              <a:defRPr/>
            </a:pPr>
            <a:r>
              <a:rPr lang="es-ES" sz="1200" b="1" kern="0" dirty="0">
                <a:solidFill>
                  <a:srgbClr val="000000"/>
                </a:solidFill>
                <a:latin typeface="Arial Narrow"/>
                <a:ea typeface="Arial Narrow"/>
                <a:cs typeface="Arial Narrow"/>
                <a:sym typeface="Arial Narrow"/>
              </a:rPr>
              <a:t>Moderada</a:t>
            </a:r>
            <a:r>
              <a:rPr lang="es-ES" sz="1200" kern="0" dirty="0">
                <a:solidFill>
                  <a:srgbClr val="000000"/>
                </a:solidFill>
                <a:latin typeface="Arial Narrow"/>
                <a:ea typeface="Arial Narrow"/>
                <a:cs typeface="Arial Narrow"/>
                <a:sym typeface="Arial Narrow"/>
              </a:rPr>
              <a:t>: Para algunos municipios </a:t>
            </a:r>
            <a:r>
              <a:rPr lang="es-ES" sz="1200" kern="0" dirty="0" smtClean="0">
                <a:solidFill>
                  <a:srgbClr val="000000"/>
                </a:solidFill>
                <a:latin typeface="Arial Narrow"/>
                <a:ea typeface="Arial Narrow"/>
                <a:cs typeface="Arial Narrow"/>
                <a:sym typeface="Arial Narrow"/>
              </a:rPr>
              <a:t>de Antioquia, Bolívar, Boyacá, Caldas, Casanare, Cauca, Cundinamarca, Magdalena, Meta, Nariño, Norte de Santander, Putumayo, Santander, Tolima, Valle del Cauca.</a:t>
            </a:r>
          </a:p>
          <a:p>
            <a:pPr algn="just">
              <a:buClr>
                <a:srgbClr val="000000"/>
              </a:buClr>
              <a:buSzPts val="1800"/>
              <a:buFont typeface="Arial"/>
              <a:buNone/>
              <a:defRPr/>
            </a:pPr>
            <a:endParaRPr lang="es-ES" sz="1200" b="1" kern="0" dirty="0">
              <a:solidFill>
                <a:srgbClr val="000000"/>
              </a:solidFill>
              <a:latin typeface="Arial Narrow"/>
              <a:ea typeface="Arial Narrow"/>
              <a:cs typeface="Arial Narrow"/>
              <a:sym typeface="Arial Narrow"/>
            </a:endParaRPr>
          </a:p>
          <a:p>
            <a:pPr algn="just">
              <a:buClr>
                <a:srgbClr val="000000"/>
              </a:buClr>
              <a:buSzPts val="1800"/>
              <a:buFont typeface="Arial"/>
              <a:buNone/>
              <a:defRPr/>
            </a:pPr>
            <a:r>
              <a:rPr lang="es-ES" sz="1200" b="1" kern="0" dirty="0">
                <a:solidFill>
                  <a:srgbClr val="000000"/>
                </a:solidFill>
                <a:latin typeface="Arial Narrow"/>
                <a:ea typeface="Arial Narrow"/>
                <a:cs typeface="Arial Narrow"/>
                <a:sym typeface="Arial Narrow"/>
              </a:rPr>
              <a:t>Baja</a:t>
            </a:r>
            <a:r>
              <a:rPr lang="es-ES" sz="1200" kern="0" dirty="0">
                <a:solidFill>
                  <a:srgbClr val="000000"/>
                </a:solidFill>
                <a:latin typeface="Arial Narrow"/>
                <a:ea typeface="Arial Narrow"/>
                <a:cs typeface="Arial Narrow"/>
                <a:sym typeface="Arial Narrow"/>
              </a:rPr>
              <a:t>: Para algunos municipios de los </a:t>
            </a:r>
            <a:r>
              <a:rPr lang="es-ES" sz="1200" kern="0" dirty="0">
                <a:solidFill>
                  <a:srgbClr val="000000"/>
                </a:solidFill>
                <a:latin typeface="Arial Narrow" panose="020B0606020202030204" pitchFamily="34" charset="0"/>
                <a:ea typeface="Arial Narrow"/>
                <a:cs typeface="Arial Narrow"/>
                <a:sym typeface="Arial Narrow"/>
              </a:rPr>
              <a:t>departamentos de la región Caribe, </a:t>
            </a:r>
            <a:r>
              <a:rPr lang="es-ES" sz="1200" kern="0" dirty="0" smtClean="0">
                <a:solidFill>
                  <a:srgbClr val="000000"/>
                </a:solidFill>
                <a:latin typeface="Arial Narrow" panose="020B0606020202030204" pitchFamily="34" charset="0"/>
                <a:ea typeface="Arial Narrow"/>
                <a:cs typeface="Arial Narrow"/>
                <a:sym typeface="Arial Narrow"/>
              </a:rPr>
              <a:t>Andina, Amazonía, Orinoquia </a:t>
            </a:r>
            <a:r>
              <a:rPr lang="es-ES" sz="1200" kern="0" dirty="0">
                <a:solidFill>
                  <a:srgbClr val="000000"/>
                </a:solidFill>
                <a:latin typeface="Arial Narrow" panose="020B0606020202030204" pitchFamily="34" charset="0"/>
                <a:ea typeface="Arial Narrow"/>
                <a:cs typeface="Arial Narrow"/>
                <a:sym typeface="Arial Narrow"/>
              </a:rPr>
              <a:t>y Pacífica.</a:t>
            </a:r>
          </a:p>
          <a:p>
            <a:pPr algn="just">
              <a:buClr>
                <a:srgbClr val="000000"/>
              </a:buClr>
              <a:buSzPts val="1800"/>
              <a:buFont typeface="Arial"/>
              <a:buNone/>
              <a:defRPr/>
            </a:pPr>
            <a:endParaRPr lang="es-ES" sz="1200" kern="0" dirty="0">
              <a:solidFill>
                <a:srgbClr val="000000"/>
              </a:solidFill>
              <a:latin typeface="Arial Narrow" panose="020B0606020202030204" pitchFamily="34" charset="0"/>
              <a:ea typeface="Arial Narrow"/>
              <a:cs typeface="Arial Narrow"/>
              <a:sym typeface="Arial Narrow"/>
            </a:endParaRPr>
          </a:p>
          <a:p>
            <a:pPr algn="just">
              <a:buClr>
                <a:srgbClr val="000000"/>
              </a:buClr>
              <a:buSzPts val="1800"/>
              <a:buFont typeface="Arial"/>
              <a:buNone/>
              <a:defRPr/>
            </a:pPr>
            <a:endParaRPr lang="es-ES" sz="1200" kern="0" dirty="0">
              <a:solidFill>
                <a:srgbClr val="000000"/>
              </a:solidFill>
              <a:latin typeface="Arial Narrow" panose="020B0606020202030204" pitchFamily="34" charset="0"/>
              <a:ea typeface="Arial Narrow"/>
              <a:cs typeface="Arial Narrow"/>
              <a:sym typeface="Arial Narrow"/>
            </a:endParaRPr>
          </a:p>
        </p:txBody>
      </p:sp>
      <p:sp>
        <p:nvSpPr>
          <p:cNvPr id="45" name="Google Shape;45;p1"/>
          <p:cNvSpPr txBox="1"/>
          <p:nvPr/>
        </p:nvSpPr>
        <p:spPr>
          <a:xfrm>
            <a:off x="2292808" y="1326805"/>
            <a:ext cx="1895071" cy="461665"/>
          </a:xfrm>
          <a:prstGeom prst="rect">
            <a:avLst/>
          </a:prstGeom>
          <a:noFill/>
          <a:ln>
            <a:noFill/>
          </a:ln>
        </p:spPr>
        <p:txBody>
          <a:bodyPr spcFirstLastPara="1" wrap="square" lIns="91425" tIns="45700" rIns="91425" bIns="45700" anchor="t" anchorCtr="0">
            <a:spAutoFit/>
          </a:bodyPr>
          <a:lstStyle/>
          <a:p>
            <a:pPr>
              <a:buClr>
                <a:srgbClr val="58441F"/>
              </a:buClr>
              <a:buSzPts val="2400"/>
              <a:buFont typeface="Arial Black"/>
              <a:buNone/>
              <a:defRPr/>
            </a:pPr>
            <a:r>
              <a:rPr lang="es-ES" sz="2400" b="1" kern="0" dirty="0">
                <a:solidFill>
                  <a:srgbClr val="58441F"/>
                </a:solidFill>
                <a:latin typeface="Arial Black"/>
                <a:ea typeface="Arial Black"/>
                <a:cs typeface="Arial Black"/>
                <a:sym typeface="Arial Black"/>
              </a:rPr>
              <a:t>RESUMEN</a:t>
            </a:r>
            <a:endParaRPr sz="1400" b="1" kern="0" dirty="0">
              <a:solidFill>
                <a:srgbClr val="58441F"/>
              </a:solidFill>
              <a:latin typeface="Arial Black"/>
              <a:ea typeface="Arial Black"/>
              <a:cs typeface="Arial Black"/>
              <a:sym typeface="Arial Black"/>
            </a:endParaRPr>
          </a:p>
        </p:txBody>
      </p:sp>
      <p:pic>
        <p:nvPicPr>
          <p:cNvPr id="46" name="Google Shape;46;p1"/>
          <p:cNvPicPr preferRelativeResize="0"/>
          <p:nvPr/>
        </p:nvPicPr>
        <p:blipFill rotWithShape="1">
          <a:blip r:embed="rId3">
            <a:alphaModFix/>
          </a:blip>
          <a:srcRect/>
          <a:stretch/>
        </p:blipFill>
        <p:spPr>
          <a:xfrm>
            <a:off x="5679960" y="1196829"/>
            <a:ext cx="5396080" cy="4612580"/>
          </a:xfrm>
          <a:prstGeom prst="rect">
            <a:avLst/>
          </a:prstGeom>
          <a:noFill/>
          <a:ln>
            <a:noFill/>
          </a:ln>
        </p:spPr>
      </p:pic>
      <p:sp>
        <p:nvSpPr>
          <p:cNvPr id="47" name="Google Shape;47;p1"/>
          <p:cNvSpPr/>
          <p:nvPr/>
        </p:nvSpPr>
        <p:spPr>
          <a:xfrm>
            <a:off x="5679960" y="5943600"/>
            <a:ext cx="2223686" cy="261610"/>
          </a:xfrm>
          <a:prstGeom prst="rect">
            <a:avLst/>
          </a:prstGeom>
          <a:noFill/>
          <a:ln>
            <a:noFill/>
          </a:ln>
        </p:spPr>
        <p:txBody>
          <a:bodyPr spcFirstLastPara="1" wrap="square" lIns="91425" tIns="45700" rIns="91425" bIns="45700" anchor="t" anchorCtr="0">
            <a:spAutoFit/>
          </a:bodyPr>
          <a:lstStyle/>
          <a:p>
            <a:pPr>
              <a:buClr>
                <a:srgbClr val="000000"/>
              </a:buClr>
              <a:buSzPts val="1100"/>
              <a:buFont typeface="Calibri"/>
              <a:buNone/>
              <a:defRPr/>
            </a:pPr>
            <a:r>
              <a:rPr lang="es-ES" sz="1100" kern="0" dirty="0">
                <a:solidFill>
                  <a:srgbClr val="000000"/>
                </a:solidFill>
                <a:ea typeface="Calibri"/>
                <a:cs typeface="Calibri"/>
                <a:sym typeface="Calibri"/>
              </a:rPr>
              <a:t>Fuente: https://www.telesurtv.net/</a:t>
            </a:r>
            <a:endParaRPr kern="0" dirty="0">
              <a:solidFill>
                <a:srgbClr val="000000"/>
              </a:solidFill>
              <a:ea typeface="Calibri"/>
              <a:cs typeface="Calibri"/>
              <a:sym typeface="Calibri"/>
            </a:endParaRPr>
          </a:p>
        </p:txBody>
      </p:sp>
    </p:spTree>
    <p:extLst>
      <p:ext uri="{BB962C8B-B14F-4D97-AF65-F5344CB8AC3E}">
        <p14:creationId xmlns:p14="http://schemas.microsoft.com/office/powerpoint/2010/main" val="324866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p:nvPr/>
        </p:nvSpPr>
        <p:spPr>
          <a:xfrm>
            <a:off x="13212398" y="2645781"/>
            <a:ext cx="1953819" cy="430887"/>
          </a:xfrm>
          <a:prstGeom prst="rect">
            <a:avLst/>
          </a:prstGeom>
          <a:noFill/>
          <a:ln>
            <a:noFill/>
          </a:ln>
        </p:spPr>
        <p:txBody>
          <a:bodyPr spcFirstLastPara="1" wrap="square" lIns="91425" tIns="45700" rIns="91425" bIns="45700" anchor="t" anchorCtr="0">
            <a:spAutoFit/>
          </a:bodyPr>
          <a:lstStyle/>
          <a:p>
            <a:pPr algn="ctr">
              <a:buClr>
                <a:srgbClr val="000000"/>
              </a:buClr>
              <a:buSzPts val="1100"/>
              <a:buFont typeface="Arial"/>
              <a:buNone/>
              <a:defRPr/>
            </a:pPr>
            <a:r>
              <a:rPr lang="es-ES" sz="1100" b="1" kern="0" dirty="0">
                <a:solidFill>
                  <a:srgbClr val="000000"/>
                </a:solidFill>
                <a:latin typeface="Arial"/>
                <a:ea typeface="Arial"/>
                <a:cs typeface="Arial"/>
                <a:sym typeface="Arial"/>
              </a:rPr>
              <a:t>TOTAL DEPARTAMENTOS: 2</a:t>
            </a:r>
            <a:endParaRPr kern="0" dirty="0">
              <a:solidFill>
                <a:srgbClr val="000000"/>
              </a:solidFill>
              <a:ea typeface="Calibri"/>
              <a:cs typeface="Calibri"/>
              <a:sym typeface="Calibri"/>
            </a:endParaRPr>
          </a:p>
        </p:txBody>
      </p:sp>
      <p:sp>
        <p:nvSpPr>
          <p:cNvPr id="54" name="Google Shape;54;p2"/>
          <p:cNvSpPr txBox="1"/>
          <p:nvPr/>
        </p:nvSpPr>
        <p:spPr>
          <a:xfrm>
            <a:off x="12909730" y="3387795"/>
            <a:ext cx="1953819" cy="430887"/>
          </a:xfrm>
          <a:prstGeom prst="rect">
            <a:avLst/>
          </a:prstGeom>
          <a:noFill/>
          <a:ln>
            <a:noFill/>
          </a:ln>
        </p:spPr>
        <p:txBody>
          <a:bodyPr spcFirstLastPara="1" wrap="square" lIns="91425" tIns="45700" rIns="91425" bIns="45700" anchor="t" anchorCtr="0">
            <a:spAutoFit/>
          </a:bodyPr>
          <a:lstStyle/>
          <a:p>
            <a:pPr algn="ctr">
              <a:buClr>
                <a:srgbClr val="000000"/>
              </a:buClr>
              <a:buSzPts val="1100"/>
              <a:buFont typeface="Arial"/>
              <a:buNone/>
              <a:defRPr/>
            </a:pPr>
            <a:r>
              <a:rPr lang="es-ES" sz="1100" b="1" kern="0" dirty="0">
                <a:solidFill>
                  <a:srgbClr val="000000"/>
                </a:solidFill>
                <a:latin typeface="Arial"/>
                <a:ea typeface="Arial"/>
                <a:cs typeface="Arial"/>
                <a:sym typeface="Arial"/>
              </a:rPr>
              <a:t>TOTAL DEPARTAMENTOS: 1</a:t>
            </a:r>
            <a:endParaRPr sz="1100" b="1" kern="0" dirty="0">
              <a:solidFill>
                <a:srgbClr val="000000"/>
              </a:solidFill>
              <a:latin typeface="Arial"/>
              <a:ea typeface="Arial"/>
              <a:cs typeface="Arial"/>
              <a:sym typeface="Arial"/>
            </a:endParaRPr>
          </a:p>
        </p:txBody>
      </p:sp>
      <p:sp>
        <p:nvSpPr>
          <p:cNvPr id="55" name="Google Shape;55;p2"/>
          <p:cNvSpPr txBox="1"/>
          <p:nvPr/>
        </p:nvSpPr>
        <p:spPr>
          <a:xfrm>
            <a:off x="6268824" y="6469090"/>
            <a:ext cx="5284932" cy="338514"/>
          </a:xfrm>
          <a:prstGeom prst="rect">
            <a:avLst/>
          </a:prstGeom>
          <a:noFill/>
          <a:ln>
            <a:noFill/>
          </a:ln>
        </p:spPr>
        <p:txBody>
          <a:bodyPr spcFirstLastPara="1" wrap="square" lIns="91425" tIns="45700" rIns="91425" bIns="45700" anchor="t" anchorCtr="0">
            <a:spAutoFit/>
          </a:bodyPr>
          <a:lstStyle/>
          <a:p>
            <a:pPr algn="r">
              <a:buClr>
                <a:srgbClr val="FFFFFF"/>
              </a:buClr>
              <a:buSzPts val="1600"/>
              <a:buFont typeface="Arial"/>
              <a:buNone/>
              <a:defRPr/>
            </a:pPr>
            <a:r>
              <a:rPr lang="es-ES" sz="1600" b="1" kern="0" dirty="0">
                <a:solidFill>
                  <a:srgbClr val="FFFFFF"/>
                </a:solidFill>
                <a:latin typeface="Arial"/>
                <a:ea typeface="Arial"/>
                <a:cs typeface="Arial"/>
                <a:sym typeface="Arial"/>
              </a:rPr>
              <a:t>Actualización </a:t>
            </a:r>
            <a:r>
              <a:rPr lang="es-ES" sz="1600" b="1" kern="0" dirty="0" smtClean="0">
                <a:solidFill>
                  <a:srgbClr val="FFFFFF"/>
                </a:solidFill>
                <a:latin typeface="Arial"/>
                <a:cs typeface="Arial"/>
                <a:sym typeface="Arial"/>
              </a:rPr>
              <a:t>30 </a:t>
            </a:r>
            <a:r>
              <a:rPr lang="es-ES" sz="1600" b="1" kern="0" dirty="0" smtClean="0">
                <a:solidFill>
                  <a:srgbClr val="FFFFFF"/>
                </a:solidFill>
                <a:latin typeface="Arial"/>
                <a:ea typeface="Arial"/>
                <a:cs typeface="Arial"/>
                <a:sym typeface="Arial"/>
              </a:rPr>
              <a:t>de </a:t>
            </a:r>
            <a:r>
              <a:rPr lang="es-ES" sz="1600" b="1" kern="0" dirty="0" smtClean="0">
                <a:solidFill>
                  <a:srgbClr val="FFFFFF"/>
                </a:solidFill>
                <a:latin typeface="Arial"/>
                <a:cs typeface="Arial"/>
                <a:sym typeface="Arial"/>
              </a:rPr>
              <a:t>junio</a:t>
            </a:r>
            <a:r>
              <a:rPr lang="es-ES" sz="1600" b="1" kern="0" dirty="0" smtClean="0">
                <a:solidFill>
                  <a:srgbClr val="FFFFFF"/>
                </a:solidFill>
                <a:latin typeface="Arial"/>
                <a:ea typeface="Arial"/>
                <a:cs typeface="Arial"/>
                <a:sym typeface="Arial"/>
              </a:rPr>
              <a:t> </a:t>
            </a:r>
            <a:r>
              <a:rPr lang="es-ES" sz="1600" b="1" kern="0" dirty="0">
                <a:solidFill>
                  <a:srgbClr val="FFFFFF"/>
                </a:solidFill>
                <a:latin typeface="Arial"/>
                <a:ea typeface="Arial"/>
                <a:cs typeface="Arial"/>
                <a:sym typeface="Arial"/>
              </a:rPr>
              <a:t>de 2022  | </a:t>
            </a:r>
            <a:r>
              <a:rPr lang="es-ES" sz="1600" b="1" kern="0" dirty="0" smtClean="0">
                <a:solidFill>
                  <a:srgbClr val="FFFFFF"/>
                </a:solidFill>
                <a:latin typeface="Arial"/>
                <a:cs typeface="Arial"/>
                <a:sym typeface="Arial"/>
              </a:rPr>
              <a:t>12</a:t>
            </a:r>
            <a:r>
              <a:rPr lang="es-ES" sz="1600" b="1" kern="0" dirty="0" smtClean="0">
                <a:solidFill>
                  <a:srgbClr val="FFFFFF"/>
                </a:solidFill>
                <a:latin typeface="Arial"/>
                <a:ea typeface="Arial"/>
                <a:cs typeface="Arial"/>
                <a:sym typeface="Arial"/>
              </a:rPr>
              <a:t>:00 </a:t>
            </a:r>
            <a:r>
              <a:rPr lang="es-ES" sz="1600" b="1" kern="0" dirty="0">
                <a:solidFill>
                  <a:srgbClr val="FFFFFF"/>
                </a:solidFill>
                <a:latin typeface="Arial"/>
                <a:ea typeface="Arial"/>
                <a:cs typeface="Arial"/>
                <a:sym typeface="Arial"/>
              </a:rPr>
              <a:t>HLC</a:t>
            </a:r>
            <a:endParaRPr sz="1600" b="1" kern="0" dirty="0">
              <a:solidFill>
                <a:srgbClr val="FFFFFF"/>
              </a:solidFill>
              <a:latin typeface="Arial"/>
              <a:ea typeface="Arial"/>
              <a:cs typeface="Arial"/>
              <a:sym typeface="Arial"/>
            </a:endParaRPr>
          </a:p>
        </p:txBody>
      </p:sp>
      <p:sp>
        <p:nvSpPr>
          <p:cNvPr id="58" name="Google Shape;58;p2"/>
          <p:cNvSpPr txBox="1"/>
          <p:nvPr/>
        </p:nvSpPr>
        <p:spPr>
          <a:xfrm>
            <a:off x="12436774" y="1903767"/>
            <a:ext cx="1953900" cy="430800"/>
          </a:xfrm>
          <a:prstGeom prst="rect">
            <a:avLst/>
          </a:prstGeom>
          <a:noFill/>
          <a:ln>
            <a:noFill/>
          </a:ln>
        </p:spPr>
        <p:txBody>
          <a:bodyPr spcFirstLastPara="1" wrap="square" lIns="91425" tIns="45700" rIns="91425" bIns="45700" anchor="t" anchorCtr="0">
            <a:spAutoFit/>
          </a:bodyPr>
          <a:lstStyle/>
          <a:p>
            <a:pPr algn="ctr">
              <a:buClr>
                <a:srgbClr val="000000"/>
              </a:buClr>
              <a:buSzPts val="1100"/>
              <a:buFont typeface="Arial"/>
              <a:buNone/>
              <a:defRPr/>
            </a:pPr>
            <a:r>
              <a:rPr lang="es-ES" sz="1100" b="1" kern="0" dirty="0">
                <a:solidFill>
                  <a:srgbClr val="000000"/>
                </a:solidFill>
                <a:latin typeface="Arial"/>
                <a:ea typeface="Arial"/>
                <a:cs typeface="Arial"/>
                <a:sym typeface="Arial"/>
              </a:rPr>
              <a:t>TOTAL DEPARTAMENTOS: 2</a:t>
            </a:r>
            <a:endParaRPr sz="1400" kern="0" dirty="0">
              <a:solidFill>
                <a:srgbClr val="000000"/>
              </a:solidFill>
              <a:latin typeface="Arial"/>
              <a:ea typeface="Arial"/>
              <a:cs typeface="Arial"/>
              <a:sym typeface="Arial"/>
            </a:endParaRPr>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791" y="431414"/>
            <a:ext cx="21050" cy="63437"/>
          </a:xfrm>
          <a:prstGeom prst="rect">
            <a:avLst/>
          </a:prstGeom>
        </p:spPr>
      </p:pic>
      <p:pic>
        <p:nvPicPr>
          <p:cNvPr id="15" name="Picture 33"/>
          <p:cNvPicPr>
            <a:picLocks noChangeAspect="1" noChangeArrowheads="1"/>
          </p:cNvPicPr>
          <p:nvPr/>
        </p:nvPicPr>
        <p:blipFill>
          <a:blip r:embed="rId4" r:link="rId5">
            <a:extLst>
              <a:ext uri="{28A0092B-C50C-407E-A947-70E740481C1C}">
                <a14:useLocalDpi xmlns:a14="http://schemas.microsoft.com/office/drawing/2010/main" val="0"/>
              </a:ext>
            </a:extLst>
          </a:blip>
          <a:stretch>
            <a:fillRect/>
          </a:stretch>
        </p:blipFill>
        <p:spPr bwMode="auto">
          <a:xfrm>
            <a:off x="840339" y="1353941"/>
            <a:ext cx="3565400" cy="5035724"/>
          </a:xfrm>
          <a:prstGeom prst="rect">
            <a:avLst/>
          </a:prstGeom>
          <a:noFill/>
          <a:ln w="9525">
            <a:noFill/>
            <a:miter lim="800000"/>
            <a:headEnd/>
            <a:tailEnd/>
          </a:ln>
        </p:spPr>
      </p:pic>
      <p:sp>
        <p:nvSpPr>
          <p:cNvPr id="56" name="Google Shape;56;p2"/>
          <p:cNvSpPr txBox="1"/>
          <p:nvPr/>
        </p:nvSpPr>
        <p:spPr>
          <a:xfrm>
            <a:off x="4833480" y="2384211"/>
            <a:ext cx="2176383" cy="261570"/>
          </a:xfrm>
          <a:prstGeom prst="rect">
            <a:avLst/>
          </a:prstGeom>
          <a:noFill/>
          <a:ln>
            <a:noFill/>
          </a:ln>
        </p:spPr>
        <p:txBody>
          <a:bodyPr spcFirstLastPara="1" wrap="square" lIns="91425" tIns="45700" rIns="91425" bIns="45700" anchor="t" anchorCtr="0">
            <a:spAutoFit/>
          </a:bodyPr>
          <a:lstStyle/>
          <a:p>
            <a:pPr algn="ctr">
              <a:buClr>
                <a:srgbClr val="000000"/>
              </a:buClr>
              <a:buSzPts val="1100"/>
              <a:buFont typeface="Arial"/>
              <a:buNone/>
              <a:defRPr/>
            </a:pPr>
            <a:r>
              <a:rPr lang="es-ES" sz="1100" b="1" kern="0" dirty="0">
                <a:solidFill>
                  <a:srgbClr val="000000"/>
                </a:solidFill>
                <a:latin typeface="Arial"/>
                <a:ea typeface="Arial"/>
                <a:cs typeface="Arial"/>
                <a:sym typeface="Arial"/>
              </a:rPr>
              <a:t>TOTAL MUNICIPIOS</a:t>
            </a:r>
            <a:r>
              <a:rPr lang="es-ES" sz="1100" b="1" kern="0" dirty="0" smtClean="0">
                <a:solidFill>
                  <a:srgbClr val="000000"/>
                </a:solidFill>
                <a:latin typeface="Arial"/>
                <a:ea typeface="Arial"/>
                <a:cs typeface="Arial"/>
                <a:sym typeface="Arial"/>
              </a:rPr>
              <a:t>:  </a:t>
            </a:r>
            <a:r>
              <a:rPr lang="es-ES" sz="1100" b="1" kern="0" dirty="0" smtClean="0">
                <a:solidFill>
                  <a:srgbClr val="000000"/>
                </a:solidFill>
                <a:latin typeface="Arial"/>
                <a:cs typeface="Arial"/>
                <a:sym typeface="Arial"/>
              </a:rPr>
              <a:t>487</a:t>
            </a:r>
            <a:endParaRPr sz="1100" b="1" kern="0" dirty="0">
              <a:solidFill>
                <a:srgbClr val="000000"/>
              </a:solidFill>
              <a:latin typeface="Arial"/>
              <a:ea typeface="Arial"/>
              <a:cs typeface="Arial"/>
              <a:sym typeface="Arial"/>
            </a:endParaRPr>
          </a:p>
        </p:txBody>
      </p:sp>
      <p:pic>
        <p:nvPicPr>
          <p:cNvPr id="2" name="Imagen 1"/>
          <p:cNvPicPr>
            <a:picLocks noChangeAspect="1"/>
          </p:cNvPicPr>
          <p:nvPr/>
        </p:nvPicPr>
        <p:blipFill>
          <a:blip r:embed="rId6"/>
          <a:stretch>
            <a:fillRect/>
          </a:stretch>
        </p:blipFill>
        <p:spPr>
          <a:xfrm>
            <a:off x="4833480" y="2914148"/>
            <a:ext cx="2349313" cy="2209947"/>
          </a:xfrm>
          <a:prstGeom prst="rect">
            <a:avLst/>
          </a:prstGeom>
        </p:spPr>
      </p:pic>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2676" y="1299458"/>
            <a:ext cx="1379504" cy="5038447"/>
          </a:xfrm>
          <a:prstGeom prst="rect">
            <a:avLst/>
          </a:prstGeom>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3327" y="1299458"/>
            <a:ext cx="1309998" cy="2777195"/>
          </a:xfrm>
          <a:prstGeom prst="rect">
            <a:avLst/>
          </a:prstGeom>
        </p:spPr>
      </p:pic>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5168" y="1299458"/>
            <a:ext cx="1376369" cy="3749841"/>
          </a:xfrm>
          <a:prstGeom prst="rect">
            <a:avLst/>
          </a:prstGeom>
        </p:spPr>
      </p:pic>
    </p:spTree>
    <p:extLst>
      <p:ext uri="{BB962C8B-B14F-4D97-AF65-F5344CB8AC3E}">
        <p14:creationId xmlns:p14="http://schemas.microsoft.com/office/powerpoint/2010/main" val="2778577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aphicFrame>
        <p:nvGraphicFramePr>
          <p:cNvPr id="82" name="Google Shape;82;p4"/>
          <p:cNvGraphicFramePr/>
          <p:nvPr>
            <p:extLst/>
          </p:nvPr>
        </p:nvGraphicFramePr>
        <p:xfrm>
          <a:off x="4927946" y="1518757"/>
          <a:ext cx="6304830" cy="2228240"/>
        </p:xfrm>
        <a:graphic>
          <a:graphicData uri="http://schemas.openxmlformats.org/drawingml/2006/table">
            <a:tbl>
              <a:tblPr firstRow="1" bandRow="1">
                <a:noFill/>
              </a:tblPr>
              <a:tblGrid>
                <a:gridCol w="630172">
                  <a:extLst>
                    <a:ext uri="{9D8B030D-6E8A-4147-A177-3AD203B41FA5}">
                      <a16:colId xmlns:a16="http://schemas.microsoft.com/office/drawing/2014/main" xmlns="" val="20000"/>
                    </a:ext>
                  </a:extLst>
                </a:gridCol>
                <a:gridCol w="5674658">
                  <a:extLst>
                    <a:ext uri="{9D8B030D-6E8A-4147-A177-3AD203B41FA5}">
                      <a16:colId xmlns:a16="http://schemas.microsoft.com/office/drawing/2014/main" xmlns="" val="20001"/>
                    </a:ext>
                  </a:extLst>
                </a:gridCol>
              </a:tblGrid>
              <a:tr h="252000">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b="1" u="none" strike="noStrike" cap="none" dirty="0">
                          <a:solidFill>
                            <a:schemeClr val="bg1"/>
                          </a:solidFill>
                          <a:latin typeface="Arial Narrow" panose="020B0606020202030204" pitchFamily="34" charset="0"/>
                        </a:rPr>
                        <a:t>Alerta</a:t>
                      </a:r>
                      <a:endParaRPr lang="es-ES" sz="1050" b="1" u="none" strike="noStrike" cap="none" dirty="0">
                        <a:solidFill>
                          <a:schemeClr val="bg1"/>
                        </a:solidFill>
                        <a:latin typeface="Arial Narrow" panose="020B0606020202030204" pitchFamily="34" charset="0"/>
                        <a:ea typeface="Arial Narrow"/>
                        <a:cs typeface="Arial Narrow"/>
                        <a:sym typeface="Arial Narrow"/>
                      </a:endParaRPr>
                    </a:p>
                  </a:txBody>
                  <a:tcPr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u="none" strike="noStrike" cap="none" dirty="0">
                          <a:solidFill>
                            <a:schemeClr val="bg1"/>
                          </a:solidFill>
                          <a:latin typeface="Arial Narrow" panose="020B0606020202030204" pitchFamily="34" charset="0"/>
                        </a:rPr>
                        <a:t>SITIOS PARA LOS CUALES SE GENERA LA ALERTA</a:t>
                      </a:r>
                      <a:endParaRPr sz="1050" b="1" u="none" strike="noStrike" cap="none" dirty="0">
                        <a:solidFill>
                          <a:schemeClr val="bg1"/>
                        </a:solidFill>
                        <a:latin typeface="Arial Narrow" panose="020B0606020202030204" pitchFamily="34" charset="0"/>
                      </a:endParaRPr>
                    </a:p>
                  </a:txBody>
                  <a:tcPr anchor="ctr">
                    <a:solidFill>
                      <a:srgbClr val="385623"/>
                    </a:solidFill>
                  </a:tcPr>
                </a:tc>
                <a:extLst>
                  <a:ext uri="{0D108BD9-81ED-4DB2-BD59-A6C34878D82A}">
                    <a16:rowId xmlns:a16="http://schemas.microsoft.com/office/drawing/2014/main" xmlns="" val="10000"/>
                  </a:ext>
                </a:extLst>
              </a:tr>
              <a:tr h="102882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anchor="ctr"/>
                </a:tc>
                <a:tc>
                  <a:txBody>
                    <a:bodyPr/>
                    <a:lstStyle/>
                    <a:p>
                      <a:pPr>
                        <a:lnSpc>
                          <a:spcPct val="107000"/>
                        </a:lnSpc>
                        <a:spcAft>
                          <a:spcPts val="0"/>
                        </a:spcAft>
                      </a:pPr>
                      <a:r>
                        <a:rPr lang="es-CO"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BOLÍVAR: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Achí</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Montecristo,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Rioviejo</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San Jacinto Del Cauca,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Tiquisio</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(Puerto Rico)</a:t>
                      </a:r>
                      <a:r>
                        <a:rPr lang="es-CO"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a:t>
                      </a:r>
                    </a:p>
                    <a:p>
                      <a:pPr>
                        <a:lnSpc>
                          <a:spcPct val="107000"/>
                        </a:lnSpc>
                        <a:spcAft>
                          <a:spcPts val="0"/>
                        </a:spcAft>
                      </a:pPr>
                      <a:r>
                        <a:rPr lang="es-CO"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MAGDALENA</a:t>
                      </a:r>
                      <a:r>
                        <a:rPr lang="es-CO"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Santa Marta.</a:t>
                      </a:r>
                    </a:p>
                  </a:txBody>
                  <a:tcPr anchor="ctr"/>
                </a:tc>
                <a:extLst>
                  <a:ext uri="{0D108BD9-81ED-4DB2-BD59-A6C34878D82A}">
                    <a16:rowId xmlns:a16="http://schemas.microsoft.com/office/drawing/2014/main" xmlns="" val="3162462978"/>
                  </a:ext>
                </a:extLst>
              </a:tr>
              <a:tr h="912064">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anchor="ctr"/>
                </a:tc>
                <a:tc>
                  <a:txBody>
                    <a:bodyPr/>
                    <a:lstStyle/>
                    <a:p>
                      <a:pPr>
                        <a:lnSpc>
                          <a:spcPct val="107000"/>
                        </a:lnSpc>
                        <a:spcAft>
                          <a:spcPts val="0"/>
                        </a:spcAft>
                      </a:pPr>
                      <a:r>
                        <a:rPr lang="es-MX"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CESAR</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Agustín Codazzi,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Curumaní</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El Copey, La Gloria,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Pailitas</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Pelaya, Valledupar.</a:t>
                      </a:r>
                    </a:p>
                    <a:p>
                      <a:pPr>
                        <a:lnSpc>
                          <a:spcPct val="107000"/>
                        </a:lnSpc>
                        <a:spcAft>
                          <a:spcPts val="0"/>
                        </a:spcAft>
                      </a:pPr>
                      <a:r>
                        <a:rPr lang="es-MX"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LA GUAJIRA</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Dibulla</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El Molino, Fonseca, La Jagua Del Pilar, San Juan Del Cesar, Villanueva.</a:t>
                      </a:r>
                    </a:p>
                    <a:p>
                      <a:pPr>
                        <a:lnSpc>
                          <a:spcPct val="107000"/>
                        </a:lnSpc>
                        <a:spcAft>
                          <a:spcPts val="0"/>
                        </a:spcAft>
                      </a:pPr>
                      <a:r>
                        <a:rPr lang="es-MX"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MAGDALENA:</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Ciénaga, Fundación.</a:t>
                      </a:r>
                    </a:p>
                    <a:p>
                      <a:pPr>
                        <a:lnSpc>
                          <a:spcPct val="107000"/>
                        </a:lnSpc>
                        <a:spcAft>
                          <a:spcPts val="0"/>
                        </a:spcAft>
                      </a:pPr>
                      <a:r>
                        <a:rPr lang="es-MX"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BOLÍVAR</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Arenal.</a:t>
                      </a:r>
                    </a:p>
                    <a:p>
                      <a:pPr>
                        <a:lnSpc>
                          <a:spcPct val="107000"/>
                        </a:lnSpc>
                        <a:spcAft>
                          <a:spcPts val="0"/>
                        </a:spcAft>
                      </a:pPr>
                      <a:r>
                        <a:rPr lang="es-MX" sz="1050" b="1"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CÓRDOBA</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Montelíbano, Puerto Libertador, San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Jose</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De </a:t>
                      </a:r>
                      <a:r>
                        <a:rPr lang="es-MX" sz="1050" dirty="0" err="1"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Ure</a:t>
                      </a:r>
                      <a:r>
                        <a:rPr lang="es-MX" sz="1050" dirty="0" smtClea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a:t>
                      </a:r>
                    </a:p>
                  </a:txBody>
                  <a:tcPr anchor="ctr"/>
                </a:tc>
                <a:extLst>
                  <a:ext uri="{0D108BD9-81ED-4DB2-BD59-A6C34878D82A}">
                    <a16:rowId xmlns:a16="http://schemas.microsoft.com/office/drawing/2014/main" xmlns="" val="3286114958"/>
                  </a:ext>
                </a:extLst>
              </a:tr>
            </a:tbl>
          </a:graphicData>
        </a:graphic>
      </p:graphicFrame>
      <p:sp>
        <p:nvSpPr>
          <p:cNvPr id="83" name="Google Shape;83;p4"/>
          <p:cNvSpPr/>
          <p:nvPr/>
        </p:nvSpPr>
        <p:spPr>
          <a:xfrm>
            <a:off x="3188079" y="786190"/>
            <a:ext cx="5815843" cy="443158"/>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REGIÓN CARIBE</a:t>
            </a:r>
            <a:endParaRPr sz="2000" b="1" kern="0" dirty="0">
              <a:solidFill>
                <a:srgbClr val="FFFFFF"/>
              </a:solidFill>
              <a:latin typeface="Arial Black"/>
              <a:ea typeface="Arial Black"/>
              <a:cs typeface="Arial Black"/>
              <a:sym typeface="Arial Black"/>
            </a:endParaRPr>
          </a:p>
        </p:txBody>
      </p:sp>
      <p:sp>
        <p:nvSpPr>
          <p:cNvPr id="84" name="Google Shape;84;p4"/>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algn="ctr">
              <a:buClr>
                <a:srgbClr val="FFFFFF"/>
              </a:buClr>
              <a:buSzPts val="1811"/>
              <a:buFont typeface="Calibri"/>
              <a:buNone/>
              <a:defRPr/>
            </a:pPr>
            <a:r>
              <a:rPr lang="es-ES" sz="1811" kern="0">
                <a:solidFill>
                  <a:srgbClr val="FFFFFF"/>
                </a:solidFill>
                <a:latin typeface="Calibri"/>
                <a:ea typeface="Calibri"/>
                <a:cs typeface="Calibri"/>
                <a:sym typeface="Calibri"/>
              </a:rPr>
              <a:t>MAPA 2. Alerta Deslizamientos – Región Andina</a:t>
            </a:r>
            <a:endParaRPr sz="1811" kern="0">
              <a:solidFill>
                <a:srgbClr val="FFFFFF"/>
              </a:solidFill>
              <a:latin typeface="Calibri"/>
              <a:ea typeface="Calibri"/>
              <a:cs typeface="Calibri"/>
              <a:sym typeface="Calibri"/>
            </a:endParaRPr>
          </a:p>
        </p:txBody>
      </p:sp>
      <p:pic>
        <p:nvPicPr>
          <p:cNvPr id="9" name="Picture 33"/>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755256" y="1423675"/>
            <a:ext cx="4155046" cy="4752216"/>
          </a:xfrm>
          <a:prstGeom prst="rect">
            <a:avLst/>
          </a:prstGeom>
          <a:noFill/>
          <a:ln w="9525">
            <a:noFill/>
            <a:miter lim="800000"/>
            <a:headEnd/>
            <a:tailEnd/>
          </a:ln>
        </p:spPr>
      </p:pic>
      <p:pic>
        <p:nvPicPr>
          <p:cNvPr id="12" name="Google Shape;99;p9"/>
          <p:cNvPicPr preferRelativeResize="0"/>
          <p:nvPr/>
        </p:nvPicPr>
        <p:blipFill rotWithShape="1">
          <a:blip r:embed="rId5">
            <a:alphaModFix/>
          </a:blip>
          <a:srcRect/>
          <a:stretch/>
        </p:blipFill>
        <p:spPr>
          <a:xfrm>
            <a:off x="12880570" y="1423675"/>
            <a:ext cx="432137" cy="422165"/>
          </a:xfrm>
          <a:prstGeom prst="rect">
            <a:avLst/>
          </a:prstGeom>
          <a:noFill/>
          <a:ln>
            <a:noFill/>
          </a:ln>
        </p:spPr>
      </p:pic>
      <p:pic>
        <p:nvPicPr>
          <p:cNvPr id="11" name="Picture 3" descr="Recurso 39.png">
            <a:extLst>
              <a:ext uri="{FF2B5EF4-FFF2-40B4-BE49-F238E27FC236}">
                <a16:creationId xmlns:a16="http://schemas.microsoft.com/office/drawing/2014/main" xmlns="" id="{7C5DABFB-8F4C-4A48-A2CD-120EF430C8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8960" y="4413444"/>
            <a:ext cx="1063223" cy="2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86;p4">
            <a:extLst>
              <a:ext uri="{FF2B5EF4-FFF2-40B4-BE49-F238E27FC236}">
                <a16:creationId xmlns:a16="http://schemas.microsoft.com/office/drawing/2014/main" xmlns="" id="{245CED95-1201-4510-820D-821B2F80F381}"/>
              </a:ext>
            </a:extLst>
          </p:cNvPr>
          <p:cNvPicPr preferRelativeResize="0"/>
          <p:nvPr/>
        </p:nvPicPr>
        <p:blipFill rotWithShape="1">
          <a:blip r:embed="rId7">
            <a:alphaModFix/>
          </a:blip>
          <a:srcRect/>
          <a:stretch/>
        </p:blipFill>
        <p:spPr>
          <a:xfrm>
            <a:off x="12659277" y="2449396"/>
            <a:ext cx="442587" cy="425822"/>
          </a:xfrm>
          <a:prstGeom prst="rect">
            <a:avLst/>
          </a:prstGeom>
          <a:noFill/>
          <a:ln>
            <a:noFill/>
          </a:ln>
        </p:spPr>
      </p:pic>
      <p:pic>
        <p:nvPicPr>
          <p:cNvPr id="10" name="Google Shape;86;p4">
            <a:extLst>
              <a:ext uri="{FF2B5EF4-FFF2-40B4-BE49-F238E27FC236}">
                <a16:creationId xmlns:a16="http://schemas.microsoft.com/office/drawing/2014/main" xmlns="" id="{32DC8FB6-4AE0-4403-A8E3-1D4B556E93CB}"/>
              </a:ext>
            </a:extLst>
          </p:cNvPr>
          <p:cNvPicPr preferRelativeResize="0"/>
          <p:nvPr/>
        </p:nvPicPr>
        <p:blipFill rotWithShape="1">
          <a:blip r:embed="rId7">
            <a:alphaModFix/>
          </a:blip>
          <a:srcRect/>
          <a:stretch/>
        </p:blipFill>
        <p:spPr>
          <a:xfrm>
            <a:off x="5014582" y="1992154"/>
            <a:ext cx="449808" cy="425822"/>
          </a:xfrm>
          <a:prstGeom prst="rect">
            <a:avLst/>
          </a:prstGeom>
          <a:noFill/>
          <a:ln>
            <a:noFill/>
          </a:ln>
        </p:spPr>
      </p:pic>
      <p:pic>
        <p:nvPicPr>
          <p:cNvPr id="13" name="Imagen 12"/>
          <p:cNvPicPr>
            <a:picLocks noChangeAspect="1"/>
          </p:cNvPicPr>
          <p:nvPr/>
        </p:nvPicPr>
        <p:blipFill>
          <a:blip r:embed="rId8"/>
          <a:stretch>
            <a:fillRect/>
          </a:stretch>
        </p:blipFill>
        <p:spPr>
          <a:xfrm>
            <a:off x="5032165" y="2978133"/>
            <a:ext cx="432854" cy="420660"/>
          </a:xfrm>
          <a:prstGeom prst="rect">
            <a:avLst/>
          </a:prstGeom>
        </p:spPr>
      </p:pic>
      <p:pic>
        <p:nvPicPr>
          <p:cNvPr id="14" name="Google Shape;116;p19" descr="Recurso 25.png">
            <a:extLst>
              <a:ext uri="{FF2B5EF4-FFF2-40B4-BE49-F238E27FC236}">
                <a16:creationId xmlns:a16="http://schemas.microsoft.com/office/drawing/2014/main" xmlns="" id="{4BE9C621-6EC2-41A6-BA5E-D837C183C0C5}"/>
              </a:ext>
            </a:extLst>
          </p:cNvPr>
          <p:cNvPicPr preferRelativeResize="0"/>
          <p:nvPr/>
        </p:nvPicPr>
        <p:blipFill rotWithShape="1">
          <a:blip r:embed="rId9">
            <a:alphaModFix/>
          </a:blip>
          <a:srcRect/>
          <a:stretch/>
        </p:blipFill>
        <p:spPr>
          <a:xfrm>
            <a:off x="12659277" y="572379"/>
            <a:ext cx="431176" cy="427621"/>
          </a:xfrm>
          <a:prstGeom prst="rect">
            <a:avLst/>
          </a:prstGeom>
          <a:noFill/>
          <a:ln>
            <a:noFill/>
          </a:ln>
        </p:spPr>
      </p:pic>
      <p:pic>
        <p:nvPicPr>
          <p:cNvPr id="15" name="Google Shape;116;p19" descr="Recurso 25.png"/>
          <p:cNvPicPr preferRelativeResize="0"/>
          <p:nvPr/>
        </p:nvPicPr>
        <p:blipFill rotWithShape="1">
          <a:blip r:embed="rId9">
            <a:alphaModFix/>
          </a:blip>
          <a:srcRect/>
          <a:stretch/>
        </p:blipFill>
        <p:spPr>
          <a:xfrm>
            <a:off x="12348960" y="1229348"/>
            <a:ext cx="424254" cy="427621"/>
          </a:xfrm>
          <a:prstGeom prst="rect">
            <a:avLst/>
          </a:prstGeom>
          <a:noFill/>
          <a:ln>
            <a:noFill/>
          </a:ln>
        </p:spPr>
      </p:pic>
    </p:spTree>
    <p:extLst>
      <p:ext uri="{BB962C8B-B14F-4D97-AF65-F5344CB8AC3E}">
        <p14:creationId xmlns:p14="http://schemas.microsoft.com/office/powerpoint/2010/main" val="3323280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aphicFrame>
        <p:nvGraphicFramePr>
          <p:cNvPr id="82" name="Google Shape;82;p4"/>
          <p:cNvGraphicFramePr/>
          <p:nvPr>
            <p:extLst/>
          </p:nvPr>
        </p:nvGraphicFramePr>
        <p:xfrm>
          <a:off x="4449586" y="1316453"/>
          <a:ext cx="7025770" cy="5165197"/>
        </p:xfrm>
        <a:graphic>
          <a:graphicData uri="http://schemas.openxmlformats.org/drawingml/2006/table">
            <a:tbl>
              <a:tblPr firstRow="1" bandRow="1">
                <a:noFill/>
              </a:tblPr>
              <a:tblGrid>
                <a:gridCol w="752333">
                  <a:extLst>
                    <a:ext uri="{9D8B030D-6E8A-4147-A177-3AD203B41FA5}">
                      <a16:colId xmlns:a16="http://schemas.microsoft.com/office/drawing/2014/main" xmlns="" val="20000"/>
                    </a:ext>
                  </a:extLst>
                </a:gridCol>
                <a:gridCol w="6273437">
                  <a:extLst>
                    <a:ext uri="{9D8B030D-6E8A-4147-A177-3AD203B41FA5}">
                      <a16:colId xmlns:a16="http://schemas.microsoft.com/office/drawing/2014/main" xmlns="" val="20001"/>
                    </a:ext>
                  </a:extLst>
                </a:gridCol>
              </a:tblGrid>
              <a:tr h="286822">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b="1" u="none" strike="noStrike" cap="none" dirty="0" smtClean="0">
                          <a:solidFill>
                            <a:schemeClr val="bg1"/>
                          </a:solidFill>
                          <a:latin typeface="Arial Narrow" panose="020B0606020202030204" pitchFamily="34" charset="0"/>
                        </a:rPr>
                        <a:t>Alerta</a:t>
                      </a:r>
                      <a:endParaRPr lang="es-ES" sz="1050" b="1" u="none" strike="noStrike" cap="none" dirty="0">
                        <a:solidFill>
                          <a:schemeClr val="bg1"/>
                        </a:solidFill>
                        <a:latin typeface="Arial Narrow" panose="020B0606020202030204" pitchFamily="34" charset="0"/>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u="none" strike="noStrike" cap="none" dirty="0">
                          <a:solidFill>
                            <a:schemeClr val="bg1"/>
                          </a:solidFill>
                          <a:latin typeface="Arial Narrow" panose="020B0606020202030204" pitchFamily="34" charset="0"/>
                        </a:rPr>
                        <a:t>SITIOS PARA LOS CUALES SE GENERA LA ALERTA</a:t>
                      </a:r>
                      <a:endParaRPr sz="1050" b="1" u="none" strike="noStrike" cap="none" dirty="0">
                        <a:solidFill>
                          <a:schemeClr val="bg1"/>
                        </a:solidFill>
                        <a:latin typeface="Arial Narrow" panose="020B0606020202030204" pitchFamily="34" charset="0"/>
                      </a:endParaRPr>
                    </a:p>
                  </a:txBody>
                  <a:tcPr anchor="ctr">
                    <a:solidFill>
                      <a:srgbClr val="385623"/>
                    </a:solidFill>
                  </a:tcPr>
                </a:tc>
                <a:extLst>
                  <a:ext uri="{0D108BD9-81ED-4DB2-BD59-A6C34878D82A}">
                    <a16:rowId xmlns:a16="http://schemas.microsoft.com/office/drawing/2014/main" xmlns="" val="10000"/>
                  </a:ext>
                </a:extLst>
              </a:tr>
              <a:tr h="1630132">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ANTIOQUIA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Alejandría,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Amagá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Anzá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Betania, Cáceres, Ciudad Bolívar, Girardota, Granada, Heliconia, La Ceja, Medellín, Montebello, Peñol,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Rionegro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San Andrés De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Cuerquía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San Jerónimo, Santa Bárbara, Santa Fe De Antioquia, Sopetrán, Titiribí, Valdivia.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BOYACÁ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Duitama,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Samacá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CALDAS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Anserma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Chinchiná</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Manizales</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Marquetalia,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Marulanda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Pensilvania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Samaná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NORTE DE SANTANDER</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Arboledas,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Chinácota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Lourdes.</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TOLIMA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Casabianca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Fresno,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Herveo</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Líbano, Palocabildo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CUNDINAMARCA: </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Fosca,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Guayabetal</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La Calera.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RISARALDA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Apía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Belén De Umbría, Pueblo Rico.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QUINDÍO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Armenia,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Salento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SANTANDER</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Chima, Mogotes.</a:t>
                      </a:r>
                    </a:p>
                  </a:txBody>
                  <a:tcPr anchor="ctr"/>
                </a:tc>
                <a:extLst>
                  <a:ext uri="{0D108BD9-81ED-4DB2-BD59-A6C34878D82A}">
                    <a16:rowId xmlns:a16="http://schemas.microsoft.com/office/drawing/2014/main" xmlns="" val="3491460506"/>
                  </a:ext>
                </a:extLst>
              </a:tr>
              <a:tr h="3026715">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ANTIOQUIA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Abejorral</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Amalfi, Andes,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Angelópolis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Anorí</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Argelia, Armenia,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Betulia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Caldas,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Caramanta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Concordia,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Dabeiba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El Bagre,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Fredonia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Frontino, La Unión, Nariño,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Nechí</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Remedios, Salgar, San Carlos, San Francisco, San Luis, Segovia,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Sonsón</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Tarazá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Toledo,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Uramita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Venecia,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Yalí</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Yarumal</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Yolombó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Zaragoza.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CALDAS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Manzanares, Victoria.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CUNDINAMARCA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Medina,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Paratebueno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BOYACÁ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Pajarito.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NORTE DE SANTANDER</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Bucarasica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Gramalote,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Mutiscua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Toledo.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SANTANDER</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it-IT"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Coromoro, Sucre, Valle De San José</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TOLIMA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Guamo, Mariquita, San Luis, Valle De San Juan.</a:t>
                      </a:r>
                    </a:p>
                  </a:txBody>
                  <a:tcPr marL="91450" marR="91450" marT="45725" marB="45725" anchor="ctr"/>
                </a:tc>
                <a:extLst>
                  <a:ext uri="{0D108BD9-81ED-4DB2-BD59-A6C34878D82A}">
                    <a16:rowId xmlns:a16="http://schemas.microsoft.com/office/drawing/2014/main" xmlns="" val="513570425"/>
                  </a:ext>
                </a:extLst>
              </a:tr>
            </a:tbl>
          </a:graphicData>
        </a:graphic>
      </p:graphicFrame>
      <p:sp>
        <p:nvSpPr>
          <p:cNvPr id="83" name="Google Shape;83;p4"/>
          <p:cNvSpPr/>
          <p:nvPr/>
        </p:nvSpPr>
        <p:spPr>
          <a:xfrm>
            <a:off x="3188079" y="786190"/>
            <a:ext cx="5815843" cy="423065"/>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REGIÓN ANDINA</a:t>
            </a:r>
            <a:endParaRPr sz="2000" b="1" kern="0" dirty="0">
              <a:solidFill>
                <a:srgbClr val="FFFFFF"/>
              </a:solidFill>
              <a:latin typeface="Arial Black"/>
              <a:ea typeface="Arial Black"/>
              <a:cs typeface="Arial Black"/>
              <a:sym typeface="Arial Black"/>
            </a:endParaRPr>
          </a:p>
        </p:txBody>
      </p:sp>
      <p:sp>
        <p:nvSpPr>
          <p:cNvPr id="84" name="Google Shape;84;p4"/>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algn="ctr">
              <a:buClr>
                <a:srgbClr val="FFFFFF"/>
              </a:buClr>
              <a:buSzPts val="1811"/>
              <a:buFont typeface="Calibri"/>
              <a:buNone/>
              <a:defRPr/>
            </a:pPr>
            <a:r>
              <a:rPr lang="es-ES" sz="1811" kern="0" dirty="0">
                <a:solidFill>
                  <a:srgbClr val="FFFFFF"/>
                </a:solidFill>
                <a:latin typeface="Calibri"/>
                <a:ea typeface="Calibri"/>
                <a:cs typeface="Calibri"/>
                <a:sym typeface="Calibri"/>
              </a:rPr>
              <a:t>MAPA 2. Alerta Deslizamientos – Región Andina</a:t>
            </a:r>
            <a:endParaRPr sz="1811" kern="0" dirty="0">
              <a:solidFill>
                <a:srgbClr val="FFFFFF"/>
              </a:solidFill>
              <a:latin typeface="Calibri"/>
              <a:ea typeface="Calibri"/>
              <a:cs typeface="Calibri"/>
              <a:sym typeface="Calibri"/>
            </a:endParaRPr>
          </a:p>
        </p:txBody>
      </p:sp>
      <p:pic>
        <p:nvPicPr>
          <p:cNvPr id="10" name="Google Shape;88;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769380" y="1316453"/>
            <a:ext cx="3548320" cy="5011600"/>
          </a:xfrm>
          <a:prstGeom prst="rect">
            <a:avLst/>
          </a:prstGeom>
          <a:noFill/>
          <a:ln>
            <a:noFill/>
          </a:ln>
        </p:spPr>
      </p:pic>
      <p:pic>
        <p:nvPicPr>
          <p:cNvPr id="12" name="Google Shape;116;p19" descr="Recurso 25.png">
            <a:extLst>
              <a:ext uri="{FF2B5EF4-FFF2-40B4-BE49-F238E27FC236}">
                <a16:creationId xmlns:a16="http://schemas.microsoft.com/office/drawing/2014/main" xmlns="" id="{4BE9C621-6EC2-41A6-BA5E-D837C183C0C5}"/>
              </a:ext>
            </a:extLst>
          </p:cNvPr>
          <p:cNvPicPr preferRelativeResize="0"/>
          <p:nvPr/>
        </p:nvPicPr>
        <p:blipFill rotWithShape="1">
          <a:blip r:embed="rId5">
            <a:alphaModFix/>
          </a:blip>
          <a:srcRect/>
          <a:stretch/>
        </p:blipFill>
        <p:spPr>
          <a:xfrm>
            <a:off x="4628630" y="2255245"/>
            <a:ext cx="431176" cy="427621"/>
          </a:xfrm>
          <a:prstGeom prst="rect">
            <a:avLst/>
          </a:prstGeom>
          <a:noFill/>
          <a:ln>
            <a:noFill/>
          </a:ln>
        </p:spPr>
      </p:pic>
      <p:pic>
        <p:nvPicPr>
          <p:cNvPr id="13" name="Google Shape;86;p4">
            <a:extLst>
              <a:ext uri="{FF2B5EF4-FFF2-40B4-BE49-F238E27FC236}">
                <a16:creationId xmlns:a16="http://schemas.microsoft.com/office/drawing/2014/main" xmlns="" id="{32DC8FB6-4AE0-4403-A8E3-1D4B556E93CB}"/>
              </a:ext>
            </a:extLst>
          </p:cNvPr>
          <p:cNvPicPr preferRelativeResize="0"/>
          <p:nvPr/>
        </p:nvPicPr>
        <p:blipFill rotWithShape="1">
          <a:blip r:embed="rId6">
            <a:alphaModFix/>
          </a:blip>
          <a:srcRect/>
          <a:stretch/>
        </p:blipFill>
        <p:spPr>
          <a:xfrm>
            <a:off x="4584670" y="4246400"/>
            <a:ext cx="449808" cy="425822"/>
          </a:xfrm>
          <a:prstGeom prst="rect">
            <a:avLst/>
          </a:prstGeom>
          <a:noFill/>
          <a:ln>
            <a:noFill/>
          </a:ln>
        </p:spPr>
      </p:pic>
    </p:spTree>
    <p:extLst>
      <p:ext uri="{BB962C8B-B14F-4D97-AF65-F5344CB8AC3E}">
        <p14:creationId xmlns:p14="http://schemas.microsoft.com/office/powerpoint/2010/main" val="1475785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aphicFrame>
        <p:nvGraphicFramePr>
          <p:cNvPr id="82" name="Google Shape;82;p4"/>
          <p:cNvGraphicFramePr/>
          <p:nvPr>
            <p:extLst/>
          </p:nvPr>
        </p:nvGraphicFramePr>
        <p:xfrm>
          <a:off x="4405292" y="1316453"/>
          <a:ext cx="7056100" cy="5017822"/>
        </p:xfrm>
        <a:graphic>
          <a:graphicData uri="http://schemas.openxmlformats.org/drawingml/2006/table">
            <a:tbl>
              <a:tblPr firstRow="1" bandRow="1">
                <a:noFill/>
              </a:tblPr>
              <a:tblGrid>
                <a:gridCol w="643794">
                  <a:extLst>
                    <a:ext uri="{9D8B030D-6E8A-4147-A177-3AD203B41FA5}">
                      <a16:colId xmlns:a16="http://schemas.microsoft.com/office/drawing/2014/main" xmlns="" val="20000"/>
                    </a:ext>
                  </a:extLst>
                </a:gridCol>
                <a:gridCol w="6412306">
                  <a:extLst>
                    <a:ext uri="{9D8B030D-6E8A-4147-A177-3AD203B41FA5}">
                      <a16:colId xmlns:a16="http://schemas.microsoft.com/office/drawing/2014/main" xmlns="" val="20001"/>
                    </a:ext>
                  </a:extLst>
                </a:gridCol>
              </a:tblGrid>
              <a:tr h="237628">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00" b="1" u="none" strike="noStrike" cap="none" dirty="0">
                          <a:solidFill>
                            <a:schemeClr val="bg1"/>
                          </a:solidFill>
                          <a:latin typeface="Arial Narrow" panose="020B0606020202030204" pitchFamily="34" charset="0"/>
                        </a:rPr>
                        <a:t>Alerta</a:t>
                      </a:r>
                      <a:endParaRPr lang="es-ES" sz="1000" b="1" u="none" strike="noStrike" cap="none" dirty="0">
                        <a:solidFill>
                          <a:schemeClr val="bg1"/>
                        </a:solidFill>
                        <a:latin typeface="Arial Narrow" panose="020B0606020202030204" pitchFamily="34" charset="0"/>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00" b="1" u="none" strike="noStrike" cap="none" dirty="0">
                          <a:solidFill>
                            <a:schemeClr val="bg1"/>
                          </a:solidFill>
                          <a:latin typeface="Arial Narrow" panose="020B0606020202030204" pitchFamily="34" charset="0"/>
                        </a:rPr>
                        <a:t>SITIOS PARA LOS CUALES SE GENERA LA ALERTA</a:t>
                      </a:r>
                      <a:endParaRPr sz="1000" b="1" u="none" strike="noStrike" cap="none" dirty="0">
                        <a:solidFill>
                          <a:schemeClr val="bg1"/>
                        </a:solidFill>
                        <a:latin typeface="Arial Narrow" panose="020B0606020202030204" pitchFamily="34" charset="0"/>
                      </a:endParaRPr>
                    </a:p>
                  </a:txBody>
                  <a:tcPr marL="91450" marR="91450" marT="45725" marB="45725" anchor="ctr">
                    <a:solidFill>
                      <a:srgbClr val="385623"/>
                    </a:solidFill>
                  </a:tcPr>
                </a:tc>
                <a:extLst>
                  <a:ext uri="{0D108BD9-81ED-4DB2-BD59-A6C34878D82A}">
                    <a16:rowId xmlns:a16="http://schemas.microsoft.com/office/drawing/2014/main" xmlns="" val="10000"/>
                  </a:ext>
                </a:extLst>
              </a:tr>
              <a:tr h="4773972">
                <a:tc>
                  <a:txBody>
                    <a:bodyPr/>
                    <a:lstStyle/>
                    <a:p>
                      <a:pPr marL="0" marR="0" lvl="0" indent="0" algn="ctr" rtl="0">
                        <a:lnSpc>
                          <a:spcPct val="107000"/>
                        </a:lnSpc>
                        <a:spcBef>
                          <a:spcPts val="0"/>
                        </a:spcBef>
                        <a:spcAft>
                          <a:spcPts val="0"/>
                        </a:spcAft>
                        <a:buClr>
                          <a:schemeClr val="dk1"/>
                        </a:buClr>
                        <a:buSzPts val="1000"/>
                        <a:buFont typeface="Calibri"/>
                        <a:buNone/>
                      </a:pPr>
                      <a:endParaRPr sz="1000" b="0"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ANTIOQUIA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Abriaquí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Belmira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Briceño,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Buriticá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Caicedo, Campamento,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Cañasgordas</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Caracolí,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Ebéjico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Giraldo,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Ituango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Maceo, Olaya, Puerto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Berrío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Puerto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Nare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Puerto Triunfo, Sabanalarga, San Pedro De Los Milagros, Urrao.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BOYACÁ: </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Almeida, Aquitania,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Betéitiva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Boavita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Buenavista,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Campohermoso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Chinavita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Chita,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Chivor</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Coper</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Corrales,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Covarachía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El Espino,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Gámeza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Garagoa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Guicán</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La Uvita, La Victoria,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Labranzagrande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Macanal</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Maripí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Miraflores,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Mongua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Moniquirá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Muzo,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Otanche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Pachavita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Páez,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Panqueba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Pauna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Paya, Paz De Rio, Pesca, Pisba, Puerto Boyacá,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Quípama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Rondón,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Saboyá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San Eduardo, San José De Pare, San Luis De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Gaceno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San Mateo, San Pablo De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Borbur</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Santa María, Santana,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Soatá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Socha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Socotá, Sogamoso,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Susacón</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Tasco,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Tibaná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Tópaga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Turmequé,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Úmbita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CALDAS: </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Aguadas, Filadelfia, La Merced,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Marmato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Neira,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Pácora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Salamina,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Supia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Villamaria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CUNDINAMARCA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Agua De Dios, Albán,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Anapoima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Anolaima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Apulo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Arbeláez, Beltrán,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Bituima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Bogotá,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D.c.</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Bojacá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Cabrera,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Cachipay</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Caparrapí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Cáqueza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Carmen De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Carupa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Chaguaní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Chipaque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Choachí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Chocontá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Cogua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Cucunubá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El Colegio, El Peñón, El Rosal, Facatativá, Fusagasugá,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Gachalá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Gachetá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Gama, Granada, Guaduas,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Guatavita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Guayabal De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Síquima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Gutiérrez, Jerusalén, Junín, La Mesa, La Palma, La Peña, La Vega,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Lenguazaque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Machetá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Manta, Nilo,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Nimaima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Nocaima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Pacho,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Paime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Pandi</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Pasca, Pulí,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Quebradanegra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Quetame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Quipile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Ricaurte, San Antonio De  Tequendama, San Bernardo, San Cayetano, San Francisco, San Juan De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Rioseco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Sasaima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Sesquilé</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Sibaté</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Silvania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Soacha, Subachoque,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Suesca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Supatá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Sutatausa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Tabio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Tausa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Tena,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Tibacuy</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Tocaima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Topaipí,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Ubalá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Útica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Venecia, Vergara,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Vianí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Villagómez,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Villapinzón</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Villeta,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Viotá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Yacopí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Zipacón</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Zipaquirá.</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HUILA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Aipe</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Altamira, Guadalupe, La Plata, Neiva, Pitalito,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Saladoblanco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San Agustín, Santa María, Suaza,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Tarqui</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NORTE DE SANTANDER</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Ábrego,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Cáchira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Cácota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Chitagá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Convención, Cúcuta,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Cucutilla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Durania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El Carmen, El Tarra, El Zulia,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Hacarí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Labateca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Ocaña, Pamplona, Salazar, San Calixto, San Cayetano, Santiago,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Sardinata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Silos,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Teorama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Villa Caro.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QUINDÍO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Calarcá, Córdoba.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RISARALDA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pt-BR"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Santa Rosa De Cabal</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SANTANDER</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Aguada, Albania, Barbosa, Bucaramanga,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Carcasí</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Charalá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Charta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Chipatá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Concepción, Confines, Contratación, El Carmen, El Guacamayo, El Playón, Florián, Floridablanca, Guaca,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Guavatá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Güepsa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La Belleza, La Paz, Landázuri,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Macaravita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Málaga, Matanza,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Oiba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Onzaga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Piedecuesta, Puente Nacional,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Rionegro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San Andrés, San Benito, San Miguel, Santa Helena Del Opón,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Suratá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Tona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Vélez.</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00" b="1"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TOLIMA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Alpujarra, Anzoátegui, Armero (Guayabal), Ataco, Cajamarca, Carmen De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Apicalá</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Chaparral,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Cunday</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Dolores, Falan, Ibagué,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Icononzo</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Lérida, Melgar, Murillo, </a:t>
                      </a:r>
                      <a:r>
                        <a:rPr kumimoji="0" lang="es-MX" sz="1000" b="0" i="0" u="none" strike="noStrike" kern="0" cap="none" spc="0" normalizeH="0" baseline="0" noProof="0" dirty="0" err="1" smtClean="0">
                          <a:ln>
                            <a:noFill/>
                          </a:ln>
                          <a:solidFill>
                            <a:schemeClr val="tx1"/>
                          </a:solidFill>
                          <a:effectLst/>
                          <a:uLnTx/>
                          <a:uFillTx/>
                          <a:latin typeface="Arial Narrow" panose="020B0606020202030204" pitchFamily="34" charset="0"/>
                          <a:ea typeface="Arial Narrow"/>
                          <a:cs typeface="Arial Narrow"/>
                          <a:sym typeface="Arial Narrow"/>
                        </a:rPr>
                        <a:t>Natagaima</a:t>
                      </a:r>
                      <a:r>
                        <a:rPr kumimoji="0" lang="es-MX" sz="1000" b="0" i="0" u="none" strike="noStrike" kern="0" cap="none" spc="0" normalizeH="0" baseline="0" noProof="0" dirty="0" smtClean="0">
                          <a:ln>
                            <a:noFill/>
                          </a:ln>
                          <a:solidFill>
                            <a:schemeClr val="tx1"/>
                          </a:solidFill>
                          <a:effectLst/>
                          <a:uLnTx/>
                          <a:uFillTx/>
                          <a:latin typeface="Arial Narrow" panose="020B0606020202030204" pitchFamily="34" charset="0"/>
                          <a:ea typeface="Arial Narrow"/>
                          <a:cs typeface="Arial Narrow"/>
                          <a:sym typeface="Arial Narrow"/>
                        </a:rPr>
                        <a:t>, Ortega, Planadas, Prado, Purificación, Rioblanco, Roncesvalles, Rovira, San Antonio, Suárez, Villahermosa, Villarrica.</a:t>
                      </a:r>
                    </a:p>
                  </a:txBody>
                  <a:tcPr marL="91450" marR="91450" marT="45725" marB="45725" anchor="ctr"/>
                </a:tc>
                <a:extLst>
                  <a:ext uri="{0D108BD9-81ED-4DB2-BD59-A6C34878D82A}">
                    <a16:rowId xmlns:a16="http://schemas.microsoft.com/office/drawing/2014/main" xmlns="" val="4194863717"/>
                  </a:ext>
                </a:extLst>
              </a:tr>
            </a:tbl>
          </a:graphicData>
        </a:graphic>
      </p:graphicFrame>
      <p:sp>
        <p:nvSpPr>
          <p:cNvPr id="83" name="Google Shape;83;p4"/>
          <p:cNvSpPr/>
          <p:nvPr/>
        </p:nvSpPr>
        <p:spPr>
          <a:xfrm>
            <a:off x="3188079" y="786190"/>
            <a:ext cx="5815843" cy="423065"/>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REGIÓN ANDINA</a:t>
            </a:r>
            <a:endParaRPr sz="2000" b="1" kern="0" dirty="0">
              <a:solidFill>
                <a:srgbClr val="FFFFFF"/>
              </a:solidFill>
              <a:latin typeface="Arial Black"/>
              <a:ea typeface="Arial Black"/>
              <a:cs typeface="Arial Black"/>
              <a:sym typeface="Arial Black"/>
            </a:endParaRPr>
          </a:p>
        </p:txBody>
      </p:sp>
      <p:sp>
        <p:nvSpPr>
          <p:cNvPr id="84" name="Google Shape;84;p4"/>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algn="ctr">
              <a:buClr>
                <a:srgbClr val="FFFFFF"/>
              </a:buClr>
              <a:buSzPts val="1811"/>
              <a:buFont typeface="Calibri"/>
              <a:buNone/>
              <a:defRPr/>
            </a:pPr>
            <a:r>
              <a:rPr lang="es-ES" sz="1811" kern="0" dirty="0">
                <a:solidFill>
                  <a:srgbClr val="FFFFFF"/>
                </a:solidFill>
                <a:latin typeface="Calibri"/>
                <a:ea typeface="Calibri"/>
                <a:cs typeface="Calibri"/>
                <a:sym typeface="Calibri"/>
              </a:rPr>
              <a:t>MAPA 2. Alerta Deslizamientos – Región Andina</a:t>
            </a:r>
            <a:endParaRPr sz="1811" kern="0" dirty="0">
              <a:solidFill>
                <a:srgbClr val="FFFFFF"/>
              </a:solidFill>
              <a:latin typeface="Calibri"/>
              <a:ea typeface="Calibri"/>
              <a:cs typeface="Calibri"/>
              <a:sym typeface="Calibri"/>
            </a:endParaRPr>
          </a:p>
        </p:txBody>
      </p:sp>
      <p:pic>
        <p:nvPicPr>
          <p:cNvPr id="8" name="Google Shape;116;p19" descr="Recurso 25.png"/>
          <p:cNvPicPr preferRelativeResize="0"/>
          <p:nvPr/>
        </p:nvPicPr>
        <p:blipFill rotWithShape="1">
          <a:blip r:embed="rId3">
            <a:alphaModFix/>
          </a:blip>
          <a:srcRect/>
          <a:stretch/>
        </p:blipFill>
        <p:spPr>
          <a:xfrm>
            <a:off x="4389140" y="-1679108"/>
            <a:ext cx="424254" cy="427621"/>
          </a:xfrm>
          <a:prstGeom prst="rect">
            <a:avLst/>
          </a:prstGeom>
          <a:noFill/>
          <a:ln>
            <a:noFill/>
          </a:ln>
        </p:spPr>
      </p:pic>
      <p:pic>
        <p:nvPicPr>
          <p:cNvPr id="10" name="Google Shape;88;p4"/>
          <p:cNvPicPr preferRelativeResize="0"/>
          <p:nvPr/>
        </p:nvPicPr>
        <p:blipFill>
          <a:blip r:embed="rId4" r:link="rId5">
            <a:extLst>
              <a:ext uri="{28A0092B-C50C-407E-A947-70E740481C1C}">
                <a14:useLocalDpi xmlns:a14="http://schemas.microsoft.com/office/drawing/2010/main" val="0"/>
              </a:ext>
            </a:extLst>
          </a:blip>
          <a:stretch>
            <a:fillRect/>
          </a:stretch>
        </p:blipFill>
        <p:spPr>
          <a:xfrm>
            <a:off x="769380" y="1316453"/>
            <a:ext cx="3548320" cy="5011600"/>
          </a:xfrm>
          <a:prstGeom prst="rect">
            <a:avLst/>
          </a:prstGeom>
          <a:noFill/>
          <a:ln>
            <a:noFill/>
          </a:ln>
        </p:spPr>
      </p:pic>
      <p:pic>
        <p:nvPicPr>
          <p:cNvPr id="11" name="Google Shape;99;p9">
            <a:extLst>
              <a:ext uri="{FF2B5EF4-FFF2-40B4-BE49-F238E27FC236}">
                <a16:creationId xmlns:a16="http://schemas.microsoft.com/office/drawing/2014/main" xmlns="" id="{56943555-52A5-4AAF-8483-DBDC3D8A434E}"/>
              </a:ext>
            </a:extLst>
          </p:cNvPr>
          <p:cNvPicPr preferRelativeResize="0"/>
          <p:nvPr/>
        </p:nvPicPr>
        <p:blipFill rotWithShape="1">
          <a:blip r:embed="rId6">
            <a:alphaModFix/>
          </a:blip>
          <a:srcRect/>
          <a:stretch/>
        </p:blipFill>
        <p:spPr>
          <a:xfrm>
            <a:off x="4493214" y="3481370"/>
            <a:ext cx="432137" cy="422165"/>
          </a:xfrm>
          <a:prstGeom prst="rect">
            <a:avLst/>
          </a:prstGeom>
          <a:noFill/>
          <a:ln>
            <a:noFill/>
          </a:ln>
        </p:spPr>
      </p:pic>
    </p:spTree>
    <p:extLst>
      <p:ext uri="{BB962C8B-B14F-4D97-AF65-F5344CB8AC3E}">
        <p14:creationId xmlns:p14="http://schemas.microsoft.com/office/powerpoint/2010/main" val="2082069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9" name="Google Shape;82;p4"/>
          <p:cNvGraphicFramePr/>
          <p:nvPr>
            <p:extLst/>
          </p:nvPr>
        </p:nvGraphicFramePr>
        <p:xfrm>
          <a:off x="3870393" y="1782448"/>
          <a:ext cx="7005691" cy="3426575"/>
        </p:xfrm>
        <a:graphic>
          <a:graphicData uri="http://schemas.openxmlformats.org/drawingml/2006/table">
            <a:tbl>
              <a:tblPr firstRow="1" bandRow="1"/>
              <a:tblGrid>
                <a:gridCol w="639194">
                  <a:extLst>
                    <a:ext uri="{9D8B030D-6E8A-4147-A177-3AD203B41FA5}">
                      <a16:colId xmlns:a16="http://schemas.microsoft.com/office/drawing/2014/main" xmlns="" val="20000"/>
                    </a:ext>
                  </a:extLst>
                </a:gridCol>
                <a:gridCol w="6366497">
                  <a:extLst>
                    <a:ext uri="{9D8B030D-6E8A-4147-A177-3AD203B41FA5}">
                      <a16:colId xmlns:a16="http://schemas.microsoft.com/office/drawing/2014/main" xmlns="" val="20001"/>
                    </a:ext>
                  </a:extLst>
                </a:gridCol>
              </a:tblGrid>
              <a:tr h="225667">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u="none" strike="noStrike" cap="none" dirty="0">
                          <a:latin typeface="Arial Narrow" panose="020B0606020202030204" pitchFamily="34" charset="0"/>
                        </a:rPr>
                        <a:t>Alerta</a:t>
                      </a:r>
                      <a:endParaRPr lang="es-ES" sz="1050" b="1" u="none" strike="noStrike" cap="none" dirty="0">
                        <a:solidFill>
                          <a:schemeClr val="bg1"/>
                        </a:solidFill>
                        <a:latin typeface="Arial Narrow" panose="020B0606020202030204" pitchFamily="34" charset="0"/>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u="none" strike="noStrike" cap="none" dirty="0">
                          <a:latin typeface="Arial Narrow" panose="020B0606020202030204" pitchFamily="34" charset="0"/>
                        </a:rPr>
                        <a:t>SITIOS PARA LOS CUALES SE GENERA LA ALERTA</a:t>
                      </a:r>
                      <a:endParaRPr sz="1050" u="none" strike="noStrike" cap="none" dirty="0">
                        <a:solidFill>
                          <a:schemeClr val="bg1"/>
                        </a:solidFill>
                        <a:latin typeface="Arial Narrow" panose="020B0606020202030204" pitchFamily="34" charset="0"/>
                      </a:endParaRPr>
                    </a:p>
                  </a:txBody>
                  <a:tcPr marL="91450" marR="91450" marT="45725" marB="45725" anchor="ctr">
                    <a:solidFill>
                      <a:srgbClr val="385623"/>
                    </a:solidFill>
                  </a:tcPr>
                </a:tc>
                <a:extLst>
                  <a:ext uri="{0D108BD9-81ED-4DB2-BD59-A6C34878D82A}">
                    <a16:rowId xmlns:a16="http://schemas.microsoft.com/office/drawing/2014/main" xmlns="" val="10000"/>
                  </a:ext>
                </a:extLst>
              </a:tr>
              <a:tr h="880071">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NARIÑO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Barbacoas, Francisco Pizarro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Salahonda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Puerres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VALLE DEL CAUCA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Cali.</a:t>
                      </a:r>
                    </a:p>
                  </a:txBody>
                  <a:tcPr marL="91450" marR="91450" marT="45725" marB="45725" anchor="ctr"/>
                </a:tc>
                <a:extLst>
                  <a:ext uri="{0D108BD9-81ED-4DB2-BD59-A6C34878D82A}">
                    <a16:rowId xmlns:a16="http://schemas.microsoft.com/office/drawing/2014/main" xmlns="" val="1709487292"/>
                  </a:ext>
                </a:extLst>
              </a:tr>
              <a:tr h="114000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CHOCÓ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Bajo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Baudó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(Pizarro),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Condoto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Istmina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Medio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Baudó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(Boca De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Pepé</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Nóvita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Rio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Iró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(Santa Rita), San José Del Palmar,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Tadó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CAUCA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Guapi, López, Santa Rosa,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Timbiquí</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VALLE DEL CAUCA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Buenaventura.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NARIÑO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Roberto Payán (San José).</a:t>
                      </a:r>
                    </a:p>
                  </a:txBody>
                  <a:tcPr marL="91450" marR="91450" marT="45725" marB="45725" anchor="ctr"/>
                </a:tc>
                <a:extLst>
                  <a:ext uri="{0D108BD9-81ED-4DB2-BD59-A6C34878D82A}">
                    <a16:rowId xmlns:a16="http://schemas.microsoft.com/office/drawing/2014/main" xmlns="" val="513570425"/>
                  </a:ext>
                </a:extLst>
              </a:tr>
              <a:tr h="1155031">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pt-BR"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CAUCA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Bolívar, Buenos Aires,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Caldono</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Corinto, El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Tambo</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Inzá</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Jambaló</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La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Sierra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La Vega, Miranda,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Páez</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Belalcázar</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Piendamó</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Popayán</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Rosas, Santander De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Quilichao</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Silvia,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Sotará</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Paispamba</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Suárez</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Toribío</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pt-BR"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Totoró</a:t>
                      </a:r>
                      <a:r>
                        <a:rPr kumimoji="0" lang="pt-BR"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NARIÑO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Albán (San José),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Buesaco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Cumbitara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Linares, Samaniego, San Bernardo, San Pedro De Cartago (Cartago).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VALLE DEL CAUCA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Bolívar, Buga,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Bugalagrande</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Calima (El Darién),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Dagua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El Cerrito, El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Dovio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Florida, La Unión, Palmira, San Pedro, Sevilla, Tuluá, Versalles,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Vijes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Yumbo.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CHOCÓ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Alto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Baudó</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(Pie De Pato), Bahía Solano (Mutis),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Bojayá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(Bellavista), El Carmen, Sipí.</a:t>
                      </a:r>
                    </a:p>
                  </a:txBody>
                  <a:tcPr marL="91450" marR="91450" marT="45725" marB="45725" anchor="ctr"/>
                </a:tc>
                <a:extLst>
                  <a:ext uri="{0D108BD9-81ED-4DB2-BD59-A6C34878D82A}">
                    <a16:rowId xmlns:a16="http://schemas.microsoft.com/office/drawing/2014/main" xmlns="" val="2787968365"/>
                  </a:ext>
                </a:extLst>
              </a:tr>
            </a:tbl>
          </a:graphicData>
        </a:graphic>
      </p:graphicFrame>
      <p:sp>
        <p:nvSpPr>
          <p:cNvPr id="109" name="Google Shape;109;p19"/>
          <p:cNvSpPr/>
          <p:nvPr/>
        </p:nvSpPr>
        <p:spPr>
          <a:xfrm>
            <a:off x="3188079" y="786190"/>
            <a:ext cx="5815843" cy="443158"/>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REGIÓN PACÍFICO</a:t>
            </a:r>
            <a:endParaRPr sz="2000" b="1" kern="0" dirty="0">
              <a:solidFill>
                <a:srgbClr val="FFFFFF"/>
              </a:solidFill>
              <a:latin typeface="Arial Black"/>
              <a:ea typeface="Arial Black"/>
              <a:cs typeface="Arial Black"/>
              <a:sym typeface="Arial Black"/>
            </a:endParaRPr>
          </a:p>
        </p:txBody>
      </p:sp>
      <p:sp>
        <p:nvSpPr>
          <p:cNvPr id="110" name="Google Shape;110;p19"/>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algn="ctr">
              <a:buClr>
                <a:srgbClr val="FFFFFF"/>
              </a:buClr>
              <a:buSzPts val="1811"/>
              <a:buFont typeface="Calibri"/>
              <a:buNone/>
              <a:defRPr/>
            </a:pPr>
            <a:r>
              <a:rPr lang="es-ES" sz="1811" kern="0">
                <a:solidFill>
                  <a:srgbClr val="FFFFFF"/>
                </a:solidFill>
                <a:ea typeface="Calibri"/>
                <a:cs typeface="Calibri"/>
                <a:sym typeface="Calibri"/>
              </a:rPr>
              <a:t>MAPA 2. Alerta Deslizamientos – Región Andina</a:t>
            </a:r>
            <a:endParaRPr sz="1811" kern="0">
              <a:solidFill>
                <a:srgbClr val="FFFFFF"/>
              </a:solidFill>
              <a:ea typeface="Calibri"/>
              <a:cs typeface="Calibri"/>
              <a:sym typeface="Calibri"/>
            </a:endParaRPr>
          </a:p>
        </p:txBody>
      </p:sp>
      <p:pic>
        <p:nvPicPr>
          <p:cNvPr id="13" name="Google Shape;112;p19"/>
          <p:cNvPicPr preferRelativeResize="0"/>
          <p:nvPr/>
        </p:nvPicPr>
        <p:blipFill>
          <a:blip r:embed="rId3" r:link="rId4" cstate="print">
            <a:extLst>
              <a:ext uri="{28A0092B-C50C-407E-A947-70E740481C1C}">
                <a14:useLocalDpi xmlns:a14="http://schemas.microsoft.com/office/drawing/2010/main" val="0"/>
              </a:ext>
            </a:extLst>
          </a:blip>
          <a:stretch>
            <a:fillRect/>
          </a:stretch>
        </p:blipFill>
        <p:spPr>
          <a:xfrm>
            <a:off x="1256245" y="1338785"/>
            <a:ext cx="2470637" cy="4941274"/>
          </a:xfrm>
          <a:prstGeom prst="rect">
            <a:avLst/>
          </a:prstGeom>
          <a:noFill/>
          <a:ln>
            <a:noFill/>
          </a:ln>
        </p:spPr>
      </p:pic>
      <p:pic>
        <p:nvPicPr>
          <p:cNvPr id="14" name="Google Shape;116;p19" descr="Recurso 25.png"/>
          <p:cNvPicPr preferRelativeResize="0"/>
          <p:nvPr/>
        </p:nvPicPr>
        <p:blipFill rotWithShape="1">
          <a:blip r:embed="rId5">
            <a:alphaModFix/>
          </a:blip>
          <a:srcRect/>
          <a:stretch/>
        </p:blipFill>
        <p:spPr>
          <a:xfrm>
            <a:off x="3995057" y="2250572"/>
            <a:ext cx="424254" cy="427621"/>
          </a:xfrm>
          <a:prstGeom prst="rect">
            <a:avLst/>
          </a:prstGeom>
          <a:noFill/>
          <a:ln>
            <a:noFill/>
          </a:ln>
        </p:spPr>
      </p:pic>
      <p:pic>
        <p:nvPicPr>
          <p:cNvPr id="10" name="Google Shape;86;p4">
            <a:extLst>
              <a:ext uri="{FF2B5EF4-FFF2-40B4-BE49-F238E27FC236}">
                <a16:creationId xmlns:a16="http://schemas.microsoft.com/office/drawing/2014/main" xmlns="" id="{32DC8FB6-4AE0-4403-A8E3-1D4B556E93CB}"/>
              </a:ext>
            </a:extLst>
          </p:cNvPr>
          <p:cNvPicPr preferRelativeResize="0"/>
          <p:nvPr/>
        </p:nvPicPr>
        <p:blipFill rotWithShape="1">
          <a:blip r:embed="rId6">
            <a:alphaModFix/>
          </a:blip>
          <a:srcRect/>
          <a:stretch/>
        </p:blipFill>
        <p:spPr>
          <a:xfrm>
            <a:off x="3985891" y="3252124"/>
            <a:ext cx="442587" cy="425822"/>
          </a:xfrm>
          <a:prstGeom prst="rect">
            <a:avLst/>
          </a:prstGeom>
          <a:noFill/>
          <a:ln>
            <a:noFill/>
          </a:ln>
        </p:spPr>
      </p:pic>
      <p:pic>
        <p:nvPicPr>
          <p:cNvPr id="2" name="Imagen 1"/>
          <p:cNvPicPr>
            <a:picLocks noChangeAspect="1"/>
          </p:cNvPicPr>
          <p:nvPr/>
        </p:nvPicPr>
        <p:blipFill>
          <a:blip r:embed="rId7"/>
          <a:stretch>
            <a:fillRect/>
          </a:stretch>
        </p:blipFill>
        <p:spPr>
          <a:xfrm>
            <a:off x="3990757" y="4350128"/>
            <a:ext cx="432854" cy="420660"/>
          </a:xfrm>
          <a:prstGeom prst="rect">
            <a:avLst/>
          </a:prstGeom>
        </p:spPr>
      </p:pic>
    </p:spTree>
    <p:extLst>
      <p:ext uri="{BB962C8B-B14F-4D97-AF65-F5344CB8AC3E}">
        <p14:creationId xmlns:p14="http://schemas.microsoft.com/office/powerpoint/2010/main" val="368748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Google Shape;514;p5"/>
          <p:cNvSpPr>
            <a:spLocks noChangeArrowheads="1"/>
          </p:cNvSpPr>
          <p:nvPr/>
        </p:nvSpPr>
        <p:spPr bwMode="auto">
          <a:xfrm>
            <a:off x="815975" y="814388"/>
            <a:ext cx="1101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1"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7523" name="Google Shape;515;p5"/>
          <p:cNvSpPr>
            <a:spLocks noChangeArrowheads="1"/>
          </p:cNvSpPr>
          <p:nvPr/>
        </p:nvSpPr>
        <p:spPr bwMode="auto">
          <a:xfrm>
            <a:off x="333375" y="6073775"/>
            <a:ext cx="11525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0"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07524" name="Google Shape;516;p5"/>
          <p:cNvGrpSpPr>
            <a:grpSpLocks/>
          </p:cNvGrpSpPr>
          <p:nvPr/>
        </p:nvGrpSpPr>
        <p:grpSpPr bwMode="auto">
          <a:xfrm>
            <a:off x="333375" y="808038"/>
            <a:ext cx="482600" cy="482600"/>
            <a:chOff x="3374361" y="818527"/>
            <a:chExt cx="1050684" cy="1050684"/>
          </a:xfrm>
        </p:grpSpPr>
        <p:sp>
          <p:nvSpPr>
            <p:cNvPr id="107565" name="Google Shape;517;p5"/>
            <p:cNvSpPr>
              <a:spLocks noChangeArrowheads="1"/>
            </p:cNvSpPr>
            <p:nvPr/>
          </p:nvSpPr>
          <p:spPr bwMode="auto">
            <a:xfrm>
              <a:off x="3374361" y="818527"/>
              <a:ext cx="1050684" cy="1050684"/>
            </a:xfrm>
            <a:prstGeom prst="ellipse">
              <a:avLst/>
            </a:prstGeom>
            <a:solidFill>
              <a:srgbClr val="0494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800"/>
                <a:buFont typeface="Calibri" panose="020F0502020204030204" pitchFamily="34" charset="0"/>
                <a:buNone/>
                <a:tabLst/>
                <a:defRPr/>
              </a:pPr>
              <a:endParaRPr kumimoji="0" lang="es-CO" alt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107566" name="Google Shape;518;p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079" y="943838"/>
              <a:ext cx="502510" cy="78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6" name="Google Shape;520;p5" descr="Recurso 25.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3503613"/>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1" name="Google Shape;521;p5"/>
          <p:cNvGraphicFramePr/>
          <p:nvPr/>
        </p:nvGraphicFramePr>
        <p:xfrm>
          <a:off x="12957175" y="711200"/>
          <a:ext cx="11499850" cy="5796580"/>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45">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6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dirty="0">
                          <a:solidFill>
                            <a:srgbClr val="1D1B10"/>
                          </a:solidFill>
                          <a:latin typeface="Arial Narrow"/>
                          <a:ea typeface="Arial Narrow"/>
                          <a:cs typeface="Arial Narrow"/>
                          <a:sym typeface="Arial Narrow"/>
                        </a:rPr>
                        <a:t>SITIOS PARA LOS CUALES SE GENERA LA ALERTA</a:t>
                      </a:r>
                      <a:endParaRPr sz="1400" b="1" u="none" strike="noStrike" cap="none" dirty="0">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2028283">
                <a:tc rowSpan="4">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ALTIPLANO CUNDIBOYACENSE</a:t>
                      </a:r>
                      <a:endParaRPr sz="1400" b="1" u="none" strike="noStrike" cap="none" dirty="0">
                        <a:solidFill>
                          <a:srgbClr val="04945F"/>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BOGOTÁ</a:t>
                      </a:r>
                      <a:r>
                        <a:rPr lang="es-CO" sz="1400" b="0" u="none" strike="noStrike" cap="none" dirty="0">
                          <a:solidFill>
                            <a:srgbClr val="1D1B10"/>
                          </a:solidFill>
                          <a:latin typeface="Arial Narrow"/>
                          <a:ea typeface="Arial Narrow"/>
                          <a:cs typeface="Arial Narrow"/>
                          <a:sym typeface="Arial Narrow"/>
                        </a:rPr>
                        <a:t>: Área Rural y Urbana.</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CUNDINAMARCA</a:t>
                      </a:r>
                      <a:r>
                        <a:rPr lang="es-CO" sz="1400" b="0" u="none" strike="noStrike" cap="none" dirty="0">
                          <a:solidFill>
                            <a:srgbClr val="1D1B10"/>
                          </a:solidFill>
                          <a:latin typeface="Arial Narrow"/>
                          <a:ea typeface="Arial Narrow"/>
                          <a:cs typeface="Arial Narrow"/>
                          <a:sym typeface="Arial Narrow"/>
                        </a:rPr>
                        <a:t>: Bojacá, Cajicá, Chía, Chipaque, Choachí, Chocontá, Cogua, Cota, Cucunubá, El Rosal, Facatativá, Funza, Fúquene, Gachancipá, Guachetá, Guasca, </a:t>
                      </a:r>
                      <a:r>
                        <a:rPr lang="es-CO" sz="1400" b="0" u="none" strike="noStrike" cap="none" dirty="0" err="1">
                          <a:solidFill>
                            <a:srgbClr val="1D1B10"/>
                          </a:solidFill>
                          <a:latin typeface="Arial Narrow"/>
                          <a:ea typeface="Arial Narrow"/>
                          <a:cs typeface="Arial Narrow"/>
                          <a:sym typeface="Arial Narrow"/>
                        </a:rPr>
                        <a:t>Guatavita</a:t>
                      </a:r>
                      <a:r>
                        <a:rPr lang="es-CO" sz="1400" b="0" u="none" strike="noStrike" cap="none" dirty="0">
                          <a:solidFill>
                            <a:srgbClr val="1D1B10"/>
                          </a:solidFill>
                          <a:latin typeface="Arial Narrow"/>
                          <a:ea typeface="Arial Narrow"/>
                          <a:cs typeface="Arial Narrow"/>
                          <a:sym typeface="Arial Narrow"/>
                        </a:rPr>
                        <a:t>, La Calera, Lenguazaque, Madrid, Mosquera, Nemocón, </a:t>
                      </a:r>
                      <a:r>
                        <a:rPr lang="es-CO" sz="1400" b="0" u="none" strike="noStrike" cap="none" dirty="0" err="1">
                          <a:solidFill>
                            <a:srgbClr val="1D1B10"/>
                          </a:solidFill>
                          <a:latin typeface="Arial Narrow"/>
                          <a:ea typeface="Arial Narrow"/>
                          <a:cs typeface="Arial Narrow"/>
                          <a:sym typeface="Arial Narrow"/>
                        </a:rPr>
                        <a:t>Sesquilé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Sibaté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Simijaca</a:t>
                      </a:r>
                      <a:r>
                        <a:rPr lang="es-CO" sz="1400" b="0" u="none" strike="noStrike" cap="none" dirty="0">
                          <a:solidFill>
                            <a:srgbClr val="1D1B10"/>
                          </a:solidFill>
                          <a:latin typeface="Arial Narrow"/>
                          <a:ea typeface="Arial Narrow"/>
                          <a:cs typeface="Arial Narrow"/>
                          <a:sym typeface="Arial Narrow"/>
                        </a:rPr>
                        <a:t>, Soacha, Sopó, Subachoque, Suesca, Susa, </a:t>
                      </a:r>
                      <a:r>
                        <a:rPr lang="es-CO" sz="1400" b="0" u="none" strike="noStrike" cap="none" dirty="0" err="1">
                          <a:solidFill>
                            <a:srgbClr val="1D1B10"/>
                          </a:solidFill>
                          <a:latin typeface="Arial Narrow"/>
                          <a:ea typeface="Arial Narrow"/>
                          <a:cs typeface="Arial Narrow"/>
                          <a:sym typeface="Arial Narrow"/>
                        </a:rPr>
                        <a:t>Sutatausa</a:t>
                      </a:r>
                      <a:r>
                        <a:rPr lang="es-CO" sz="1400" b="0" u="none" strike="noStrike" cap="none" dirty="0">
                          <a:solidFill>
                            <a:srgbClr val="1D1B10"/>
                          </a:solidFill>
                          <a:latin typeface="Arial Narrow"/>
                          <a:ea typeface="Arial Narrow"/>
                          <a:cs typeface="Arial Narrow"/>
                          <a:sym typeface="Arial Narrow"/>
                        </a:rPr>
                        <a:t>, Tabio, Tausa, </a:t>
                      </a:r>
                      <a:r>
                        <a:rPr lang="es-CO" sz="1400" b="0" u="none" strike="noStrike" cap="none" dirty="0" err="1">
                          <a:solidFill>
                            <a:srgbClr val="1D1B10"/>
                          </a:solidFill>
                          <a:latin typeface="Arial Narrow"/>
                          <a:ea typeface="Arial Narrow"/>
                          <a:cs typeface="Arial Narrow"/>
                          <a:sym typeface="Arial Narrow"/>
                        </a:rPr>
                        <a:t>Tenjo</a:t>
                      </a:r>
                      <a:r>
                        <a:rPr lang="es-CO" sz="1400" b="0" u="none" strike="noStrike" cap="none" dirty="0">
                          <a:solidFill>
                            <a:srgbClr val="1D1B10"/>
                          </a:solidFill>
                          <a:latin typeface="Arial Narrow"/>
                          <a:ea typeface="Arial Narrow"/>
                          <a:cs typeface="Arial Narrow"/>
                          <a:sym typeface="Arial Narrow"/>
                        </a:rPr>
                        <a:t>, Tocancipá, Ubaque, Ubaté, Villapinzón, </a:t>
                      </a:r>
                      <a:r>
                        <a:rPr lang="es-CO" sz="1400" b="0" u="none" strike="noStrike" cap="none" dirty="0" err="1">
                          <a:solidFill>
                            <a:srgbClr val="1D1B10"/>
                          </a:solidFill>
                          <a:latin typeface="Arial Narrow"/>
                          <a:ea typeface="Arial Narrow"/>
                          <a:cs typeface="Arial Narrow"/>
                          <a:sym typeface="Arial Narrow"/>
                        </a:rPr>
                        <a:t>Zipacón</a:t>
                      </a:r>
                      <a:r>
                        <a:rPr lang="es-CO" sz="1400" b="0" u="none" strike="noStrike" cap="none" dirty="0">
                          <a:solidFill>
                            <a:srgbClr val="1D1B10"/>
                          </a:solidFill>
                          <a:latin typeface="Arial Narrow"/>
                          <a:ea typeface="Arial Narrow"/>
                          <a:cs typeface="Arial Narrow"/>
                          <a:sym typeface="Arial Narrow"/>
                        </a:rPr>
                        <a:t> y Zipaquirá.</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BOYACÁ</a:t>
                      </a:r>
                      <a:r>
                        <a:rPr lang="es-CO" sz="1400" b="0" u="none" strike="noStrike" cap="none" dirty="0">
                          <a:solidFill>
                            <a:srgbClr val="1D1B10"/>
                          </a:solidFill>
                          <a:latin typeface="Arial Narrow"/>
                          <a:ea typeface="Arial Narrow"/>
                          <a:cs typeface="Arial Narrow"/>
                          <a:sym typeface="Arial Narrow"/>
                        </a:rPr>
                        <a:t>: Tunja, Aquitania, Arcabuco, Belén, </a:t>
                      </a:r>
                      <a:r>
                        <a:rPr lang="es-CO" sz="1400" b="0" u="none" strike="noStrike" cap="none" dirty="0" err="1">
                          <a:solidFill>
                            <a:srgbClr val="1D1B10"/>
                          </a:solidFill>
                          <a:latin typeface="Arial Narrow"/>
                          <a:ea typeface="Arial Narrow"/>
                          <a:cs typeface="Arial Narrow"/>
                          <a:sym typeface="Arial Narrow"/>
                        </a:rPr>
                        <a:t>Betéitiva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Busbanzá</a:t>
                      </a:r>
                      <a:r>
                        <a:rPr lang="es-CO" sz="1400" b="0" u="none" strike="noStrike" cap="none" dirty="0">
                          <a:solidFill>
                            <a:srgbClr val="1D1B10"/>
                          </a:solidFill>
                          <a:latin typeface="Arial Narrow"/>
                          <a:ea typeface="Arial Narrow"/>
                          <a:cs typeface="Arial Narrow"/>
                          <a:sym typeface="Arial Narrow"/>
                        </a:rPr>
                        <a:t>, Caldas, Cerinza, Chiquinquirá, Chivatá, Ciénega, </a:t>
                      </a:r>
                      <a:r>
                        <a:rPr lang="es-CO" sz="1400" b="0" u="none" strike="noStrike" cap="none" dirty="0" err="1">
                          <a:solidFill>
                            <a:srgbClr val="1D1B10"/>
                          </a:solidFill>
                          <a:latin typeface="Arial Narrow"/>
                          <a:ea typeface="Arial Narrow"/>
                          <a:cs typeface="Arial Narrow"/>
                          <a:sym typeface="Arial Narrow"/>
                        </a:rPr>
                        <a:t>Cómbita</a:t>
                      </a:r>
                      <a:r>
                        <a:rPr lang="es-CO" sz="1400" b="0" u="none" strike="noStrike" cap="none" dirty="0">
                          <a:solidFill>
                            <a:srgbClr val="1D1B10"/>
                          </a:solidFill>
                          <a:latin typeface="Arial Narrow"/>
                          <a:ea typeface="Arial Narrow"/>
                          <a:cs typeface="Arial Narrow"/>
                          <a:sym typeface="Arial Narrow"/>
                        </a:rPr>
                        <a:t>, Corrales, </a:t>
                      </a:r>
                      <a:r>
                        <a:rPr lang="es-CO" sz="1400" b="0" u="none" strike="noStrike" cap="none" dirty="0" err="1">
                          <a:solidFill>
                            <a:srgbClr val="1D1B10"/>
                          </a:solidFill>
                          <a:latin typeface="Arial Narrow"/>
                          <a:ea typeface="Arial Narrow"/>
                          <a:cs typeface="Arial Narrow"/>
                          <a:sym typeface="Arial Narrow"/>
                        </a:rPr>
                        <a:t>Cucaita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Cuítiva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Chíquiza</a:t>
                      </a:r>
                      <a:r>
                        <a:rPr lang="es-CO" sz="1400" b="0" u="none" strike="noStrike" cap="none" dirty="0">
                          <a:solidFill>
                            <a:srgbClr val="1D1B10"/>
                          </a:solidFill>
                          <a:latin typeface="Arial Narrow"/>
                          <a:ea typeface="Arial Narrow"/>
                          <a:cs typeface="Arial Narrow"/>
                          <a:sym typeface="Arial Narrow"/>
                        </a:rPr>
                        <a:t>, Duitama, Firavitoba, Floresta, </a:t>
                      </a:r>
                      <a:r>
                        <a:rPr lang="es-CO" sz="1400" b="0" u="none" strike="noStrike" cap="none" dirty="0" err="1">
                          <a:solidFill>
                            <a:srgbClr val="1D1B10"/>
                          </a:solidFill>
                          <a:latin typeface="Arial Narrow"/>
                          <a:ea typeface="Arial Narrow"/>
                          <a:cs typeface="Arial Narrow"/>
                          <a:sym typeface="Arial Narrow"/>
                        </a:rPr>
                        <a:t>Gámeza</a:t>
                      </a:r>
                      <a:r>
                        <a:rPr lang="es-CO" sz="1400" b="0" u="none" strike="noStrike" cap="none" dirty="0">
                          <a:solidFill>
                            <a:srgbClr val="1D1B10"/>
                          </a:solidFill>
                          <a:latin typeface="Arial Narrow"/>
                          <a:ea typeface="Arial Narrow"/>
                          <a:cs typeface="Arial Narrow"/>
                          <a:sym typeface="Arial Narrow"/>
                        </a:rPr>
                        <a:t>, Iza, Villa de Leyva, Mongua, </a:t>
                      </a:r>
                      <a:r>
                        <a:rPr lang="es-CO" sz="1400" b="0" u="none" strike="noStrike" cap="none" dirty="0" err="1">
                          <a:solidFill>
                            <a:srgbClr val="1D1B10"/>
                          </a:solidFill>
                          <a:latin typeface="Arial Narrow"/>
                          <a:ea typeface="Arial Narrow"/>
                          <a:cs typeface="Arial Narrow"/>
                          <a:sym typeface="Arial Narrow"/>
                        </a:rPr>
                        <a:t>Monguí</a:t>
                      </a:r>
                      <a:r>
                        <a:rPr lang="es-CO" sz="1400" b="0" u="none" strike="noStrike" cap="none" dirty="0">
                          <a:solidFill>
                            <a:srgbClr val="1D1B10"/>
                          </a:solidFill>
                          <a:latin typeface="Arial Narrow"/>
                          <a:ea typeface="Arial Narrow"/>
                          <a:cs typeface="Arial Narrow"/>
                          <a:sym typeface="Arial Narrow"/>
                        </a:rPr>
                        <a:t>, Motavita, Nobsa, </a:t>
                      </a:r>
                      <a:r>
                        <a:rPr lang="es-CO" sz="1400" b="0" u="none" strike="noStrike" cap="none" dirty="0" err="1">
                          <a:solidFill>
                            <a:srgbClr val="1D1B10"/>
                          </a:solidFill>
                          <a:latin typeface="Arial Narrow"/>
                          <a:ea typeface="Arial Narrow"/>
                          <a:cs typeface="Arial Narrow"/>
                          <a:sym typeface="Arial Narrow"/>
                        </a:rPr>
                        <a:t>Oicatá</a:t>
                      </a:r>
                      <a:r>
                        <a:rPr lang="es-CO" sz="1400" b="0" u="none" strike="noStrike" cap="none" dirty="0">
                          <a:solidFill>
                            <a:srgbClr val="1D1B10"/>
                          </a:solidFill>
                          <a:latin typeface="Arial Narrow"/>
                          <a:ea typeface="Arial Narrow"/>
                          <a:cs typeface="Arial Narrow"/>
                          <a:sym typeface="Arial Narrow"/>
                        </a:rPr>
                        <a:t>, Paipa, Paz de Río, Pesca, Ráquira, Saboyá, Samacá, San Miguel de Sema, Santa Rosa de Viterbo, </a:t>
                      </a:r>
                      <a:r>
                        <a:rPr lang="es-CO" sz="1400" b="0" u="none" strike="noStrike" cap="none" dirty="0" err="1">
                          <a:solidFill>
                            <a:srgbClr val="1D1B10"/>
                          </a:solidFill>
                          <a:latin typeface="Arial Narrow"/>
                          <a:ea typeface="Arial Narrow"/>
                          <a:cs typeface="Arial Narrow"/>
                          <a:sym typeface="Arial Narrow"/>
                        </a:rPr>
                        <a:t>Siachoque</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Socha</a:t>
                      </a:r>
                      <a:r>
                        <a:rPr lang="es-CO" sz="1400" b="0" u="none" strike="noStrike" cap="none" dirty="0">
                          <a:solidFill>
                            <a:srgbClr val="1D1B10"/>
                          </a:solidFill>
                          <a:latin typeface="Arial Narrow"/>
                          <a:ea typeface="Arial Narrow"/>
                          <a:cs typeface="Arial Narrow"/>
                          <a:sym typeface="Arial Narrow"/>
                        </a:rPr>
                        <a:t>, Sogamoso, Sora, Sotaquirá, </a:t>
                      </a:r>
                      <a:r>
                        <a:rPr lang="es-CO" sz="1400" b="0" u="none" strike="noStrike" cap="none" dirty="0" err="1">
                          <a:solidFill>
                            <a:srgbClr val="1D1B10"/>
                          </a:solidFill>
                          <a:latin typeface="Arial Narrow"/>
                          <a:ea typeface="Arial Narrow"/>
                          <a:cs typeface="Arial Narrow"/>
                          <a:sym typeface="Arial Narrow"/>
                        </a:rPr>
                        <a:t>Soracá</a:t>
                      </a:r>
                      <a:r>
                        <a:rPr lang="es-CO" sz="1400" b="0" u="none" strike="noStrike" cap="none" dirty="0">
                          <a:solidFill>
                            <a:srgbClr val="1D1B10"/>
                          </a:solidFill>
                          <a:latin typeface="Arial Narrow"/>
                          <a:ea typeface="Arial Narrow"/>
                          <a:cs typeface="Arial Narrow"/>
                          <a:sym typeface="Arial Narrow"/>
                        </a:rPr>
                        <a:t>, Tasco, Tibasosa, Toca, Tópaga, Tota, Tuta, </a:t>
                      </a:r>
                      <a:r>
                        <a:rPr lang="es-CO" sz="1400" b="0" u="none" strike="noStrike" cap="none" dirty="0" err="1">
                          <a:solidFill>
                            <a:srgbClr val="1D1B10"/>
                          </a:solidFill>
                          <a:latin typeface="Arial Narrow"/>
                          <a:ea typeface="Arial Narrow"/>
                          <a:cs typeface="Arial Narrow"/>
                          <a:sym typeface="Arial Narrow"/>
                        </a:rPr>
                        <a:t>Tutazá</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Ventaquemada</a:t>
                      </a:r>
                      <a:r>
                        <a:rPr lang="es-CO" sz="1400" b="0" u="none" strike="noStrike" cap="none" dirty="0">
                          <a:solidFill>
                            <a:srgbClr val="1D1B10"/>
                          </a:solidFill>
                          <a:latin typeface="Arial Narrow"/>
                          <a:ea typeface="Arial Narrow"/>
                          <a:cs typeface="Arial Narrow"/>
                          <a:sym typeface="Arial Narrow"/>
                        </a:rPr>
                        <a:t> y Viracachá.</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r h="961460">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ANTIOQUIA Y EJE CAFETERO</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ANTIOQUIA</a:t>
                      </a:r>
                      <a:r>
                        <a:rPr lang="es-CO" sz="1400" u="none" strike="noStrike" cap="none" dirty="0">
                          <a:solidFill>
                            <a:srgbClr val="1D1B10"/>
                          </a:solidFill>
                          <a:latin typeface="Arial Narrow"/>
                          <a:ea typeface="Arial Narrow"/>
                          <a:cs typeface="Arial Narrow"/>
                          <a:sym typeface="Arial Narrow"/>
                        </a:rPr>
                        <a:t>: </a:t>
                      </a:r>
                      <a:r>
                        <a:rPr lang="es-CO" sz="1400" u="none" strike="noStrike" cap="none" dirty="0" smtClean="0"/>
                        <a:t>Angostura, </a:t>
                      </a:r>
                      <a:r>
                        <a:rPr lang="es-CO" sz="1400" u="none" strike="noStrike" cap="none" dirty="0" err="1" smtClean="0"/>
                        <a:t>Belmira</a:t>
                      </a:r>
                      <a:r>
                        <a:rPr lang="es-CO" sz="1400" u="none" strike="noStrike" cap="none" dirty="0" smtClean="0"/>
                        <a:t>, </a:t>
                      </a:r>
                      <a:r>
                        <a:rPr lang="es-CO" sz="1400" u="none" strike="noStrike" cap="none" dirty="0" err="1" smtClean="0"/>
                        <a:t>Entrerríos</a:t>
                      </a:r>
                      <a:r>
                        <a:rPr lang="es-CO" sz="1400" u="none" strike="noStrike" cap="none" dirty="0" smtClean="0"/>
                        <a:t>, San Andrés de </a:t>
                      </a:r>
                      <a:r>
                        <a:rPr lang="es-CO" sz="1400" u="none" strike="noStrike" cap="none" dirty="0" err="1" smtClean="0"/>
                        <a:t>Cuerquia</a:t>
                      </a:r>
                      <a:r>
                        <a:rPr lang="es-CO" sz="1400" u="none" strike="noStrike" cap="none" dirty="0" smtClean="0"/>
                        <a:t>, San José de La Montaña, San Pedro, Santa Rosa de Osos, </a:t>
                      </a:r>
                      <a:r>
                        <a:rPr lang="es-CO" sz="1400" u="none" strike="noStrike" cap="none" dirty="0" err="1" smtClean="0"/>
                        <a:t>Yarumal</a:t>
                      </a:r>
                      <a:r>
                        <a:rPr lang="es-CO" sz="1400" u="none" strike="noStrike" cap="none" dirty="0" smtClean="0"/>
                        <a:t> y La Unión.</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CALDAS</a:t>
                      </a:r>
                      <a:r>
                        <a:rPr lang="es-CO" sz="1400" u="none" strike="noStrike" cap="none" dirty="0">
                          <a:solidFill>
                            <a:srgbClr val="1D1B10"/>
                          </a:solidFill>
                          <a:latin typeface="Arial Narrow"/>
                          <a:ea typeface="Arial Narrow"/>
                          <a:cs typeface="Arial Narrow"/>
                          <a:sym typeface="Arial Narrow"/>
                        </a:rPr>
                        <a:t>: Villamaría.</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RISARALDA</a:t>
                      </a:r>
                      <a:r>
                        <a:rPr lang="es-CO" sz="1400" u="none" strike="noStrike" cap="none" dirty="0">
                          <a:solidFill>
                            <a:srgbClr val="1D1B10"/>
                          </a:solidFill>
                          <a:latin typeface="Arial Narrow"/>
                          <a:ea typeface="Arial Narrow"/>
                          <a:cs typeface="Arial Narrow"/>
                          <a:sym typeface="Arial Narrow"/>
                        </a:rPr>
                        <a:t>: Santa Rosa de Cabal.</a:t>
                      </a:r>
                      <a:endParaRPr sz="1400" b="0" u="none" strike="noStrike" cap="none" dirty="0">
                        <a:solidFill>
                          <a:srgbClr val="1D1B10"/>
                        </a:solidFill>
                        <a:latin typeface="Arial Narrow"/>
                        <a:ea typeface="Arial Narrow"/>
                        <a:cs typeface="Arial Narrow"/>
                        <a:sym typeface="Arial Narrow"/>
                      </a:endParaRPr>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3"/>
                  </a:ext>
                </a:extLst>
              </a:tr>
              <a:tr h="748096">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SANTANDERES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NORTE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DE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Cácota, </a:t>
                      </a:r>
                      <a:r>
                        <a:rPr lang="es-CO" sz="1400" u="none" strike="noStrike" cap="none" dirty="0" err="1">
                          <a:solidFill>
                            <a:srgbClr val="1D1B10"/>
                          </a:solidFill>
                          <a:latin typeface="Arial Narrow"/>
                          <a:ea typeface="Arial Narrow"/>
                          <a:cs typeface="Arial Narrow"/>
                          <a:sym typeface="Arial Narrow"/>
                        </a:rPr>
                        <a:t>Mutiscua</a:t>
                      </a:r>
                      <a:r>
                        <a:rPr lang="es-CO" sz="1400" u="none" strike="noStrike" cap="none" dirty="0">
                          <a:solidFill>
                            <a:srgbClr val="1D1B10"/>
                          </a:solidFill>
                          <a:latin typeface="Arial Narrow"/>
                          <a:ea typeface="Arial Narrow"/>
                          <a:cs typeface="Arial Narrow"/>
                          <a:sym typeface="Arial Narrow"/>
                        </a:rPr>
                        <a:t>, Pamplona y Silos.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Bolívar, El Peñón, Jesús María, Sucre y Vélez.</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4"/>
                  </a:ext>
                </a:extLst>
              </a:tr>
              <a:tr h="138818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CAUCA Y NARIÑO</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CAUCA</a:t>
                      </a:r>
                      <a:r>
                        <a:rPr lang="es-CO" sz="1400" b="0" u="none" strike="noStrike" cap="none" dirty="0">
                          <a:solidFill>
                            <a:srgbClr val="1D1B10"/>
                          </a:solidFill>
                          <a:latin typeface="Arial Narrow"/>
                          <a:ea typeface="Arial Narrow"/>
                          <a:cs typeface="Arial Narrow"/>
                          <a:sym typeface="Arial Narrow"/>
                        </a:rPr>
                        <a:t>: Almaguer, Bolívar, Corinto, Inzá, </a:t>
                      </a:r>
                      <a:r>
                        <a:rPr lang="es-CO" sz="1400" b="0" u="none" strike="noStrike" cap="none" dirty="0" err="1">
                          <a:solidFill>
                            <a:srgbClr val="1D1B10"/>
                          </a:solidFill>
                          <a:latin typeface="Arial Narrow"/>
                          <a:ea typeface="Arial Narrow"/>
                          <a:cs typeface="Arial Narrow"/>
                          <a:sym typeface="Arial Narrow"/>
                        </a:rPr>
                        <a:t>Jambaló</a:t>
                      </a:r>
                      <a:r>
                        <a:rPr lang="es-CO" sz="1400" b="0" u="none" strike="noStrike" cap="none" dirty="0">
                          <a:solidFill>
                            <a:srgbClr val="1D1B10"/>
                          </a:solidFill>
                          <a:latin typeface="Arial Narrow"/>
                          <a:ea typeface="Arial Narrow"/>
                          <a:cs typeface="Arial Narrow"/>
                          <a:sym typeface="Arial Narrow"/>
                        </a:rPr>
                        <a:t>, La Vega, Miranda, Páez (Belalcázar), Puracé (</a:t>
                      </a:r>
                      <a:r>
                        <a:rPr lang="es-CO" sz="1400" b="0" u="none" strike="noStrike" cap="none" dirty="0" err="1">
                          <a:solidFill>
                            <a:srgbClr val="1D1B10"/>
                          </a:solidFill>
                          <a:latin typeface="Arial Narrow"/>
                          <a:ea typeface="Arial Narrow"/>
                          <a:cs typeface="Arial Narrow"/>
                          <a:sym typeface="Arial Narrow"/>
                        </a:rPr>
                        <a:t>Coconuco</a:t>
                      </a:r>
                      <a:r>
                        <a:rPr lang="es-CO" sz="1400" b="0" u="none" strike="noStrike" cap="none" dirty="0">
                          <a:solidFill>
                            <a:srgbClr val="1D1B10"/>
                          </a:solidFill>
                          <a:latin typeface="Arial Narrow"/>
                          <a:ea typeface="Arial Narrow"/>
                          <a:cs typeface="Arial Narrow"/>
                          <a:sym typeface="Arial Narrow"/>
                        </a:rPr>
                        <a:t>), San Sebastián, Santa Rosa, Silvia, Sotará (</a:t>
                      </a:r>
                      <a:r>
                        <a:rPr lang="es-CO" sz="1400" b="0" u="none" strike="noStrike" cap="none" dirty="0" err="1">
                          <a:solidFill>
                            <a:srgbClr val="1D1B10"/>
                          </a:solidFill>
                          <a:latin typeface="Arial Narrow"/>
                          <a:ea typeface="Arial Narrow"/>
                          <a:cs typeface="Arial Narrow"/>
                          <a:sym typeface="Arial Narrow"/>
                        </a:rPr>
                        <a:t>Paispamba</a:t>
                      </a:r>
                      <a:r>
                        <a:rPr lang="es-CO" sz="1400" b="0" u="none" strike="noStrike" cap="none" dirty="0">
                          <a:solidFill>
                            <a:srgbClr val="1D1B10"/>
                          </a:solidFill>
                          <a:latin typeface="Arial Narrow"/>
                          <a:ea typeface="Arial Narrow"/>
                          <a:cs typeface="Arial Narrow"/>
                          <a:sym typeface="Arial Narrow"/>
                        </a:rPr>
                        <a:t>), Sucre, </a:t>
                      </a:r>
                      <a:r>
                        <a:rPr lang="es-CO" sz="1400" b="0" u="none" strike="noStrike" cap="none" dirty="0" err="1">
                          <a:solidFill>
                            <a:srgbClr val="1D1B10"/>
                          </a:solidFill>
                          <a:latin typeface="Arial Narrow"/>
                          <a:ea typeface="Arial Narrow"/>
                          <a:cs typeface="Arial Narrow"/>
                          <a:sym typeface="Arial Narrow"/>
                        </a:rPr>
                        <a:t>Toribío</a:t>
                      </a:r>
                      <a:r>
                        <a:rPr lang="es-CO" sz="1400" b="0" u="none" strike="noStrike" cap="none" dirty="0">
                          <a:solidFill>
                            <a:srgbClr val="1D1B10"/>
                          </a:solidFill>
                          <a:latin typeface="Arial Narrow"/>
                          <a:ea typeface="Arial Narrow"/>
                          <a:cs typeface="Arial Narrow"/>
                          <a:sym typeface="Arial Narrow"/>
                        </a:rPr>
                        <a:t> y Totoró.</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NARIÑO</a:t>
                      </a:r>
                      <a:r>
                        <a:rPr lang="es-CO" sz="1400" b="0" u="none" strike="noStrike" cap="none" dirty="0">
                          <a:solidFill>
                            <a:srgbClr val="1D1B10"/>
                          </a:solidFill>
                          <a:latin typeface="Arial Narrow"/>
                          <a:ea typeface="Arial Narrow"/>
                          <a:cs typeface="Arial Narrow"/>
                          <a:sym typeface="Arial Narrow"/>
                        </a:rPr>
                        <a:t>: Pasto, Aldana, </a:t>
                      </a:r>
                      <a:r>
                        <a:rPr lang="es-CO" sz="1400" b="0" u="none" strike="noStrike" cap="none" dirty="0" err="1">
                          <a:solidFill>
                            <a:srgbClr val="1D1B10"/>
                          </a:solidFill>
                          <a:latin typeface="Arial Narrow"/>
                          <a:ea typeface="Arial Narrow"/>
                          <a:cs typeface="Arial Narrow"/>
                          <a:sym typeface="Arial Narrow"/>
                        </a:rPr>
                        <a:t>Buesaco</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Consacá</a:t>
                      </a:r>
                      <a:r>
                        <a:rPr lang="es-CO" sz="1400" b="0" u="none" strike="noStrike" cap="none" dirty="0">
                          <a:solidFill>
                            <a:srgbClr val="1D1B10"/>
                          </a:solidFill>
                          <a:latin typeface="Arial Narrow"/>
                          <a:ea typeface="Arial Narrow"/>
                          <a:cs typeface="Arial Narrow"/>
                          <a:sym typeface="Arial Narrow"/>
                        </a:rPr>
                        <a:t>, Contadero, Córdoba, </a:t>
                      </a:r>
                      <a:r>
                        <a:rPr lang="es-CO" sz="1400" b="0" u="none" strike="noStrike" cap="none" dirty="0" err="1">
                          <a:solidFill>
                            <a:srgbClr val="1D1B10"/>
                          </a:solidFill>
                          <a:latin typeface="Arial Narrow"/>
                          <a:ea typeface="Arial Narrow"/>
                          <a:cs typeface="Arial Narrow"/>
                          <a:sym typeface="Arial Narrow"/>
                        </a:rPr>
                        <a:t>Cuaspud</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Carlosama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Cumbal</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Chachaguí</a:t>
                      </a:r>
                      <a:r>
                        <a:rPr lang="es-CO" sz="1400" b="0" u="none" strike="noStrike" cap="none" dirty="0">
                          <a:solidFill>
                            <a:srgbClr val="1D1B10"/>
                          </a:solidFill>
                          <a:latin typeface="Arial Narrow"/>
                          <a:ea typeface="Arial Narrow"/>
                          <a:cs typeface="Arial Narrow"/>
                          <a:sym typeface="Arial Narrow"/>
                        </a:rPr>
                        <a:t>, El Tablón, Funes, </a:t>
                      </a:r>
                      <a:r>
                        <a:rPr lang="es-CO" sz="1400" b="0" u="none" strike="noStrike" cap="none" dirty="0" err="1">
                          <a:solidFill>
                            <a:srgbClr val="1D1B10"/>
                          </a:solidFill>
                          <a:latin typeface="Arial Narrow"/>
                          <a:ea typeface="Arial Narrow"/>
                          <a:cs typeface="Arial Narrow"/>
                          <a:sym typeface="Arial Narrow"/>
                        </a:rPr>
                        <a:t>Guaitarilla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Gualmatán</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Iles</a:t>
                      </a:r>
                      <a:r>
                        <a:rPr lang="es-CO" sz="1400" b="0" u="none" strike="noStrike" cap="none" dirty="0">
                          <a:solidFill>
                            <a:srgbClr val="1D1B10"/>
                          </a:solidFill>
                          <a:latin typeface="Arial Narrow"/>
                          <a:ea typeface="Arial Narrow"/>
                          <a:cs typeface="Arial Narrow"/>
                          <a:sym typeface="Arial Narrow"/>
                        </a:rPr>
                        <a:t>, Imués, Ipiales, La Cruz, La Florida, </a:t>
                      </a:r>
                      <a:r>
                        <a:rPr lang="es-CO" sz="1400" b="0" u="none" strike="noStrike" cap="none" dirty="0" err="1">
                          <a:solidFill>
                            <a:srgbClr val="1D1B10"/>
                          </a:solidFill>
                          <a:latin typeface="Arial Narrow"/>
                          <a:ea typeface="Arial Narrow"/>
                          <a:cs typeface="Arial Narrow"/>
                          <a:sym typeface="Arial Narrow"/>
                        </a:rPr>
                        <a:t>Mallama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Piedrancha</a:t>
                      </a:r>
                      <a:r>
                        <a:rPr lang="es-CO" sz="1400" b="0" u="none" strike="noStrike" cap="none" dirty="0">
                          <a:solidFill>
                            <a:srgbClr val="1D1B10"/>
                          </a:solidFill>
                          <a:latin typeface="Arial Narrow"/>
                          <a:ea typeface="Arial Narrow"/>
                          <a:cs typeface="Arial Narrow"/>
                          <a:sym typeface="Arial Narrow"/>
                        </a:rPr>
                        <a:t>), Nariño, Ospina, Potosí, Providencia, Puerres, </a:t>
                      </a:r>
                      <a:r>
                        <a:rPr lang="es-CO" sz="1400" b="0" u="none" strike="noStrike" cap="none" dirty="0" err="1">
                          <a:solidFill>
                            <a:srgbClr val="1D1B10"/>
                          </a:solidFill>
                          <a:latin typeface="Arial Narrow"/>
                          <a:ea typeface="Arial Narrow"/>
                          <a:cs typeface="Arial Narrow"/>
                          <a:sym typeface="Arial Narrow"/>
                        </a:rPr>
                        <a:t>Pupiales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Sandoná</a:t>
                      </a:r>
                      <a:r>
                        <a:rPr lang="es-CO" sz="1400" b="0" u="none" strike="noStrike" cap="none" dirty="0">
                          <a:solidFill>
                            <a:srgbClr val="1D1B10"/>
                          </a:solidFill>
                          <a:latin typeface="Arial Narrow"/>
                          <a:ea typeface="Arial Narrow"/>
                          <a:cs typeface="Arial Narrow"/>
                          <a:sym typeface="Arial Narrow"/>
                        </a:rPr>
                        <a:t>, San Bernardo, San Pablo, Santa Cruz (</a:t>
                      </a:r>
                      <a:r>
                        <a:rPr lang="es-CO" sz="1400" b="0" u="none" strike="noStrike" cap="none" dirty="0" err="1">
                          <a:solidFill>
                            <a:srgbClr val="1D1B10"/>
                          </a:solidFill>
                          <a:latin typeface="Arial Narrow"/>
                          <a:ea typeface="Arial Narrow"/>
                          <a:cs typeface="Arial Narrow"/>
                          <a:sym typeface="Arial Narrow"/>
                        </a:rPr>
                        <a:t>Guachavés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Sapuyes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Tangua</a:t>
                      </a:r>
                      <a:r>
                        <a:rPr lang="es-CO" sz="1400" b="0" u="none" strike="noStrike" cap="none" dirty="0">
                          <a:solidFill>
                            <a:srgbClr val="1D1B10"/>
                          </a:solidFill>
                          <a:latin typeface="Arial Narrow"/>
                          <a:ea typeface="Arial Narrow"/>
                          <a:cs typeface="Arial Narrow"/>
                          <a:sym typeface="Arial Narrow"/>
                        </a:rPr>
                        <a:t>, Túquerres y </a:t>
                      </a:r>
                      <a:r>
                        <a:rPr lang="es-CO" sz="1400" b="0" u="none" strike="noStrike" cap="none" dirty="0" err="1">
                          <a:solidFill>
                            <a:srgbClr val="1D1B10"/>
                          </a:solidFill>
                          <a:latin typeface="Arial Narrow"/>
                          <a:ea typeface="Arial Narrow"/>
                          <a:cs typeface="Arial Narrow"/>
                          <a:sym typeface="Arial Narrow"/>
                        </a:rPr>
                        <a:t>Yacuanquer</a:t>
                      </a:r>
                      <a:r>
                        <a:rPr lang="es-CO" sz="1400" b="0" u="none" strike="noStrike" cap="none" dirty="0">
                          <a:solidFill>
                            <a:srgbClr val="1D1B10"/>
                          </a:solidFill>
                          <a:latin typeface="Arial Narrow"/>
                          <a:ea typeface="Arial Narrow"/>
                          <a:cs typeface="Arial Narrow"/>
                          <a:sym typeface="Arial Narrow"/>
                        </a:rPr>
                        <a:t>.</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07545" name="Google Shape;522;p5"/>
          <p:cNvSpPr txBox="1">
            <a:spLocks noChangeArrowheads="1"/>
          </p:cNvSpPr>
          <p:nvPr/>
        </p:nvSpPr>
        <p:spPr bwMode="auto">
          <a:xfrm>
            <a:off x="12957175" y="250825"/>
            <a:ext cx="11499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2400"/>
              <a:buFont typeface="Arial" panose="020B0604020202020204" pitchFamily="34" charset="0"/>
              <a:buNone/>
              <a:tabLst/>
              <a:defRPr/>
            </a:pPr>
            <a:r>
              <a:rPr kumimoji="0" lang="es-CO" altLang="es-CO" sz="2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sym typeface="Calibri" panose="020F0502020204030204" pitchFamily="34" charset="0"/>
              </a:rPr>
              <a:t>POR FAVOR NO BORRAR NI MODIFICAR ESTA TABLA. HACER COPIA. GRACIAS =)</a:t>
            </a: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4" name="Google Shape;521;p5"/>
          <p:cNvGraphicFramePr/>
          <p:nvPr>
            <p:extLst>
              <p:ext uri="{D42A27DB-BD31-4B8C-83A1-F6EECF244321}">
                <p14:modId xmlns:p14="http://schemas.microsoft.com/office/powerpoint/2010/main" val="1950427956"/>
              </p:ext>
            </p:extLst>
          </p:nvPr>
        </p:nvGraphicFramePr>
        <p:xfrm>
          <a:off x="358775" y="2388381"/>
          <a:ext cx="11499850" cy="2028101"/>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34">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a:solidFill>
                            <a:srgbClr val="1D1B10"/>
                          </a:solidFill>
                          <a:latin typeface="Arial Narrow"/>
                          <a:ea typeface="Arial Narrow"/>
                          <a:cs typeface="Arial Narrow"/>
                          <a:sym typeface="Arial Narrow"/>
                        </a:rPr>
                        <a:t>SITIOS PARA LOS CUALES SE GENERA LA ALERTA</a:t>
                      </a:r>
                      <a:endParaRPr sz="1400" b="1" u="none" strike="noStrike" cap="none">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1570901">
                <a:tc>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lgn="ctr">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lgn="ctr">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200" b="1" u="none" strike="noStrike" cap="none" dirty="0" smtClean="0">
                          <a:solidFill>
                            <a:srgbClr val="04945F"/>
                          </a:solidFill>
                          <a:latin typeface="Arial Narrow"/>
                          <a:ea typeface="Arial Narrow"/>
                          <a:cs typeface="Arial Narrow"/>
                          <a:sym typeface="Arial Narrow"/>
                        </a:rPr>
                        <a:t>ANTIOQUIA Y EJE CAFETERO</a:t>
                      </a:r>
                      <a:endParaRPr lang="es-CO" sz="1200" u="none" strike="noStrike" cap="none" dirty="0" smtClean="0"/>
                    </a:p>
                    <a:p>
                      <a:pPr marL="0" marR="0" lvl="0" indent="0" algn="l" rtl="0">
                        <a:lnSpc>
                          <a:spcPct val="100000"/>
                        </a:lnSpc>
                        <a:spcBef>
                          <a:spcPts val="0"/>
                        </a:spcBef>
                        <a:spcAft>
                          <a:spcPts val="0"/>
                        </a:spcAft>
                        <a:buClr>
                          <a:srgbClr val="1D1B10"/>
                        </a:buClr>
                        <a:buSzPts val="1400"/>
                        <a:buFont typeface="Arial Narrow"/>
                        <a:buNone/>
                      </a:pPr>
                      <a:r>
                        <a:rPr lang="es-CO" sz="1200" b="1" u="none" strike="noStrike" cap="none" dirty="0" smtClean="0">
                          <a:solidFill>
                            <a:srgbClr val="1D1B10"/>
                          </a:solidFill>
                          <a:latin typeface="Arial Narrow"/>
                          <a:ea typeface="Arial Narrow"/>
                          <a:cs typeface="Arial Narrow"/>
                          <a:sym typeface="Arial Narrow"/>
                        </a:rPr>
                        <a:t>ANTIOQUIA</a:t>
                      </a:r>
                      <a:r>
                        <a:rPr lang="es-CO" sz="1200" u="none" strike="noStrike" cap="none" dirty="0" smtClean="0">
                          <a:solidFill>
                            <a:srgbClr val="1D1B10"/>
                          </a:solidFill>
                          <a:latin typeface="Arial Narrow"/>
                          <a:ea typeface="Arial Narrow"/>
                          <a:cs typeface="Arial Narrow"/>
                          <a:sym typeface="Arial Narrow"/>
                        </a:rPr>
                        <a:t>: </a:t>
                      </a:r>
                      <a:r>
                        <a:rPr lang="es-CO" sz="1200" u="none" strike="noStrike" cap="none" dirty="0" smtClean="0"/>
                        <a:t>Angostura, </a:t>
                      </a:r>
                      <a:r>
                        <a:rPr lang="es-CO" sz="1200" u="none" strike="noStrike" cap="none" dirty="0" err="1" smtClean="0"/>
                        <a:t>Belmira</a:t>
                      </a:r>
                      <a:r>
                        <a:rPr lang="es-CO" sz="1200" u="none" strike="noStrike" cap="none" dirty="0" smtClean="0"/>
                        <a:t>, </a:t>
                      </a:r>
                      <a:r>
                        <a:rPr lang="es-CO" sz="1200" u="none" strike="noStrike" cap="none" dirty="0" err="1" smtClean="0"/>
                        <a:t>Entrerríos</a:t>
                      </a:r>
                      <a:r>
                        <a:rPr lang="es-CO" sz="1200" u="none" strike="noStrike" cap="none" dirty="0" smtClean="0"/>
                        <a:t>, San Andrés de </a:t>
                      </a:r>
                      <a:r>
                        <a:rPr lang="es-CO" sz="1200" u="none" strike="noStrike" cap="none" dirty="0" err="1" smtClean="0"/>
                        <a:t>Cuerquia</a:t>
                      </a:r>
                      <a:r>
                        <a:rPr lang="es-CO" sz="1200" u="none" strike="noStrike" cap="none" dirty="0" smtClean="0"/>
                        <a:t>, San José de La Montaña, San Pedro, Santa Rosa de Osos, </a:t>
                      </a:r>
                      <a:r>
                        <a:rPr lang="es-CO" sz="1200" u="none" strike="noStrike" cap="none" dirty="0" err="1" smtClean="0"/>
                        <a:t>Yarumal</a:t>
                      </a:r>
                      <a:r>
                        <a:rPr lang="es-CO" sz="1200" u="none" strike="noStrike" cap="none" dirty="0" smtClean="0"/>
                        <a:t> y La Unión.</a:t>
                      </a:r>
                    </a:p>
                    <a:p>
                      <a:pPr marL="0" marR="0" lvl="0" indent="0" algn="l" rtl="0">
                        <a:lnSpc>
                          <a:spcPct val="100000"/>
                        </a:lnSpc>
                        <a:spcBef>
                          <a:spcPts val="0"/>
                        </a:spcBef>
                        <a:spcAft>
                          <a:spcPts val="0"/>
                        </a:spcAft>
                        <a:buClr>
                          <a:srgbClr val="1D1B10"/>
                        </a:buClr>
                        <a:buSzPts val="1400"/>
                        <a:buFont typeface="Arial Narrow"/>
                        <a:buNone/>
                      </a:pPr>
                      <a:r>
                        <a:rPr lang="es-CO" sz="1200" b="1" u="none" strike="noStrike" cap="none" dirty="0" smtClean="0">
                          <a:solidFill>
                            <a:srgbClr val="1D1B10"/>
                          </a:solidFill>
                          <a:latin typeface="Arial Narrow"/>
                          <a:ea typeface="Arial Narrow"/>
                          <a:cs typeface="Arial Narrow"/>
                          <a:sym typeface="Arial Narrow"/>
                        </a:rPr>
                        <a:t>CALDAS</a:t>
                      </a:r>
                      <a:r>
                        <a:rPr lang="es-CO" sz="1200" u="none" strike="noStrike" cap="none" dirty="0" smtClean="0">
                          <a:solidFill>
                            <a:srgbClr val="1D1B10"/>
                          </a:solidFill>
                          <a:latin typeface="Arial Narrow"/>
                          <a:ea typeface="Arial Narrow"/>
                          <a:cs typeface="Arial Narrow"/>
                          <a:sym typeface="Arial Narrow"/>
                        </a:rPr>
                        <a:t>: </a:t>
                      </a:r>
                      <a:r>
                        <a:rPr lang="es-CO" sz="1200" u="none" strike="noStrike" cap="none" dirty="0" err="1" smtClean="0">
                          <a:solidFill>
                            <a:srgbClr val="1D1B10"/>
                          </a:solidFill>
                          <a:latin typeface="Arial Narrow"/>
                          <a:ea typeface="Arial Narrow"/>
                          <a:cs typeface="Arial Narrow"/>
                          <a:sym typeface="Arial Narrow"/>
                        </a:rPr>
                        <a:t>Villamaría</a:t>
                      </a:r>
                      <a:r>
                        <a:rPr lang="es-CO" sz="1200" u="none" strike="noStrike" cap="none" dirty="0" smtClean="0">
                          <a:solidFill>
                            <a:srgbClr val="1D1B10"/>
                          </a:solidFill>
                          <a:latin typeface="Arial Narrow"/>
                          <a:ea typeface="Arial Narrow"/>
                          <a:cs typeface="Arial Narrow"/>
                          <a:sym typeface="Arial Narrow"/>
                        </a:rPr>
                        <a:t>.</a:t>
                      </a:r>
                      <a:endParaRPr lang="es-CO" sz="1200" u="none" strike="noStrike" cap="none" dirty="0" smtClean="0"/>
                    </a:p>
                    <a:p>
                      <a:pPr marL="0" marR="0" lvl="0" indent="0" algn="l" rtl="0">
                        <a:lnSpc>
                          <a:spcPct val="100000"/>
                        </a:lnSpc>
                        <a:spcBef>
                          <a:spcPts val="0"/>
                        </a:spcBef>
                        <a:spcAft>
                          <a:spcPts val="0"/>
                        </a:spcAft>
                        <a:buClr>
                          <a:srgbClr val="1D1B10"/>
                        </a:buClr>
                        <a:buSzPts val="1400"/>
                        <a:buFont typeface="Arial Narrow"/>
                        <a:buNone/>
                      </a:pPr>
                      <a:r>
                        <a:rPr lang="es-CO" sz="1200" b="1" u="none" strike="noStrike" cap="none" dirty="0" smtClean="0">
                          <a:solidFill>
                            <a:srgbClr val="1D1B10"/>
                          </a:solidFill>
                          <a:latin typeface="Arial Narrow"/>
                          <a:ea typeface="Arial Narrow"/>
                          <a:cs typeface="Arial Narrow"/>
                          <a:sym typeface="Arial Narrow"/>
                        </a:rPr>
                        <a:t>RISARALDA</a:t>
                      </a:r>
                      <a:r>
                        <a:rPr lang="es-CO" sz="1200" u="none" strike="noStrike" cap="none" dirty="0" smtClean="0">
                          <a:solidFill>
                            <a:srgbClr val="1D1B10"/>
                          </a:solidFill>
                          <a:latin typeface="Arial Narrow"/>
                          <a:ea typeface="Arial Narrow"/>
                          <a:cs typeface="Arial Narrow"/>
                          <a:sym typeface="Arial Narrow"/>
                        </a:rPr>
                        <a:t>: Santa Rosa de Cabal.</a:t>
                      </a:r>
                      <a:endParaRPr lang="es-CO" sz="1200" u="none" strike="noStrike" cap="none" dirty="0" smtClean="0"/>
                    </a:p>
                  </a:txBody>
                  <a:tcPr marL="54000" marR="54000" marT="53949" marB="53949"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pic>
        <p:nvPicPr>
          <p:cNvPr id="107546"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568" y="3067390"/>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238" y="5129274"/>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Google Shape;519;p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685429"/>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708213"/>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1" name="Google Shape;139;p23"/>
          <p:cNvGraphicFramePr/>
          <p:nvPr>
            <p:extLst/>
          </p:nvPr>
        </p:nvGraphicFramePr>
        <p:xfrm>
          <a:off x="4968453" y="1775780"/>
          <a:ext cx="6441549" cy="1741153"/>
        </p:xfrm>
        <a:graphic>
          <a:graphicData uri="http://schemas.openxmlformats.org/drawingml/2006/table">
            <a:tbl>
              <a:tblPr firstRow="1" bandRow="1">
                <a:noFill/>
              </a:tblPr>
              <a:tblGrid>
                <a:gridCol w="614490">
                  <a:extLst>
                    <a:ext uri="{9D8B030D-6E8A-4147-A177-3AD203B41FA5}">
                      <a16:colId xmlns:a16="http://schemas.microsoft.com/office/drawing/2014/main" xmlns="" val="20000"/>
                    </a:ext>
                  </a:extLst>
                </a:gridCol>
                <a:gridCol w="5827059">
                  <a:extLst>
                    <a:ext uri="{9D8B030D-6E8A-4147-A177-3AD203B41FA5}">
                      <a16:colId xmlns:a16="http://schemas.microsoft.com/office/drawing/2014/main" xmlns="" val="20001"/>
                    </a:ext>
                  </a:extLst>
                </a:gridCol>
              </a:tblGrid>
              <a:tr h="203643">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u="none" strike="noStrike" cap="none" dirty="0">
                          <a:latin typeface="Arial Narrow" panose="020B0606020202030204" pitchFamily="34" charset="0"/>
                        </a:rPr>
                        <a:t>Alerta</a:t>
                      </a:r>
                      <a:endParaRPr sz="1050" b="1" u="none" strike="noStrike" cap="none" dirty="0">
                        <a:solidFill>
                          <a:schemeClr val="dk1"/>
                        </a:solidFill>
                        <a:latin typeface="Arial Narrow" panose="020B0606020202030204" pitchFamily="34" charset="0"/>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u="none" strike="noStrike" cap="none" dirty="0">
                          <a:latin typeface="Arial Narrow" panose="020B0606020202030204" pitchFamily="34" charset="0"/>
                        </a:rPr>
                        <a:t>SITIOS PARA LOS CUALES SE GENERA LA ALERTA</a:t>
                      </a:r>
                      <a:endParaRPr sz="1050" u="none" strike="noStrike" cap="none" dirty="0">
                        <a:latin typeface="Arial Narrow" panose="020B0606020202030204" pitchFamily="34" charset="0"/>
                      </a:endParaRPr>
                    </a:p>
                  </a:txBody>
                  <a:tcPr marL="91450" marR="91450" marT="45725" marB="45725" anchor="ctr">
                    <a:solidFill>
                      <a:srgbClr val="385623"/>
                    </a:solidFill>
                  </a:tcPr>
                </a:tc>
                <a:extLst>
                  <a:ext uri="{0D108BD9-81ED-4DB2-BD59-A6C34878D82A}">
                    <a16:rowId xmlns:a16="http://schemas.microsoft.com/office/drawing/2014/main" xmlns="" val="10000"/>
                  </a:ext>
                </a:extLst>
              </a:tr>
              <a:tr h="598133">
                <a:tc>
                  <a:txBody>
                    <a:bodyPr/>
                    <a:lstStyle/>
                    <a:p>
                      <a:pPr marL="0" marR="0" lvl="0" indent="0" algn="ctr" rtl="0">
                        <a:lnSpc>
                          <a:spcPct val="107000"/>
                        </a:lnSpc>
                        <a:spcBef>
                          <a:spcPts val="0"/>
                        </a:spcBef>
                        <a:spcAft>
                          <a:spcPts val="0"/>
                        </a:spcAft>
                        <a:buClr>
                          <a:schemeClr val="dk1"/>
                        </a:buClr>
                        <a:buSzPts val="1000"/>
                        <a:buFont typeface="Calibri"/>
                        <a:buNone/>
                      </a:pPr>
                      <a:endParaRPr sz="1050" u="none" strike="noStrike" cap="none" dirty="0">
                        <a:solidFill>
                          <a:srgbClr val="FFFFFF"/>
                        </a:solidFill>
                        <a:latin typeface="Arial Narrow" panose="020B0606020202030204" pitchFamily="34" charset="0"/>
                        <a:ea typeface="Calibri"/>
                        <a:cs typeface="Calibri"/>
                        <a:sym typeface="Calibri"/>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META: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Acacías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Cumaral</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El Calvario, Restrepo, Villavicencio.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CASANARE</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Támara.</a:t>
                      </a:r>
                    </a:p>
                  </a:txBody>
                  <a:tcPr marL="91450" marR="91450" marT="45725" marB="45725" anchor="ctr"/>
                </a:tc>
                <a:extLst>
                  <a:ext uri="{0D108BD9-81ED-4DB2-BD59-A6C34878D82A}">
                    <a16:rowId xmlns:a16="http://schemas.microsoft.com/office/drawing/2014/main" xmlns="" val="2425449656"/>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u="none" strike="noStrike" cap="none" dirty="0">
                        <a:solidFill>
                          <a:srgbClr val="FFFFFF"/>
                        </a:solidFill>
                        <a:latin typeface="Arial Narrow" panose="020B0606020202030204" pitchFamily="34" charset="0"/>
                        <a:ea typeface="Calibri"/>
                        <a:cs typeface="Calibri"/>
                        <a:sym typeface="Calibri"/>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ARAUCA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Tame</a:t>
                      </a:r>
                      <a:endPar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CASANARE</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Aguazul, Chámeza, Hato Corozal, La Salina, Monterrey,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Nunchía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Paz De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Ariporo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Pore, Recetor, Sabanalarga,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Tauramena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Yopal.</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META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Cubarral</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Guamal</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San Juanito.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endPar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endParaRPr>
                    </a:p>
                  </a:txBody>
                  <a:tcPr marL="91450" marR="91450" marT="45725" marB="45725" anchor="ctr"/>
                </a:tc>
                <a:extLst>
                  <a:ext uri="{0D108BD9-81ED-4DB2-BD59-A6C34878D82A}">
                    <a16:rowId xmlns:a16="http://schemas.microsoft.com/office/drawing/2014/main" xmlns="" val="748318246"/>
                  </a:ext>
                </a:extLst>
              </a:tr>
            </a:tbl>
          </a:graphicData>
        </a:graphic>
      </p:graphicFrame>
      <p:sp>
        <p:nvSpPr>
          <p:cNvPr id="124" name="Google Shape;124;p20"/>
          <p:cNvSpPr/>
          <p:nvPr/>
        </p:nvSpPr>
        <p:spPr>
          <a:xfrm>
            <a:off x="3188079" y="786190"/>
            <a:ext cx="5815843" cy="443158"/>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REGIÓN ORINOQUÍA</a:t>
            </a:r>
            <a:endParaRPr sz="2000" b="1" kern="0" dirty="0">
              <a:solidFill>
                <a:srgbClr val="FFFFFF"/>
              </a:solidFill>
              <a:latin typeface="Arial Black"/>
              <a:ea typeface="Arial Black"/>
              <a:cs typeface="Arial Black"/>
              <a:sym typeface="Arial Black"/>
            </a:endParaRPr>
          </a:p>
        </p:txBody>
      </p:sp>
      <p:sp>
        <p:nvSpPr>
          <p:cNvPr id="125" name="Google Shape;125;p20"/>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algn="ctr">
              <a:buClr>
                <a:srgbClr val="FFFFFF"/>
              </a:buClr>
              <a:buSzPts val="1811"/>
              <a:buFont typeface="Calibri"/>
              <a:buNone/>
              <a:defRPr/>
            </a:pPr>
            <a:r>
              <a:rPr lang="es-ES" sz="1811" kern="0">
                <a:solidFill>
                  <a:srgbClr val="FFFFFF"/>
                </a:solidFill>
                <a:ea typeface="Calibri"/>
                <a:cs typeface="Calibri"/>
                <a:sym typeface="Calibri"/>
              </a:rPr>
              <a:t>MAPA 2. Alerta Deslizamientos – Región Andina</a:t>
            </a:r>
            <a:endParaRPr sz="1811" kern="0">
              <a:solidFill>
                <a:srgbClr val="FFFFFF"/>
              </a:solidFill>
              <a:ea typeface="Calibri"/>
              <a:cs typeface="Calibri"/>
              <a:sym typeface="Calibri"/>
            </a:endParaRPr>
          </a:p>
        </p:txBody>
      </p:sp>
      <p:pic>
        <p:nvPicPr>
          <p:cNvPr id="127" name="Google Shape;127;p2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753144" y="1502684"/>
            <a:ext cx="4096230" cy="4281580"/>
          </a:xfrm>
          <a:prstGeom prst="rect">
            <a:avLst/>
          </a:prstGeom>
          <a:noFill/>
          <a:ln>
            <a:noFill/>
          </a:ln>
        </p:spPr>
      </p:pic>
      <p:pic>
        <p:nvPicPr>
          <p:cNvPr id="13" name="Google Shape;133;p20"/>
          <p:cNvPicPr preferRelativeResize="0"/>
          <p:nvPr/>
        </p:nvPicPr>
        <p:blipFill rotWithShape="1">
          <a:blip r:embed="rId5">
            <a:alphaModFix/>
          </a:blip>
          <a:srcRect/>
          <a:stretch/>
        </p:blipFill>
        <p:spPr>
          <a:xfrm>
            <a:off x="12900053" y="6829269"/>
            <a:ext cx="432137" cy="422165"/>
          </a:xfrm>
          <a:prstGeom prst="rect">
            <a:avLst/>
          </a:prstGeom>
          <a:noFill/>
          <a:ln>
            <a:noFill/>
          </a:ln>
        </p:spPr>
      </p:pic>
      <p:pic>
        <p:nvPicPr>
          <p:cNvPr id="12" name="Picture 3" descr="Recurso 39.png">
            <a:extLst>
              <a:ext uri="{FF2B5EF4-FFF2-40B4-BE49-F238E27FC236}">
                <a16:creationId xmlns:a16="http://schemas.microsoft.com/office/drawing/2014/main" xmlns="" id="{7C5DABFB-8F4C-4A48-A2CD-120EF430C8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37170" y="5780637"/>
            <a:ext cx="733952" cy="20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33;p20"/>
          <p:cNvPicPr preferRelativeResize="0"/>
          <p:nvPr/>
        </p:nvPicPr>
        <p:blipFill rotWithShape="1">
          <a:blip r:embed="rId5">
            <a:alphaModFix/>
          </a:blip>
          <a:srcRect/>
          <a:stretch/>
        </p:blipFill>
        <p:spPr>
          <a:xfrm>
            <a:off x="5074180" y="2739140"/>
            <a:ext cx="432137" cy="422165"/>
          </a:xfrm>
          <a:prstGeom prst="rect">
            <a:avLst/>
          </a:prstGeom>
          <a:noFill/>
          <a:ln>
            <a:noFill/>
          </a:ln>
        </p:spPr>
      </p:pic>
      <p:pic>
        <p:nvPicPr>
          <p:cNvPr id="15" name="Google Shape;116;p19" descr="Recurso 25.png"/>
          <p:cNvPicPr preferRelativeResize="0"/>
          <p:nvPr/>
        </p:nvPicPr>
        <p:blipFill rotWithShape="1">
          <a:blip r:embed="rId7">
            <a:alphaModFix/>
          </a:blip>
          <a:srcRect/>
          <a:stretch/>
        </p:blipFill>
        <p:spPr>
          <a:xfrm>
            <a:off x="12525043" y="2945423"/>
            <a:ext cx="424254" cy="427621"/>
          </a:xfrm>
          <a:prstGeom prst="rect">
            <a:avLst/>
          </a:prstGeom>
          <a:noFill/>
          <a:ln>
            <a:noFill/>
          </a:ln>
        </p:spPr>
      </p:pic>
      <p:pic>
        <p:nvPicPr>
          <p:cNvPr id="10" name="Google Shape;86;p4">
            <a:extLst>
              <a:ext uri="{FF2B5EF4-FFF2-40B4-BE49-F238E27FC236}">
                <a16:creationId xmlns:a16="http://schemas.microsoft.com/office/drawing/2014/main" xmlns="" id="{32DC8FB6-4AE0-4403-A8E3-1D4B556E93CB}"/>
              </a:ext>
            </a:extLst>
          </p:cNvPr>
          <p:cNvPicPr preferRelativeResize="0"/>
          <p:nvPr/>
        </p:nvPicPr>
        <p:blipFill rotWithShape="1">
          <a:blip r:embed="rId8">
            <a:alphaModFix/>
          </a:blip>
          <a:srcRect/>
          <a:stretch/>
        </p:blipFill>
        <p:spPr>
          <a:xfrm>
            <a:off x="5075002" y="2099367"/>
            <a:ext cx="449808" cy="425822"/>
          </a:xfrm>
          <a:prstGeom prst="rect">
            <a:avLst/>
          </a:prstGeom>
          <a:noFill/>
          <a:ln>
            <a:noFill/>
          </a:ln>
        </p:spPr>
      </p:pic>
    </p:spTree>
    <p:extLst>
      <p:ext uri="{BB962C8B-B14F-4D97-AF65-F5344CB8AC3E}">
        <p14:creationId xmlns:p14="http://schemas.microsoft.com/office/powerpoint/2010/main" val="494636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aphicFrame>
        <p:nvGraphicFramePr>
          <p:cNvPr id="139" name="Google Shape;139;p23"/>
          <p:cNvGraphicFramePr/>
          <p:nvPr>
            <p:extLst/>
          </p:nvPr>
        </p:nvGraphicFramePr>
        <p:xfrm>
          <a:off x="12389234" y="281325"/>
          <a:ext cx="2619437" cy="1452887"/>
        </p:xfrm>
        <a:graphic>
          <a:graphicData uri="http://schemas.openxmlformats.org/drawingml/2006/table">
            <a:tbl>
              <a:tblPr firstRow="1" bandRow="1">
                <a:noFill/>
              </a:tblPr>
              <a:tblGrid>
                <a:gridCol w="208300">
                  <a:extLst>
                    <a:ext uri="{9D8B030D-6E8A-4147-A177-3AD203B41FA5}">
                      <a16:colId xmlns:a16="http://schemas.microsoft.com/office/drawing/2014/main" xmlns="" val="20000"/>
                    </a:ext>
                  </a:extLst>
                </a:gridCol>
                <a:gridCol w="2411137">
                  <a:extLst>
                    <a:ext uri="{9D8B030D-6E8A-4147-A177-3AD203B41FA5}">
                      <a16:colId xmlns:a16="http://schemas.microsoft.com/office/drawing/2014/main" xmlns="" val="20001"/>
                    </a:ext>
                  </a:extLst>
                </a:gridCol>
              </a:tblGrid>
              <a:tr h="377061">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dirty="0"/>
                        <a:t>Alerta</a:t>
                      </a:r>
                      <a:endParaRPr sz="900" b="1" u="none" strike="noStrike" cap="none" dirty="0">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dirty="0"/>
                        <a:t>SITIOS PARA LOS CUALES SE GENERA LA ALERTA</a:t>
                      </a:r>
                      <a:endParaRPr sz="1801" u="none" strike="noStrike" cap="none" dirty="0"/>
                    </a:p>
                  </a:txBody>
                  <a:tcPr marL="91450" marR="91450" marT="45725" marB="45725" anchor="ctr">
                    <a:solidFill>
                      <a:srgbClr val="385623"/>
                    </a:solidFill>
                  </a:tcPr>
                </a:tc>
                <a:extLst>
                  <a:ext uri="{0D108BD9-81ED-4DB2-BD59-A6C34878D82A}">
                    <a16:rowId xmlns:a16="http://schemas.microsoft.com/office/drawing/2014/main" xmlns="" val="10000"/>
                  </a:ext>
                </a:extLst>
              </a:tr>
              <a:tr h="538477">
                <a:tc>
                  <a:txBody>
                    <a:bodyPr/>
                    <a:lstStyle/>
                    <a:p>
                      <a:pPr marL="0" marR="0" lvl="0" indent="0" algn="ctr" rtl="0">
                        <a:lnSpc>
                          <a:spcPct val="107000"/>
                        </a:lnSpc>
                        <a:spcBef>
                          <a:spcPts val="0"/>
                        </a:spcBef>
                        <a:spcAft>
                          <a:spcPts val="0"/>
                        </a:spcAft>
                        <a:buClr>
                          <a:schemeClr val="dk1"/>
                        </a:buClr>
                        <a:buSzPts val="1000"/>
                        <a:buFont typeface="Calibri"/>
                        <a:buNone/>
                      </a:pPr>
                      <a:endParaRPr sz="1000" u="none" strike="noStrike" cap="none" dirty="0">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defTabSz="914411" rtl="0" eaLnBrk="1" fontAlgn="auto" latinLnBrk="0" hangingPunct="1">
                        <a:lnSpc>
                          <a:spcPct val="100000"/>
                        </a:lnSpc>
                        <a:spcBef>
                          <a:spcPts val="0"/>
                        </a:spcBef>
                        <a:spcAft>
                          <a:spcPts val="0"/>
                        </a:spcAft>
                        <a:buClrTx/>
                        <a:buSzTx/>
                        <a:buFontTx/>
                        <a:buNone/>
                        <a:tabLst/>
                        <a:defRPr/>
                      </a:pPr>
                      <a:r>
                        <a:rPr lang="es-MX" sz="1050" b="1" i="0" kern="1200" dirty="0">
                          <a:solidFill>
                            <a:srgbClr val="000000"/>
                          </a:solidFill>
                          <a:latin typeface="Arial Narrow"/>
                          <a:ea typeface="Arial Narrow"/>
                          <a:cs typeface="Arial Narrow"/>
                        </a:rPr>
                        <a:t>PUTUMAYO</a:t>
                      </a:r>
                      <a:r>
                        <a:rPr lang="es-MX" sz="1050" b="0" i="0" kern="1200" dirty="0">
                          <a:solidFill>
                            <a:srgbClr val="000000"/>
                          </a:solidFill>
                          <a:latin typeface="Arial Narrow"/>
                          <a:ea typeface="Arial Narrow"/>
                          <a:cs typeface="Arial Narrow"/>
                        </a:rPr>
                        <a:t>: Mocoa.</a:t>
                      </a:r>
                    </a:p>
                  </a:txBody>
                  <a:tcPr marL="91450" marR="91450" marT="45725" marB="45725" anchor="ctr"/>
                </a:tc>
                <a:extLst>
                  <a:ext uri="{0D108BD9-81ED-4DB2-BD59-A6C34878D82A}">
                    <a16:rowId xmlns:a16="http://schemas.microsoft.com/office/drawing/2014/main" xmlns="" val="3314108671"/>
                  </a:ext>
                </a:extLst>
              </a:tr>
            </a:tbl>
          </a:graphicData>
        </a:graphic>
      </p:graphicFrame>
      <p:sp>
        <p:nvSpPr>
          <p:cNvPr id="140" name="Google Shape;140;p23"/>
          <p:cNvSpPr/>
          <p:nvPr/>
        </p:nvSpPr>
        <p:spPr>
          <a:xfrm>
            <a:off x="3188079" y="786190"/>
            <a:ext cx="5815843" cy="443158"/>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REGIÓN AMAZONÍA</a:t>
            </a:r>
            <a:endParaRPr sz="2000" b="1" kern="0" dirty="0">
              <a:solidFill>
                <a:srgbClr val="FFFFFF"/>
              </a:solidFill>
              <a:latin typeface="Arial Black"/>
              <a:ea typeface="Arial Black"/>
              <a:cs typeface="Arial Black"/>
              <a:sym typeface="Arial Black"/>
            </a:endParaRPr>
          </a:p>
        </p:txBody>
      </p:sp>
      <p:sp>
        <p:nvSpPr>
          <p:cNvPr id="141" name="Google Shape;141;p23"/>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algn="ctr">
              <a:buClr>
                <a:srgbClr val="FFFFFF"/>
              </a:buClr>
              <a:buSzPts val="1811"/>
              <a:buFont typeface="Calibri"/>
              <a:buNone/>
              <a:defRPr/>
            </a:pPr>
            <a:r>
              <a:rPr lang="es-ES" sz="1811" kern="0">
                <a:solidFill>
                  <a:srgbClr val="FFFFFF"/>
                </a:solidFill>
                <a:ea typeface="Calibri"/>
                <a:cs typeface="Calibri"/>
                <a:sym typeface="Calibri"/>
              </a:rPr>
              <a:t>MAPA 2. Alerta Deslizamientos – Región Andina</a:t>
            </a:r>
            <a:endParaRPr sz="1811" kern="0">
              <a:solidFill>
                <a:srgbClr val="FFFFFF"/>
              </a:solidFill>
              <a:ea typeface="Calibri"/>
              <a:cs typeface="Calibri"/>
              <a:sym typeface="Calibri"/>
            </a:endParaRPr>
          </a:p>
        </p:txBody>
      </p:sp>
      <p:pic>
        <p:nvPicPr>
          <p:cNvPr id="143" name="Google Shape;143;p2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789718" y="1512827"/>
            <a:ext cx="4096230" cy="4281579"/>
          </a:xfrm>
          <a:prstGeom prst="rect">
            <a:avLst/>
          </a:prstGeom>
          <a:noFill/>
          <a:ln>
            <a:noFill/>
          </a:ln>
        </p:spPr>
      </p:pic>
      <p:pic>
        <p:nvPicPr>
          <p:cNvPr id="14" name="Picture 3" descr="Recurso 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264000"/>
            <a:ext cx="3694901" cy="1037256"/>
          </a:xfrm>
          <a:prstGeom prst="rect">
            <a:avLst/>
          </a:prstGeom>
        </p:spPr>
      </p:pic>
      <p:graphicFrame>
        <p:nvGraphicFramePr>
          <p:cNvPr id="15" name="Google Shape;82;p4"/>
          <p:cNvGraphicFramePr/>
          <p:nvPr>
            <p:extLst/>
          </p:nvPr>
        </p:nvGraphicFramePr>
        <p:xfrm>
          <a:off x="5030191" y="1734212"/>
          <a:ext cx="6206291" cy="2213919"/>
        </p:xfrm>
        <a:graphic>
          <a:graphicData uri="http://schemas.openxmlformats.org/drawingml/2006/table">
            <a:tbl>
              <a:tblPr firstRow="1" bandRow="1">
                <a:noFill/>
              </a:tblPr>
              <a:tblGrid>
                <a:gridCol w="566256">
                  <a:extLst>
                    <a:ext uri="{9D8B030D-6E8A-4147-A177-3AD203B41FA5}">
                      <a16:colId xmlns:a16="http://schemas.microsoft.com/office/drawing/2014/main" xmlns="" val="20000"/>
                    </a:ext>
                  </a:extLst>
                </a:gridCol>
                <a:gridCol w="5640035">
                  <a:extLst>
                    <a:ext uri="{9D8B030D-6E8A-4147-A177-3AD203B41FA5}">
                      <a16:colId xmlns:a16="http://schemas.microsoft.com/office/drawing/2014/main" xmlns="" val="20001"/>
                    </a:ext>
                  </a:extLst>
                </a:gridCol>
              </a:tblGrid>
              <a:tr h="130223">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u="none" strike="noStrike" cap="none" dirty="0">
                          <a:latin typeface="Arial Narrow" panose="020B0606020202030204" pitchFamily="34" charset="0"/>
                        </a:rPr>
                        <a:t>Alerta</a:t>
                      </a:r>
                      <a:endParaRPr lang="es-ES" sz="1050" b="1" u="none" strike="noStrike" cap="none" dirty="0">
                        <a:solidFill>
                          <a:schemeClr val="dk1"/>
                        </a:solidFill>
                        <a:latin typeface="Arial Narrow" panose="020B0606020202030204" pitchFamily="34" charset="0"/>
                        <a:ea typeface="Arial Narrow"/>
                        <a:cs typeface="Arial Narrow"/>
                        <a:sym typeface="Arial Narrow"/>
                      </a:endParaRPr>
                    </a:p>
                  </a:txBody>
                  <a:tcPr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u="none" strike="noStrike" cap="none" dirty="0">
                          <a:latin typeface="Arial Narrow" panose="020B0606020202030204" pitchFamily="34" charset="0"/>
                        </a:rPr>
                        <a:t>SITIOS PARA LOS CUALES SE GENERA LA ALERTA</a:t>
                      </a:r>
                      <a:endParaRPr sz="1050" u="none" strike="noStrike" cap="none" dirty="0">
                        <a:latin typeface="Arial Narrow" panose="020B0606020202030204" pitchFamily="34" charset="0"/>
                      </a:endParaRPr>
                    </a:p>
                  </a:txBody>
                  <a:tcPr anchor="ctr">
                    <a:solidFill>
                      <a:srgbClr val="385623"/>
                    </a:solidFill>
                  </a:tcPr>
                </a:tc>
                <a:extLst>
                  <a:ext uri="{0D108BD9-81ED-4DB2-BD59-A6C34878D82A}">
                    <a16:rowId xmlns:a16="http://schemas.microsoft.com/office/drawing/2014/main" xmlns="" val="10000"/>
                  </a:ext>
                </a:extLst>
              </a:tr>
              <a:tr h="65415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CAQUETA</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Florencia.</a:t>
                      </a:r>
                    </a:p>
                  </a:txBody>
                  <a:tcPr anchor="ctr"/>
                </a:tc>
                <a:extLst>
                  <a:ext uri="{0D108BD9-81ED-4DB2-BD59-A6C34878D82A}">
                    <a16:rowId xmlns:a16="http://schemas.microsoft.com/office/drawing/2014/main" xmlns="" val="1243589278"/>
                  </a:ext>
                </a:extLst>
              </a:tr>
              <a:tr h="65415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CAQUETÁ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Morelia.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PUTUMAYO</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Mocoa, San Francisco</a:t>
                      </a:r>
                    </a:p>
                  </a:txBody>
                  <a:tcPr anchor="ctr"/>
                </a:tc>
                <a:extLst>
                  <a:ext uri="{0D108BD9-81ED-4DB2-BD59-A6C34878D82A}">
                    <a16:rowId xmlns:a16="http://schemas.microsoft.com/office/drawing/2014/main" xmlns="" val="808141006"/>
                  </a:ext>
                </a:extLst>
              </a:tr>
              <a:tr h="65415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panose="020B0606020202030204" pitchFamily="34" charset="0"/>
                        <a:ea typeface="Arial Narrow"/>
                        <a:cs typeface="Arial Narrow"/>
                        <a:sym typeface="Arial Narrow"/>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kumimoji="0" lang="es-MX" sz="1050" b="1"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CAQUETÁ</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Belén De Los </a:t>
                      </a:r>
                      <a:r>
                        <a:rPr kumimoji="0" lang="es-MX" sz="1050" b="0" i="0" u="none" strike="noStrike" kern="0" cap="none" spc="0" normalizeH="0" baseline="0" noProof="0" dirty="0" err="1" smtClean="0">
                          <a:ln>
                            <a:noFill/>
                          </a:ln>
                          <a:solidFill>
                            <a:srgbClr val="000000"/>
                          </a:solidFill>
                          <a:effectLst/>
                          <a:uLnTx/>
                          <a:uFillTx/>
                          <a:latin typeface="Arial Narrow" panose="020B0606020202030204" pitchFamily="34" charset="0"/>
                          <a:ea typeface="Arial Narrow"/>
                          <a:cs typeface="Arial Narrow"/>
                          <a:sym typeface="Arial Narrow"/>
                        </a:rPr>
                        <a:t>Andaquíes</a:t>
                      </a:r>
                      <a:r>
                        <a:rPr kumimoji="0" lang="es-MX" sz="1050" b="0" i="0" u="none" strike="noStrike" kern="0" cap="none" spc="0" normalizeH="0" baseline="0" noProof="0" dirty="0" smtClean="0">
                          <a:ln>
                            <a:noFill/>
                          </a:ln>
                          <a:solidFill>
                            <a:srgbClr val="000000"/>
                          </a:solidFill>
                          <a:effectLst/>
                          <a:uLnTx/>
                          <a:uFillTx/>
                          <a:latin typeface="Arial Narrow" panose="020B0606020202030204" pitchFamily="34" charset="0"/>
                          <a:ea typeface="Arial Narrow"/>
                          <a:cs typeface="Arial Narrow"/>
                          <a:sym typeface="Arial Narrow"/>
                        </a:rPr>
                        <a:t>, Morelia, Puerto Rico.</a:t>
                      </a:r>
                    </a:p>
                  </a:txBody>
                  <a:tcPr anchor="ctr"/>
                </a:tc>
                <a:extLst>
                  <a:ext uri="{0D108BD9-81ED-4DB2-BD59-A6C34878D82A}">
                    <a16:rowId xmlns:a16="http://schemas.microsoft.com/office/drawing/2014/main" xmlns="" val="3498176971"/>
                  </a:ext>
                </a:extLst>
              </a:tr>
            </a:tbl>
          </a:graphicData>
        </a:graphic>
      </p:graphicFrame>
      <p:pic>
        <p:nvPicPr>
          <p:cNvPr id="13" name="Picture 3" descr="Recurso 39.png">
            <a:extLst>
              <a:ext uri="{FF2B5EF4-FFF2-40B4-BE49-F238E27FC236}">
                <a16:creationId xmlns:a16="http://schemas.microsoft.com/office/drawing/2014/main" xmlns="" id="{7C5DABFB-8F4C-4A48-A2CD-120EF430C8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9234" y="6588002"/>
            <a:ext cx="2181199" cy="61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28;p20"/>
          <p:cNvPicPr preferRelativeResize="0"/>
          <p:nvPr/>
        </p:nvPicPr>
        <p:blipFill rotWithShape="1">
          <a:blip r:embed="rId6">
            <a:alphaModFix/>
          </a:blip>
          <a:srcRect/>
          <a:stretch/>
        </p:blipFill>
        <p:spPr>
          <a:xfrm>
            <a:off x="10489688" y="7568394"/>
            <a:ext cx="442587" cy="425822"/>
          </a:xfrm>
          <a:prstGeom prst="rect">
            <a:avLst/>
          </a:prstGeom>
          <a:noFill/>
          <a:ln>
            <a:noFill/>
          </a:ln>
        </p:spPr>
      </p:pic>
      <p:pic>
        <p:nvPicPr>
          <p:cNvPr id="17" name="Google Shape;99;p9">
            <a:extLst>
              <a:ext uri="{FF2B5EF4-FFF2-40B4-BE49-F238E27FC236}">
                <a16:creationId xmlns:a16="http://schemas.microsoft.com/office/drawing/2014/main" xmlns="" id="{56943555-52A5-4AAF-8483-DBDC3D8A434E}"/>
              </a:ext>
            </a:extLst>
          </p:cNvPr>
          <p:cNvPicPr preferRelativeResize="0"/>
          <p:nvPr/>
        </p:nvPicPr>
        <p:blipFill rotWithShape="1">
          <a:blip r:embed="rId7">
            <a:alphaModFix/>
          </a:blip>
          <a:srcRect/>
          <a:stretch/>
        </p:blipFill>
        <p:spPr>
          <a:xfrm>
            <a:off x="12617181" y="3738941"/>
            <a:ext cx="432137" cy="422165"/>
          </a:xfrm>
          <a:prstGeom prst="rect">
            <a:avLst/>
          </a:prstGeom>
          <a:noFill/>
          <a:ln>
            <a:noFill/>
          </a:ln>
        </p:spPr>
      </p:pic>
      <p:pic>
        <p:nvPicPr>
          <p:cNvPr id="16" name="Google Shape;116;p19" descr="Recurso 25.png"/>
          <p:cNvPicPr preferRelativeResize="0"/>
          <p:nvPr/>
        </p:nvPicPr>
        <p:blipFill rotWithShape="1">
          <a:blip r:embed="rId8">
            <a:alphaModFix/>
          </a:blip>
          <a:srcRect/>
          <a:stretch/>
        </p:blipFill>
        <p:spPr>
          <a:xfrm>
            <a:off x="5086200" y="2138639"/>
            <a:ext cx="424254" cy="427621"/>
          </a:xfrm>
          <a:prstGeom prst="rect">
            <a:avLst/>
          </a:prstGeom>
          <a:noFill/>
          <a:ln>
            <a:noFill/>
          </a:ln>
        </p:spPr>
      </p:pic>
      <p:pic>
        <p:nvPicPr>
          <p:cNvPr id="12" name="Google Shape;133;p20"/>
          <p:cNvPicPr preferRelativeResize="0"/>
          <p:nvPr/>
        </p:nvPicPr>
        <p:blipFill rotWithShape="1">
          <a:blip r:embed="rId7">
            <a:alphaModFix/>
          </a:blip>
          <a:srcRect/>
          <a:stretch/>
        </p:blipFill>
        <p:spPr>
          <a:xfrm>
            <a:off x="12617181" y="1755636"/>
            <a:ext cx="432137" cy="422165"/>
          </a:xfrm>
          <a:prstGeom prst="rect">
            <a:avLst/>
          </a:prstGeom>
          <a:noFill/>
          <a:ln>
            <a:noFill/>
          </a:ln>
        </p:spPr>
      </p:pic>
      <p:pic>
        <p:nvPicPr>
          <p:cNvPr id="19" name="Google Shape;133;p20"/>
          <p:cNvPicPr preferRelativeResize="0"/>
          <p:nvPr/>
        </p:nvPicPr>
        <p:blipFill rotWithShape="1">
          <a:blip r:embed="rId7">
            <a:alphaModFix/>
          </a:blip>
          <a:srcRect/>
          <a:stretch/>
        </p:blipFill>
        <p:spPr>
          <a:xfrm>
            <a:off x="5078317" y="3391007"/>
            <a:ext cx="432137" cy="422165"/>
          </a:xfrm>
          <a:prstGeom prst="rect">
            <a:avLst/>
          </a:prstGeom>
          <a:noFill/>
          <a:ln>
            <a:noFill/>
          </a:ln>
        </p:spPr>
      </p:pic>
      <p:pic>
        <p:nvPicPr>
          <p:cNvPr id="18" name="Google Shape;86;p4">
            <a:extLst>
              <a:ext uri="{FF2B5EF4-FFF2-40B4-BE49-F238E27FC236}">
                <a16:creationId xmlns:a16="http://schemas.microsoft.com/office/drawing/2014/main" xmlns="" id="{32DC8FB6-4AE0-4403-A8E3-1D4B556E93CB}"/>
              </a:ext>
            </a:extLst>
          </p:cNvPr>
          <p:cNvPicPr preferRelativeResize="0"/>
          <p:nvPr/>
        </p:nvPicPr>
        <p:blipFill rotWithShape="1">
          <a:blip r:embed="rId6">
            <a:alphaModFix/>
          </a:blip>
          <a:srcRect/>
          <a:stretch/>
        </p:blipFill>
        <p:spPr>
          <a:xfrm>
            <a:off x="5074180" y="2755415"/>
            <a:ext cx="442587" cy="425822"/>
          </a:xfrm>
          <a:prstGeom prst="rect">
            <a:avLst/>
          </a:prstGeom>
          <a:noFill/>
          <a:ln>
            <a:noFill/>
          </a:ln>
        </p:spPr>
      </p:pic>
      <p:pic>
        <p:nvPicPr>
          <p:cNvPr id="20" name="Google Shape;116;p19" descr="Recurso 25.png"/>
          <p:cNvPicPr preferRelativeResize="0"/>
          <p:nvPr/>
        </p:nvPicPr>
        <p:blipFill rotWithShape="1">
          <a:blip r:embed="rId8">
            <a:alphaModFix/>
          </a:blip>
          <a:srcRect/>
          <a:stretch/>
        </p:blipFill>
        <p:spPr>
          <a:xfrm>
            <a:off x="12625064" y="2651941"/>
            <a:ext cx="424254" cy="427621"/>
          </a:xfrm>
          <a:prstGeom prst="rect">
            <a:avLst/>
          </a:prstGeom>
          <a:noFill/>
          <a:ln>
            <a:noFill/>
          </a:ln>
        </p:spPr>
      </p:pic>
    </p:spTree>
    <p:extLst>
      <p:ext uri="{BB962C8B-B14F-4D97-AF65-F5344CB8AC3E}">
        <p14:creationId xmlns:p14="http://schemas.microsoft.com/office/powerpoint/2010/main" val="2674627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p:nvPr/>
        </p:nvSpPr>
        <p:spPr>
          <a:xfrm>
            <a:off x="3435513" y="770519"/>
            <a:ext cx="5069963" cy="423065"/>
          </a:xfrm>
          <a:prstGeom prst="rect">
            <a:avLst/>
          </a:prstGeom>
          <a:noFill/>
          <a:ln>
            <a:noFill/>
          </a:ln>
        </p:spPr>
        <p:txBody>
          <a:bodyPr spcFirstLastPara="1" wrap="square" lIns="91425" tIns="45700" rIns="91425" bIns="45700" anchor="t" anchorCtr="0">
            <a:spAutoFit/>
          </a:bodyPr>
          <a:lstStyle/>
          <a:p>
            <a:pPr algn="ctr">
              <a:lnSpc>
                <a:spcPct val="114000"/>
              </a:lnSpc>
              <a:buClr>
                <a:srgbClr val="FFFFFF"/>
              </a:buClr>
              <a:buSzPts val="2000"/>
              <a:buFont typeface="Arial Black"/>
              <a:buNone/>
              <a:defRPr/>
            </a:pPr>
            <a:r>
              <a:rPr lang="es-ES" sz="2000" b="1" kern="0" dirty="0">
                <a:solidFill>
                  <a:srgbClr val="FFFFFF"/>
                </a:solidFill>
                <a:latin typeface="Arial Black"/>
                <a:ea typeface="Arial Black"/>
                <a:cs typeface="Arial Black"/>
                <a:sym typeface="Arial Black"/>
              </a:rPr>
              <a:t>SECTORES VIALES</a:t>
            </a:r>
            <a:endParaRPr sz="2000" b="1" kern="0" dirty="0">
              <a:solidFill>
                <a:srgbClr val="FFFFFF"/>
              </a:solidFill>
              <a:latin typeface="Arial Black"/>
              <a:ea typeface="Arial Black"/>
              <a:cs typeface="Arial Black"/>
              <a:sym typeface="Arial Black"/>
            </a:endParaRPr>
          </a:p>
        </p:txBody>
      </p:sp>
      <p:pic>
        <p:nvPicPr>
          <p:cNvPr id="155" name="Google Shape;155;p24"/>
          <p:cNvPicPr preferRelativeResize="0"/>
          <p:nvPr/>
        </p:nvPicPr>
        <p:blipFill rotWithShape="1">
          <a:blip r:embed="rId3">
            <a:alphaModFix/>
          </a:blip>
          <a:srcRect l="23256" r="17468"/>
          <a:stretch/>
        </p:blipFill>
        <p:spPr>
          <a:xfrm>
            <a:off x="693018" y="1299356"/>
            <a:ext cx="4004111" cy="5050975"/>
          </a:xfrm>
          <a:prstGeom prst="rect">
            <a:avLst/>
          </a:prstGeom>
          <a:noFill/>
          <a:ln>
            <a:noFill/>
          </a:ln>
        </p:spPr>
      </p:pic>
      <p:graphicFrame>
        <p:nvGraphicFramePr>
          <p:cNvPr id="156" name="Google Shape;156;p24"/>
          <p:cNvGraphicFramePr/>
          <p:nvPr>
            <p:extLst/>
          </p:nvPr>
        </p:nvGraphicFramePr>
        <p:xfrm>
          <a:off x="4824574" y="1299357"/>
          <a:ext cx="6591725" cy="3836173"/>
        </p:xfrm>
        <a:graphic>
          <a:graphicData uri="http://schemas.openxmlformats.org/drawingml/2006/table">
            <a:tbl>
              <a:tblPr>
                <a:noFill/>
              </a:tblPr>
              <a:tblGrid>
                <a:gridCol w="2471900">
                  <a:extLst>
                    <a:ext uri="{9D8B030D-6E8A-4147-A177-3AD203B41FA5}">
                      <a16:colId xmlns:a16="http://schemas.microsoft.com/office/drawing/2014/main" xmlns="" val="20000"/>
                    </a:ext>
                  </a:extLst>
                </a:gridCol>
                <a:gridCol w="4119825">
                  <a:extLst>
                    <a:ext uri="{9D8B030D-6E8A-4147-A177-3AD203B41FA5}">
                      <a16:colId xmlns:a16="http://schemas.microsoft.com/office/drawing/2014/main" xmlns="" val="20001"/>
                    </a:ext>
                  </a:extLst>
                </a:gridCol>
              </a:tblGrid>
              <a:tr h="306911">
                <a:tc gridSpan="2">
                  <a:txBody>
                    <a:bodyPr/>
                    <a:lstStyle/>
                    <a:p>
                      <a:pPr marL="0" marR="0" lvl="0" indent="0" algn="ctr" rtl="0">
                        <a:lnSpc>
                          <a:spcPct val="100000"/>
                        </a:lnSpc>
                        <a:spcBef>
                          <a:spcPts val="0"/>
                        </a:spcBef>
                        <a:spcAft>
                          <a:spcPts val="0"/>
                        </a:spcAft>
                        <a:buClr>
                          <a:schemeClr val="lt1"/>
                        </a:buClr>
                        <a:buSzPts val="1400"/>
                        <a:buFont typeface="Arial Narrow"/>
                        <a:buNone/>
                      </a:pPr>
                      <a:r>
                        <a:rPr lang="es-ES" sz="1400" b="1" u="none" strike="noStrike" cap="none" dirty="0">
                          <a:solidFill>
                            <a:schemeClr val="lt1"/>
                          </a:solidFill>
                          <a:latin typeface="Arial Narrow"/>
                          <a:ea typeface="Arial Narrow"/>
                          <a:cs typeface="Arial Narrow"/>
                          <a:sym typeface="Arial Narrow"/>
                        </a:rPr>
                        <a:t>SECTORES VIALES REPORTADOS CON AFECTACIÓN VIAL POR DESLIZAMIENTOS</a:t>
                      </a:r>
                      <a:endParaRPr sz="1400" b="1" u="none" strike="noStrike" cap="none" dirty="0">
                        <a:solidFill>
                          <a:schemeClr val="lt1"/>
                        </a:solidFill>
                        <a:latin typeface="Arial Narrow"/>
                        <a:ea typeface="Arial Narrow"/>
                        <a:cs typeface="Arial Narrow"/>
                        <a:sym typeface="Arial Narrow"/>
                      </a:endParaRPr>
                    </a:p>
                  </a:txBody>
                  <a:tcPr marL="7200" marR="7200" marT="7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8135"/>
                    </a:solidFill>
                  </a:tcPr>
                </a:tc>
                <a:tc hMerge="1">
                  <a:txBody>
                    <a:bodyPr/>
                    <a:lstStyle/>
                    <a:p>
                      <a:endParaRPr lang="es-CO"/>
                    </a:p>
                  </a:txBody>
                  <a:tcPr/>
                </a:tc>
                <a:extLst>
                  <a:ext uri="{0D108BD9-81ED-4DB2-BD59-A6C34878D82A}">
                    <a16:rowId xmlns:a16="http://schemas.microsoft.com/office/drawing/2014/main" xmlns="" val="10000"/>
                  </a:ext>
                </a:extLst>
              </a:tr>
              <a:tr h="264503">
                <a:tc>
                  <a:txBody>
                    <a:bodyPr/>
                    <a:lstStyle/>
                    <a:p>
                      <a:pPr marL="0" marR="0" lvl="0" indent="0" algn="ctr" rtl="0">
                        <a:lnSpc>
                          <a:spcPct val="100000"/>
                        </a:lnSpc>
                        <a:spcBef>
                          <a:spcPts val="0"/>
                        </a:spcBef>
                        <a:spcAft>
                          <a:spcPts val="0"/>
                        </a:spcAft>
                        <a:buClr>
                          <a:schemeClr val="lt1"/>
                        </a:buClr>
                        <a:buSzPts val="1200"/>
                        <a:buFont typeface="Arial Narrow"/>
                        <a:buNone/>
                      </a:pPr>
                      <a:r>
                        <a:rPr lang="es-ES" sz="1200" b="1" u="none" strike="noStrike" cap="none" dirty="0">
                          <a:solidFill>
                            <a:schemeClr val="lt1"/>
                          </a:solidFill>
                          <a:latin typeface="Arial Narrow"/>
                          <a:ea typeface="Arial Narrow"/>
                          <a:cs typeface="Arial Narrow"/>
                          <a:sym typeface="Arial Narrow"/>
                        </a:rPr>
                        <a:t>DEPARTAMENTO</a:t>
                      </a:r>
                      <a:endParaRPr sz="1200" b="1" i="0" u="none" strike="noStrike" cap="none" dirty="0">
                        <a:solidFill>
                          <a:schemeClr val="lt1"/>
                        </a:solidFill>
                        <a:latin typeface="Arial Narrow"/>
                        <a:ea typeface="Arial Narrow"/>
                        <a:cs typeface="Arial Narrow"/>
                        <a:sym typeface="Arial Narrow"/>
                      </a:endParaRPr>
                    </a:p>
                  </a:txBody>
                  <a:tcPr marL="7200" marR="7200" marT="7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8135"/>
                    </a:solidFill>
                  </a:tcPr>
                </a:tc>
                <a:tc>
                  <a:txBody>
                    <a:bodyPr/>
                    <a:lstStyle/>
                    <a:p>
                      <a:pPr marL="0" marR="0" lvl="0" indent="0" algn="ctr" rtl="0">
                        <a:lnSpc>
                          <a:spcPct val="100000"/>
                        </a:lnSpc>
                        <a:spcBef>
                          <a:spcPts val="0"/>
                        </a:spcBef>
                        <a:spcAft>
                          <a:spcPts val="0"/>
                        </a:spcAft>
                        <a:buClr>
                          <a:schemeClr val="lt1"/>
                        </a:buClr>
                        <a:buSzPts val="1200"/>
                        <a:buFont typeface="Arial Narrow"/>
                        <a:buNone/>
                      </a:pPr>
                      <a:endParaRPr sz="1200" b="1" i="0" u="none" strike="noStrike" cap="none" dirty="0">
                        <a:solidFill>
                          <a:schemeClr val="lt1"/>
                        </a:solidFill>
                        <a:latin typeface="Arial Narrow"/>
                        <a:ea typeface="Arial Narrow"/>
                        <a:cs typeface="Arial Narrow"/>
                        <a:sym typeface="Arial Narrow"/>
                      </a:endParaRPr>
                    </a:p>
                  </a:txBody>
                  <a:tcPr marL="7200" marR="7200" marT="72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8135"/>
                    </a:solidFill>
                  </a:tcPr>
                </a:tc>
                <a:extLst>
                  <a:ext uri="{0D108BD9-81ED-4DB2-BD59-A6C34878D82A}">
                    <a16:rowId xmlns:a16="http://schemas.microsoft.com/office/drawing/2014/main" xmlns="" val="10001"/>
                  </a:ext>
                </a:extLst>
              </a:tr>
              <a:tr h="740544">
                <a:tc>
                  <a:txBody>
                    <a:bodyPr/>
                    <a:lstStyle/>
                    <a:p>
                      <a:pPr marL="0" marR="0" lvl="0" indent="0" algn="ctr" rtl="0">
                        <a:lnSpc>
                          <a:spcPct val="100000"/>
                        </a:lnSpc>
                        <a:spcBef>
                          <a:spcPts val="0"/>
                        </a:spcBef>
                        <a:spcAft>
                          <a:spcPts val="0"/>
                        </a:spcAft>
                        <a:buClr>
                          <a:schemeClr val="dk1"/>
                        </a:buClr>
                        <a:buSzPts val="1050"/>
                        <a:buFont typeface="Arial Narrow"/>
                        <a:buNone/>
                      </a:pPr>
                      <a:r>
                        <a:rPr lang="es-MX" sz="1050" b="1" i="0" u="none" strike="noStrike" cap="none" dirty="0" smtClean="0">
                          <a:solidFill>
                            <a:schemeClr val="dk1"/>
                          </a:solidFill>
                          <a:latin typeface="Arial Narrow"/>
                          <a:ea typeface="Arial Narrow"/>
                          <a:cs typeface="Arial Narrow"/>
                          <a:sym typeface="Arial Narrow"/>
                        </a:rPr>
                        <a:t>NARIÑO</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baseline="0" dirty="0" smtClean="0">
                          <a:solidFill>
                            <a:schemeClr val="dk1"/>
                          </a:solidFill>
                          <a:latin typeface="Arial Narrow"/>
                          <a:ea typeface="Arial Narrow"/>
                          <a:cs typeface="Arial Narrow"/>
                          <a:sym typeface="Arial"/>
                        </a:rPr>
                        <a:t>Vía Pasto- Mojarras km 41+500 sector Puente </a:t>
                      </a:r>
                      <a:r>
                        <a:rPr lang="es-ES" sz="1050" b="0" i="0" u="none" strike="noStrike" cap="none" baseline="0" smtClean="0">
                          <a:solidFill>
                            <a:schemeClr val="dk1"/>
                          </a:solidFill>
                          <a:latin typeface="Arial Narrow"/>
                          <a:ea typeface="Arial Narrow"/>
                          <a:cs typeface="Arial Narrow"/>
                          <a:sym typeface="Arial"/>
                        </a:rPr>
                        <a:t>Los Higuerones</a:t>
                      </a:r>
                      <a:endParaRPr lang="es-ES" sz="1050" b="0" i="0" u="none" strike="noStrike" cap="none" baseline="0" dirty="0" smtClean="0">
                        <a:solidFill>
                          <a:schemeClr val="dk1"/>
                        </a:solidFill>
                        <a:latin typeface="Arial Narrow"/>
                        <a:ea typeface="Arial Narrow"/>
                        <a:cs typeface="Arial Narrow"/>
                        <a:sym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xmlns="" val="1683298387"/>
                  </a:ext>
                </a:extLst>
              </a:tr>
              <a:tr h="592384">
                <a:tc>
                  <a:txBody>
                    <a:bodyPr/>
                    <a:lstStyle/>
                    <a:p>
                      <a:pPr marL="0" marR="0" lvl="0" indent="0" algn="ctr" rtl="0">
                        <a:lnSpc>
                          <a:spcPct val="100000"/>
                        </a:lnSpc>
                        <a:spcBef>
                          <a:spcPts val="0"/>
                        </a:spcBef>
                        <a:spcAft>
                          <a:spcPts val="0"/>
                        </a:spcAft>
                        <a:buClr>
                          <a:schemeClr val="dk1"/>
                        </a:buClr>
                        <a:buSzPts val="1050"/>
                        <a:buFont typeface="Arial Narrow"/>
                        <a:buNone/>
                      </a:pPr>
                      <a:r>
                        <a:rPr lang="es-MX" sz="1050" b="1" i="0" u="none" strike="noStrike" cap="none" dirty="0" smtClean="0">
                          <a:solidFill>
                            <a:schemeClr val="dk1"/>
                          </a:solidFill>
                          <a:latin typeface="Arial Narrow"/>
                          <a:ea typeface="Arial Narrow"/>
                          <a:cs typeface="Arial Narrow"/>
                          <a:sym typeface="Arial Narrow"/>
                        </a:rPr>
                        <a:t>CAUCA</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50"/>
                        <a:buFont typeface="Arial Narrow"/>
                        <a:buNone/>
                        <a:tabLst/>
                        <a:defRPr/>
                      </a:pPr>
                      <a:r>
                        <a:rPr lang="es-ES" sz="1050" b="0" i="0" u="none" strike="noStrike" cap="none" baseline="0" dirty="0" smtClean="0">
                          <a:solidFill>
                            <a:schemeClr val="dk1"/>
                          </a:solidFill>
                          <a:latin typeface="Arial Narrow"/>
                          <a:ea typeface="Arial Narrow"/>
                          <a:cs typeface="Arial Narrow"/>
                          <a:sym typeface="Arial"/>
                        </a:rPr>
                        <a:t>Vía a Mocoa – San Juan de Villalobos Km. 33 + 800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xmlns="" val="3503677930"/>
                  </a:ext>
                </a:extLst>
              </a:tr>
              <a:tr h="747063">
                <a:tc>
                  <a:txBody>
                    <a:bodyPr/>
                    <a:lstStyle/>
                    <a:p>
                      <a:pPr marL="0" marR="0" lvl="0" indent="0" algn="ctr" rtl="0">
                        <a:lnSpc>
                          <a:spcPct val="100000"/>
                        </a:lnSpc>
                        <a:spcBef>
                          <a:spcPts val="0"/>
                        </a:spcBef>
                        <a:spcAft>
                          <a:spcPts val="0"/>
                        </a:spcAft>
                        <a:buClr>
                          <a:schemeClr val="dk1"/>
                        </a:buClr>
                        <a:buSzPts val="1050"/>
                        <a:buFont typeface="Arial Narrow"/>
                        <a:buNone/>
                      </a:pPr>
                      <a:r>
                        <a:rPr lang="es-MX" sz="1050" b="1" i="0" u="none" strike="noStrike" cap="none" dirty="0" smtClean="0">
                          <a:solidFill>
                            <a:schemeClr val="dk1"/>
                          </a:solidFill>
                          <a:latin typeface="Arial Narrow"/>
                          <a:ea typeface="Arial Narrow"/>
                          <a:cs typeface="Arial Narrow"/>
                          <a:sym typeface="Arial Narrow"/>
                        </a:rPr>
                        <a:t>ANTIOQUIA:</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50"/>
                        <a:buFont typeface="Arial Narrow"/>
                        <a:buNone/>
                        <a:tabLst/>
                        <a:defRPr/>
                      </a:pPr>
                      <a:r>
                        <a:rPr lang="es-ES" sz="1050" b="0" i="0" u="none" strike="noStrike" cap="none" baseline="0" dirty="0" smtClean="0">
                          <a:solidFill>
                            <a:schemeClr val="dk1"/>
                          </a:solidFill>
                          <a:latin typeface="Arial Narrow"/>
                          <a:ea typeface="Arial Narrow"/>
                          <a:cs typeface="Arial Narrow"/>
                          <a:sym typeface="Arial"/>
                        </a:rPr>
                        <a:t>Vía Medellín- San Jerónimo, sector La Aldea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xmlns="" val="1550517892"/>
                  </a:ext>
                </a:extLst>
              </a:tr>
              <a:tr h="592384">
                <a:tc>
                  <a:txBody>
                    <a:bodyPr/>
                    <a:lstStyle/>
                    <a:p>
                      <a:pPr marL="0" marR="0" lvl="0" indent="0" algn="ctr" rtl="0">
                        <a:lnSpc>
                          <a:spcPct val="100000"/>
                        </a:lnSpc>
                        <a:spcBef>
                          <a:spcPts val="0"/>
                        </a:spcBef>
                        <a:spcAft>
                          <a:spcPts val="0"/>
                        </a:spcAft>
                        <a:buClr>
                          <a:schemeClr val="dk1"/>
                        </a:buClr>
                        <a:buSzPts val="1050"/>
                        <a:buFont typeface="Arial Narrow"/>
                        <a:buNone/>
                      </a:pPr>
                      <a:r>
                        <a:rPr lang="es-MX" sz="1050" b="1" i="0" u="none" strike="noStrike" cap="none" dirty="0" smtClean="0">
                          <a:solidFill>
                            <a:schemeClr val="dk1"/>
                          </a:solidFill>
                          <a:latin typeface="Arial Narrow"/>
                          <a:ea typeface="Arial Narrow"/>
                          <a:cs typeface="Arial Narrow"/>
                          <a:sym typeface="Arial Narrow"/>
                        </a:rPr>
                        <a:t>TOLIMA:</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50"/>
                        <a:buFont typeface="Arial Narrow"/>
                        <a:buNone/>
                        <a:tabLst/>
                        <a:defRPr/>
                      </a:pPr>
                      <a:r>
                        <a:rPr lang="es-ES" sz="1050" b="0" i="0" u="none" strike="noStrike" cap="none" baseline="0" dirty="0" smtClean="0">
                          <a:solidFill>
                            <a:schemeClr val="dk1"/>
                          </a:solidFill>
                          <a:latin typeface="Arial Narrow"/>
                          <a:ea typeface="Arial Narrow"/>
                          <a:cs typeface="Arial Narrow"/>
                          <a:sym typeface="Arial"/>
                        </a:rPr>
                        <a:t>Vía  Manizales – Fresno km. 46+080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xmlns="" val="1709863054"/>
                  </a:ext>
                </a:extLst>
              </a:tr>
              <a:tr h="296192">
                <a:tc>
                  <a:txBody>
                    <a:bodyPr/>
                    <a:lstStyle/>
                    <a:p>
                      <a:pPr marL="0" marR="0" lvl="0" indent="0" algn="ctr" rtl="0">
                        <a:lnSpc>
                          <a:spcPct val="100000"/>
                        </a:lnSpc>
                        <a:spcBef>
                          <a:spcPts val="0"/>
                        </a:spcBef>
                        <a:spcAft>
                          <a:spcPts val="0"/>
                        </a:spcAft>
                        <a:buClr>
                          <a:schemeClr val="dk1"/>
                        </a:buClr>
                        <a:buSzPts val="1050"/>
                        <a:buFont typeface="Arial Narrow"/>
                        <a:buNone/>
                      </a:pPr>
                      <a:r>
                        <a:rPr lang="es-MX" sz="1050" b="1" i="0" u="none" strike="noStrike" cap="none" dirty="0" smtClean="0">
                          <a:solidFill>
                            <a:schemeClr val="dk1"/>
                          </a:solidFill>
                          <a:latin typeface="Arial Narrow"/>
                          <a:ea typeface="Arial Narrow"/>
                          <a:cs typeface="Arial Narrow"/>
                          <a:sym typeface="Arial Narrow"/>
                        </a:rPr>
                        <a:t>NORTE</a:t>
                      </a:r>
                      <a:r>
                        <a:rPr lang="es-MX" sz="1050" b="1" i="0" u="none" strike="noStrike" cap="none" baseline="0" dirty="0" smtClean="0">
                          <a:solidFill>
                            <a:schemeClr val="dk1"/>
                          </a:solidFill>
                          <a:latin typeface="Arial Narrow"/>
                          <a:ea typeface="Arial Narrow"/>
                          <a:cs typeface="Arial Narrow"/>
                          <a:sym typeface="Arial Narrow"/>
                        </a:rPr>
                        <a:t> DE SANTANDER</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50"/>
                        <a:buFont typeface="Arial Narrow"/>
                        <a:buNone/>
                        <a:tabLst/>
                        <a:defRPr/>
                      </a:pPr>
                      <a:r>
                        <a:rPr lang="es-ES" sz="1050" b="0" i="0" u="none" strike="noStrike" cap="none" baseline="0" dirty="0" smtClean="0">
                          <a:solidFill>
                            <a:schemeClr val="dk1"/>
                          </a:solidFill>
                          <a:latin typeface="Arial Narrow"/>
                          <a:ea typeface="Arial Narrow"/>
                          <a:cs typeface="Arial Narrow"/>
                          <a:sym typeface="Arial"/>
                        </a:rPr>
                        <a:t>Vía Bucaramanga – Pamplona Km. 93+500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xmlns="" val="3668412237"/>
                  </a:ext>
                </a:extLst>
              </a:tr>
              <a:tr h="296192">
                <a:tc>
                  <a:txBody>
                    <a:bodyPr/>
                    <a:lstStyle/>
                    <a:p>
                      <a:pPr marL="0" marR="0" lvl="0" indent="0" algn="ctr" rtl="0">
                        <a:lnSpc>
                          <a:spcPct val="100000"/>
                        </a:lnSpc>
                        <a:spcBef>
                          <a:spcPts val="0"/>
                        </a:spcBef>
                        <a:spcAft>
                          <a:spcPts val="0"/>
                        </a:spcAft>
                        <a:buClr>
                          <a:schemeClr val="dk1"/>
                        </a:buClr>
                        <a:buSzPts val="1050"/>
                        <a:buFont typeface="Arial Narrow"/>
                        <a:buNone/>
                      </a:pPr>
                      <a:r>
                        <a:rPr lang="es-MX" sz="1050" b="1" i="0" u="none" strike="noStrike" cap="none" dirty="0" smtClean="0">
                          <a:solidFill>
                            <a:schemeClr val="dk1"/>
                          </a:solidFill>
                          <a:latin typeface="Arial Narrow"/>
                          <a:ea typeface="Arial Narrow"/>
                          <a:cs typeface="Arial Narrow"/>
                          <a:sym typeface="Arial Narrow"/>
                        </a:rPr>
                        <a:t>CAQUETÁ</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50"/>
                        <a:buFont typeface="Arial Narrow"/>
                        <a:buNone/>
                        <a:tabLst/>
                        <a:defRPr/>
                      </a:pPr>
                      <a:r>
                        <a:rPr lang="es-ES" sz="1050" b="0" i="0" u="none" strike="noStrike" cap="none" baseline="0" dirty="0" smtClean="0">
                          <a:solidFill>
                            <a:schemeClr val="dk1"/>
                          </a:solidFill>
                          <a:latin typeface="Arial Narrow"/>
                          <a:ea typeface="Arial Narrow"/>
                          <a:cs typeface="Arial Narrow"/>
                          <a:sym typeface="Arial"/>
                        </a:rPr>
                        <a:t>Vía Suaza-Florencia Km 54+180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xmlns="" val="3747163238"/>
                  </a:ext>
                </a:extLst>
              </a:tr>
            </a:tbl>
          </a:graphicData>
        </a:graphic>
      </p:graphicFrame>
    </p:spTree>
    <p:extLst>
      <p:ext uri="{BB962C8B-B14F-4D97-AF65-F5344CB8AC3E}">
        <p14:creationId xmlns:p14="http://schemas.microsoft.com/office/powerpoint/2010/main" val="3896256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9051925" y="-1817688"/>
            <a:ext cx="1249363" cy="490538"/>
          </a:xfrm>
          <a:prstGeom prst="rect">
            <a:avLst/>
          </a:prstGeom>
          <a:noFill/>
        </p:spPr>
        <p:txBody>
          <a:bodyPr wrap="none">
            <a:spAutoFit/>
          </a:bodyPr>
          <a:lstStyle/>
          <a:p>
            <a:pPr>
              <a:defRPr/>
            </a:pPr>
            <a:r>
              <a:rPr lang="es-CO" sz="2587" b="1" dirty="0">
                <a:solidFill>
                  <a:srgbClr val="6D4D24"/>
                </a:solidFill>
                <a:cs typeface="Arial" panose="020B0604020202020204" pitchFamily="34" charset="0"/>
              </a:rPr>
              <a:t>No. 162</a:t>
            </a:r>
          </a:p>
        </p:txBody>
      </p:sp>
      <p:sp>
        <p:nvSpPr>
          <p:cNvPr id="5" name="Rectangle 4"/>
          <p:cNvSpPr/>
          <p:nvPr/>
        </p:nvSpPr>
        <p:spPr>
          <a:xfrm>
            <a:off x="2997200" y="-854075"/>
            <a:ext cx="6359525" cy="311150"/>
          </a:xfrm>
          <a:prstGeom prst="rect">
            <a:avLst/>
          </a:prstGeom>
        </p:spPr>
        <p:txBody>
          <a:bodyPr>
            <a:spAutoFit/>
          </a:bodyPr>
          <a:lstStyle/>
          <a:p>
            <a:pPr algn="ctr">
              <a:defRPr/>
            </a:pPr>
            <a:r>
              <a:rPr lang="en-US" sz="1423" b="1" dirty="0" err="1">
                <a:solidFill>
                  <a:prstClr val="white"/>
                </a:solidFill>
                <a:cs typeface="Arial" panose="020B0604020202020204" pitchFamily="34" charset="0"/>
              </a:rPr>
              <a:t>Martes</a:t>
            </a:r>
            <a:r>
              <a:rPr lang="en-US" sz="1423" b="1" dirty="0">
                <a:solidFill>
                  <a:prstClr val="white"/>
                </a:solidFill>
                <a:cs typeface="Arial" panose="020B0604020202020204" pitchFamily="34" charset="0"/>
              </a:rPr>
              <a:t> 11 de </a:t>
            </a:r>
            <a:r>
              <a:rPr lang="en-US" sz="1423" b="1" dirty="0" err="1">
                <a:solidFill>
                  <a:prstClr val="white"/>
                </a:solidFill>
                <a:cs typeface="Arial" panose="020B0604020202020204" pitchFamily="34" charset="0"/>
              </a:rPr>
              <a:t>Junio</a:t>
            </a:r>
            <a:r>
              <a:rPr lang="en-US" sz="1423" b="1" dirty="0">
                <a:solidFill>
                  <a:prstClr val="white"/>
                </a:solidFill>
                <a:cs typeface="Arial" panose="020B0604020202020204" pitchFamily="34" charset="0"/>
              </a:rPr>
              <a:t> de 2019. </a:t>
            </a:r>
            <a:r>
              <a:rPr lang="en-US" sz="1423" b="1" dirty="0" err="1">
                <a:solidFill>
                  <a:prstClr val="white"/>
                </a:solidFill>
                <a:cs typeface="Arial" panose="020B0604020202020204" pitchFamily="34" charset="0"/>
              </a:rPr>
              <a:t>Hora</a:t>
            </a:r>
            <a:r>
              <a:rPr lang="en-US" sz="1423" b="1" dirty="0">
                <a:solidFill>
                  <a:prstClr val="white"/>
                </a:solidFill>
                <a:cs typeface="Arial" panose="020B0604020202020204" pitchFamily="34" charset="0"/>
              </a:rPr>
              <a:t> de </a:t>
            </a:r>
            <a:r>
              <a:rPr lang="en-US" sz="1423" b="1" dirty="0" err="1">
                <a:solidFill>
                  <a:prstClr val="white"/>
                </a:solidFill>
                <a:cs typeface="Arial" panose="020B0604020202020204" pitchFamily="34" charset="0"/>
              </a:rPr>
              <a:t>actualización</a:t>
            </a:r>
            <a:r>
              <a:rPr lang="en-US" sz="1423" b="1" dirty="0">
                <a:solidFill>
                  <a:prstClr val="white"/>
                </a:solidFill>
                <a:cs typeface="Arial" panose="020B0604020202020204" pitchFamily="34" charset="0"/>
              </a:rPr>
              <a:t> 12:30 p.m. </a:t>
            </a:r>
          </a:p>
        </p:txBody>
      </p:sp>
      <p:sp>
        <p:nvSpPr>
          <p:cNvPr id="8196" name="CuadroTexto 7"/>
          <p:cNvSpPr txBox="1">
            <a:spLocks noChangeArrowheads="1"/>
          </p:cNvSpPr>
          <p:nvPr/>
        </p:nvSpPr>
        <p:spPr bwMode="auto">
          <a:xfrm>
            <a:off x="1692275" y="1690688"/>
            <a:ext cx="30718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es-ES" altLang="es-MX" smtClean="0">
                <a:solidFill>
                  <a:prstClr val="black"/>
                </a:solidFill>
                <a:latin typeface="Arial Narrow" panose="020B0606020202030204" pitchFamily="34" charset="0"/>
                <a:sym typeface="Arial Narrow" panose="020B0606020202030204" pitchFamily="34" charset="0"/>
              </a:rPr>
              <a:t>Debido a la precipitación y temperatura máxima que se han dado en los últimos días</a:t>
            </a:r>
            <a:r>
              <a:rPr lang="es-CO" altLang="es-MX" smtClean="0">
                <a:solidFill>
                  <a:prstClr val="black"/>
                </a:solidFill>
                <a:latin typeface="Arial Narrow" panose="020B0606020202030204" pitchFamily="34" charset="0"/>
              </a:rPr>
              <a:t>, se presentan condiciones de alerta moderada y baja por incendios de la cobertura vegetal, en varios sectores de las regiones Caribe y  Andina por este tipo de eventos.</a:t>
            </a:r>
          </a:p>
        </p:txBody>
      </p:sp>
      <p:sp>
        <p:nvSpPr>
          <p:cNvPr id="8197" name="CuadroTexto 10"/>
          <p:cNvSpPr txBox="1">
            <a:spLocks noChangeArrowheads="1"/>
          </p:cNvSpPr>
          <p:nvPr/>
        </p:nvSpPr>
        <p:spPr bwMode="auto">
          <a:xfrm>
            <a:off x="2281238" y="1228725"/>
            <a:ext cx="189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s-CO" altLang="es-MX" sz="2400" b="1" smtClean="0">
                <a:solidFill>
                  <a:srgbClr val="58441F"/>
                </a:solidFill>
                <a:latin typeface="Arial Black" panose="020B0A04020102020204" pitchFamily="34" charset="0"/>
              </a:rPr>
              <a:t>RESUMEN</a:t>
            </a:r>
            <a:endParaRPr lang="es-CO" altLang="es-MX" sz="1400" b="1" smtClean="0">
              <a:solidFill>
                <a:srgbClr val="58441F"/>
              </a:solidFill>
              <a:latin typeface="Arial Black" panose="020B0A04020102020204" pitchFamily="34" charset="0"/>
            </a:endParaRPr>
          </a:p>
        </p:txBody>
      </p:sp>
      <p:grpSp>
        <p:nvGrpSpPr>
          <p:cNvPr id="8198" name="8 Grupo"/>
          <p:cNvGrpSpPr>
            <a:grpSpLocks/>
          </p:cNvGrpSpPr>
          <p:nvPr/>
        </p:nvGrpSpPr>
        <p:grpSpPr bwMode="auto">
          <a:xfrm>
            <a:off x="5486400" y="1425575"/>
            <a:ext cx="5594350" cy="4002088"/>
            <a:chOff x="5486398" y="1425388"/>
            <a:chExt cx="5594417" cy="4002600"/>
          </a:xfrm>
        </p:grpSpPr>
        <p:pic>
          <p:nvPicPr>
            <p:cNvPr id="81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202" y="1425388"/>
              <a:ext cx="5550613" cy="372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5486398" y="5212060"/>
              <a:ext cx="5243576" cy="215928"/>
            </a:xfrm>
            <a:prstGeom prst="rect">
              <a:avLst/>
            </a:prstGeom>
            <a:noFill/>
            <a:ln>
              <a:noFill/>
            </a:ln>
          </p:spPr>
          <p:txBody>
            <a:bodyPr>
              <a:spAutoFit/>
            </a:bodyPr>
            <a:lstStyle/>
            <a:p>
              <a:pPr>
                <a:defRPr/>
              </a:pPr>
              <a:r>
                <a:rPr lang="es-CO" sz="800" dirty="0">
                  <a:solidFill>
                    <a:srgbClr val="E7E6E6"/>
                  </a:solidFill>
                  <a:cs typeface="Arial" panose="020B0604020202020204" pitchFamily="34" charset="0"/>
                  <a:hlinkClick r:id="rId4"/>
                </a:rPr>
                <a:t>https://diarioroatan.com/colombia-incendio-forestal-consume-50-hectareas-de-bosque/</a:t>
              </a:r>
              <a:endParaRPr lang="es-CO" sz="800" dirty="0">
                <a:solidFill>
                  <a:srgbClr val="E7E6E6"/>
                </a:solidFill>
                <a:cs typeface="Arial" panose="020B0604020202020204" pitchFamily="34" charset="0"/>
              </a:endParaRPr>
            </a:p>
          </p:txBody>
        </p:sp>
      </p:grpSp>
    </p:spTree>
    <p:extLst>
      <p:ext uri="{BB962C8B-B14F-4D97-AF65-F5344CB8AC3E}">
        <p14:creationId xmlns:p14="http://schemas.microsoft.com/office/powerpoint/2010/main" val="14993036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168650" y="-1268413"/>
            <a:ext cx="5684838" cy="819150"/>
          </a:xfrm>
          <a:prstGeom prst="rect">
            <a:avLst/>
          </a:prstGeom>
        </p:spPr>
        <p:txBody>
          <a:bodyPr>
            <a:spAutoFit/>
          </a:bodyPr>
          <a:lstStyle/>
          <a:p>
            <a:pPr algn="ctr">
              <a:lnSpc>
                <a:spcPct val="114000"/>
              </a:lnSpc>
              <a:defRPr/>
            </a:pPr>
            <a:r>
              <a:rPr lang="es-CO" sz="4140" b="1" dirty="0">
                <a:solidFill>
                  <a:prstClr val="white"/>
                </a:solidFill>
                <a:cs typeface="Calibri"/>
              </a:rPr>
              <a:t>Resumen de Alertas </a:t>
            </a:r>
          </a:p>
        </p:txBody>
      </p:sp>
      <p:sp>
        <p:nvSpPr>
          <p:cNvPr id="9219" name="CuadroTexto 7"/>
          <p:cNvSpPr txBox="1">
            <a:spLocks noChangeArrowheads="1"/>
          </p:cNvSpPr>
          <p:nvPr/>
        </p:nvSpPr>
        <p:spPr bwMode="auto">
          <a:xfrm>
            <a:off x="6616700" y="6423025"/>
            <a:ext cx="4908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MX" sz="1600" b="1" smtClean="0">
                <a:solidFill>
                  <a:srgbClr val="FFFFFF"/>
                </a:solidFill>
              </a:rPr>
              <a:t>Actualización | 30 de Junio de 2022  | 12:00 HLC </a:t>
            </a:r>
          </a:p>
        </p:txBody>
      </p:sp>
      <p:pic>
        <p:nvPicPr>
          <p:cNvPr id="9220"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9813" y="1146175"/>
            <a:ext cx="18923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25" y="1719263"/>
            <a:ext cx="2814638"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11 Rectángulo"/>
          <p:cNvSpPr>
            <a:spLocks noChangeArrowheads="1"/>
          </p:cNvSpPr>
          <p:nvPr/>
        </p:nvSpPr>
        <p:spPr bwMode="auto">
          <a:xfrm>
            <a:off x="5356225" y="1066800"/>
            <a:ext cx="1901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s-ES" altLang="es-CO" sz="1100" b="1" smtClean="0">
                <a:solidFill>
                  <a:srgbClr val="000000"/>
                </a:solidFill>
              </a:rPr>
              <a:t>TOTAL MUNICIPIOS: 15</a:t>
            </a:r>
            <a:r>
              <a:rPr lang="es-ES" altLang="es-CO" b="1" smtClean="0">
                <a:solidFill>
                  <a:srgbClr val="000000"/>
                </a:solidFill>
              </a:rPr>
              <a:t>  </a:t>
            </a:r>
          </a:p>
        </p:txBody>
      </p:sp>
      <p:pic>
        <p:nvPicPr>
          <p:cNvPr id="922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975" y="2830513"/>
            <a:ext cx="18716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4088" y="1889125"/>
            <a:ext cx="21050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3" y="965200"/>
            <a:ext cx="385762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561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4"/>
          <p:cNvGraphicFramePr>
            <a:graphicFrameLocks noGrp="1"/>
          </p:cNvGraphicFramePr>
          <p:nvPr/>
        </p:nvGraphicFramePr>
        <p:xfrm>
          <a:off x="5167313" y="1339850"/>
          <a:ext cx="6246812" cy="1455738"/>
        </p:xfrm>
        <a:graphic>
          <a:graphicData uri="http://schemas.openxmlformats.org/drawingml/2006/table">
            <a:tbl>
              <a:tblPr firstRow="1" bandRow="1">
                <a:tableStyleId>{17292A2E-F333-43FB-9621-5CBBE7FDCDCB}</a:tableStyleId>
              </a:tblPr>
              <a:tblGrid>
                <a:gridCol w="655671">
                  <a:extLst>
                    <a:ext uri="{9D8B030D-6E8A-4147-A177-3AD203B41FA5}"/>
                  </a:extLst>
                </a:gridCol>
                <a:gridCol w="5591141">
                  <a:extLst>
                    <a:ext uri="{9D8B030D-6E8A-4147-A177-3AD203B41FA5}"/>
                  </a:extLst>
                </a:gridCol>
              </a:tblGrid>
              <a:tr h="233688">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marL="91436" marR="91436" marT="45759" marB="45759"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marL="91436" marR="91436" marT="45759" marB="45759" anchor="ctr">
                    <a:solidFill>
                      <a:schemeClr val="accent2">
                        <a:lumMod val="60000"/>
                        <a:lumOff val="40000"/>
                      </a:schemeClr>
                    </a:solidFill>
                  </a:tcPr>
                </a:tc>
                <a:extLst>
                  <a:ext uri="{0D108BD9-81ED-4DB2-BD59-A6C34878D82A}"/>
                </a:extLst>
              </a:tr>
              <a:tr h="611025">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6" marR="91436" marT="45759" marB="45759"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100" b="0" i="0" kern="1200" dirty="0" smtClean="0">
                        <a:solidFill>
                          <a:schemeClr val="tx1"/>
                        </a:solidFill>
                        <a:latin typeface="Arial Narrow" pitchFamily="34" charset="0"/>
                        <a:ea typeface="+mn-ea"/>
                        <a:cs typeface="+mn-cs"/>
                      </a:endParaRPr>
                    </a:p>
                  </a:txBody>
                  <a:tcPr marL="91436" marR="91436" marT="45759" marB="45759" anchor="ctr"/>
                </a:tc>
                <a:extLst>
                  <a:ext uri="{0D108BD9-81ED-4DB2-BD59-A6C34878D82A}"/>
                </a:extLst>
              </a:tr>
              <a:tr h="611025">
                <a:tc>
                  <a:txBody>
                    <a:bodyPr/>
                    <a:lstStyle/>
                    <a:p>
                      <a:pPr algn="ctr">
                        <a:lnSpc>
                          <a:spcPct val="107000"/>
                        </a:lnSpc>
                        <a:spcAft>
                          <a:spcPts val="0"/>
                        </a:spcAft>
                      </a:pPr>
                      <a:endParaRPr lang="es-CO" sz="1000" b="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6" marR="91436" marT="45759" marB="45759"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100" b="1" kern="1200" dirty="0" smtClean="0">
                          <a:solidFill>
                            <a:schemeClr val="tx1"/>
                          </a:solidFill>
                          <a:latin typeface="Arial Narrow" pitchFamily="34" charset="0"/>
                          <a:ea typeface="+mn-ea"/>
                          <a:cs typeface="+mn-cs"/>
                        </a:rPr>
                        <a:t>CESAR</a:t>
                      </a:r>
                      <a:r>
                        <a:rPr lang="es-CO" sz="1100" b="0" kern="1200" dirty="0" smtClean="0">
                          <a:solidFill>
                            <a:schemeClr val="tx1"/>
                          </a:solidFill>
                          <a:latin typeface="Arial Narrow" pitchFamily="34" charset="0"/>
                          <a:ea typeface="+mn-ea"/>
                          <a:cs typeface="+mn-cs"/>
                        </a:rPr>
                        <a:t>: </a:t>
                      </a:r>
                      <a:r>
                        <a:rPr lang="es-CO" sz="1100" b="0" i="0" kern="1200" baseline="0" dirty="0" smtClean="0">
                          <a:solidFill>
                            <a:schemeClr val="tx1"/>
                          </a:solidFill>
                          <a:latin typeface="Arial Narrow" pitchFamily="34" charset="0"/>
                          <a:ea typeface="+mn-ea"/>
                          <a:cs typeface="+mn-cs"/>
                        </a:rPr>
                        <a:t>Manaure El Balcón del Cesar</a:t>
                      </a:r>
                      <a:r>
                        <a:rPr lang="es-CO" sz="1100" b="0" i="0" kern="1200" dirty="0" smtClean="0">
                          <a:solidFill>
                            <a:schemeClr val="tx1"/>
                          </a:solidFill>
                          <a:latin typeface="Arial Narrow" pitchFamily="34" charset="0"/>
                          <a:ea typeface="+mn-ea"/>
                          <a:cs typeface="+mn-cs"/>
                        </a:rPr>
                        <a:t>.</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i="0" kern="1200" dirty="0" smtClean="0">
                          <a:solidFill>
                            <a:schemeClr val="tx1"/>
                          </a:solidFill>
                          <a:latin typeface="Arial Narrow" pitchFamily="34" charset="0"/>
                          <a:ea typeface="+mn-ea"/>
                          <a:cs typeface="+mn-cs"/>
                        </a:rPr>
                        <a:t>MAGDALENA</a:t>
                      </a:r>
                      <a:r>
                        <a:rPr lang="es-CO" sz="1100" b="0" i="0" kern="1200" dirty="0" smtClean="0">
                          <a:solidFill>
                            <a:schemeClr val="tx1"/>
                          </a:solidFill>
                          <a:latin typeface="Arial Narrow" pitchFamily="34" charset="0"/>
                          <a:ea typeface="+mn-ea"/>
                          <a:cs typeface="+mn-cs"/>
                        </a:rPr>
                        <a:t>: Salamina</a:t>
                      </a:r>
                    </a:p>
                  </a:txBody>
                  <a:tcPr marL="91436" marR="91436" marT="45759" marB="45759" anchor="ctr"/>
                </a:tc>
                <a:extLst>
                  <a:ext uri="{0D108BD9-81ED-4DB2-BD59-A6C34878D82A}"/>
                </a:extLst>
              </a:tr>
            </a:tbl>
          </a:graphicData>
        </a:graphic>
      </p:graphicFrame>
      <p:sp>
        <p:nvSpPr>
          <p:cNvPr id="10255" name="Rectángulo 11"/>
          <p:cNvSpPr>
            <a:spLocks noChangeArrowheads="1"/>
          </p:cNvSpPr>
          <p:nvPr/>
        </p:nvSpPr>
        <p:spPr bwMode="auto">
          <a:xfrm>
            <a:off x="3187700" y="784225"/>
            <a:ext cx="5816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14000"/>
              </a:lnSpc>
              <a:spcBef>
                <a:spcPct val="0"/>
              </a:spcBef>
              <a:spcAft>
                <a:spcPct val="0"/>
              </a:spcAft>
            </a:pPr>
            <a:r>
              <a:rPr lang="es-CO" altLang="es-MX" sz="2000" b="1" smtClean="0">
                <a:solidFill>
                  <a:srgbClr val="3B3838"/>
                </a:solidFill>
                <a:latin typeface="Arial Black" panose="020B0A04020102020204" pitchFamily="34" charset="0"/>
              </a:rPr>
              <a:t>REGIÓN CARIBE</a:t>
            </a:r>
          </a:p>
        </p:txBody>
      </p:sp>
      <p:sp>
        <p:nvSpPr>
          <p:cNvPr id="9" name="Rectángulo 8"/>
          <p:cNvSpPr/>
          <p:nvPr/>
        </p:nvSpPr>
        <p:spPr>
          <a:xfrm>
            <a:off x="2230438" y="7659688"/>
            <a:ext cx="7721600" cy="334962"/>
          </a:xfrm>
          <a:prstGeom prst="rect">
            <a:avLst/>
          </a:prstGeom>
          <a:solidFill>
            <a:srgbClr val="8B4C1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MX" sz="1811" dirty="0">
                <a:solidFill>
                  <a:prstClr val="white"/>
                </a:solidFill>
                <a:cs typeface="Calibri"/>
              </a:rPr>
              <a:t>MAPA 2. Alerta Deslizamientos – Región Andina</a:t>
            </a:r>
            <a:endParaRPr lang="es-CO" sz="1811" dirty="0">
              <a:solidFill>
                <a:prstClr val="white"/>
              </a:solidFill>
              <a:cs typeface="Calibri"/>
            </a:endParaRPr>
          </a:p>
        </p:txBody>
      </p:sp>
      <p:pic>
        <p:nvPicPr>
          <p:cNvPr id="10257" name="Picture 3" descr="Recurso 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7710488"/>
            <a:ext cx="369411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7888" y="1319213"/>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09475" y="730250"/>
            <a:ext cx="492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8" descr="Recurso 2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9475" y="1906588"/>
            <a:ext cx="4318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260263" y="2628900"/>
            <a:ext cx="481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6688" y="2244725"/>
            <a:ext cx="492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22188" y="3405188"/>
            <a:ext cx="4810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88" y="1219200"/>
            <a:ext cx="426085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99120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ángulo 11"/>
          <p:cNvSpPr>
            <a:spLocks noChangeArrowheads="1"/>
          </p:cNvSpPr>
          <p:nvPr/>
        </p:nvSpPr>
        <p:spPr bwMode="auto">
          <a:xfrm>
            <a:off x="3187700" y="784225"/>
            <a:ext cx="5816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14000"/>
              </a:lnSpc>
              <a:spcBef>
                <a:spcPct val="0"/>
              </a:spcBef>
              <a:spcAft>
                <a:spcPct val="0"/>
              </a:spcAft>
            </a:pPr>
            <a:r>
              <a:rPr lang="es-CO" altLang="es-MX" sz="2000" b="1" smtClean="0">
                <a:solidFill>
                  <a:srgbClr val="3B3838"/>
                </a:solidFill>
                <a:latin typeface="Arial Black" panose="020B0A04020102020204" pitchFamily="34" charset="0"/>
              </a:rPr>
              <a:t>REGIÓN ANDINA</a:t>
            </a:r>
          </a:p>
        </p:txBody>
      </p:sp>
      <p:pic>
        <p:nvPicPr>
          <p:cNvPr id="11267"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238" y="-253047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a 4"/>
          <p:cNvGraphicFramePr>
            <a:graphicFrameLocks noGrp="1"/>
          </p:cNvGraphicFramePr>
          <p:nvPr/>
        </p:nvGraphicFramePr>
        <p:xfrm>
          <a:off x="12501563" y="1495425"/>
          <a:ext cx="6280150" cy="2179638"/>
        </p:xfrm>
        <a:graphic>
          <a:graphicData uri="http://schemas.openxmlformats.org/drawingml/2006/table">
            <a:tbl>
              <a:tblPr firstRow="1" bandRow="1">
                <a:tableStyleId>{17292A2E-F333-43FB-9621-5CBBE7FDCDCB}</a:tableStyleId>
              </a:tblPr>
              <a:tblGrid>
                <a:gridCol w="788033">
                  <a:extLst>
                    <a:ext uri="{9D8B030D-6E8A-4147-A177-3AD203B41FA5}"/>
                  </a:extLst>
                </a:gridCol>
                <a:gridCol w="5492117">
                  <a:extLst>
                    <a:ext uri="{9D8B030D-6E8A-4147-A177-3AD203B41FA5}"/>
                  </a:extLst>
                </a:gridCol>
              </a:tblGrid>
              <a:tr h="33683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marL="91430" marR="91430" marT="45731" marB="45731"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marL="91430" marR="91430" marT="45731" marB="45731" anchor="ctr">
                    <a:solidFill>
                      <a:schemeClr val="accent2">
                        <a:lumMod val="60000"/>
                        <a:lumOff val="40000"/>
                      </a:schemeClr>
                    </a:solidFill>
                  </a:tcPr>
                </a:tc>
                <a:extLst>
                  <a:ext uri="{0D108BD9-81ED-4DB2-BD59-A6C34878D82A}"/>
                </a:extLst>
              </a:tr>
              <a:tr h="582847">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69684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56312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it-IT"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bl>
          </a:graphicData>
        </a:graphic>
      </p:graphicFrame>
      <p:pic>
        <p:nvPicPr>
          <p:cNvPr id="1128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1749425"/>
            <a:ext cx="4968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6997700"/>
            <a:ext cx="492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7005638"/>
            <a:ext cx="498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0" y="7023100"/>
            <a:ext cx="4714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36488" y="2484438"/>
            <a:ext cx="4762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26963" y="1892300"/>
            <a:ext cx="496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0275" y="481806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9963" y="433070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a 4"/>
          <p:cNvGraphicFramePr>
            <a:graphicFrameLocks noGrp="1"/>
          </p:cNvGraphicFramePr>
          <p:nvPr/>
        </p:nvGraphicFramePr>
        <p:xfrm>
          <a:off x="4787900" y="1404938"/>
          <a:ext cx="6246813" cy="844550"/>
        </p:xfrm>
        <a:graphic>
          <a:graphicData uri="http://schemas.openxmlformats.org/drawingml/2006/table">
            <a:tbl>
              <a:tblPr firstRow="1" bandRow="1">
                <a:tableStyleId>{17292A2E-F333-43FB-9621-5CBBE7FDCDCB}</a:tableStyleId>
              </a:tblPr>
              <a:tblGrid>
                <a:gridCol w="655671">
                  <a:extLst>
                    <a:ext uri="{9D8B030D-6E8A-4147-A177-3AD203B41FA5}"/>
                  </a:extLst>
                </a:gridCol>
                <a:gridCol w="5591142">
                  <a:extLst>
                    <a:ext uri="{9D8B030D-6E8A-4147-A177-3AD203B41FA5}"/>
                  </a:extLst>
                </a:gridCol>
              </a:tblGrid>
              <a:tr h="23364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marL="91436" marR="91436" marT="45750" marB="45750"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marL="91436" marR="91436" marT="45750" marB="45750" anchor="ctr">
                    <a:solidFill>
                      <a:schemeClr val="accent2">
                        <a:lumMod val="60000"/>
                        <a:lumOff val="40000"/>
                      </a:schemeClr>
                    </a:solidFill>
                  </a:tcPr>
                </a:tc>
                <a:extLst>
                  <a:ext uri="{0D108BD9-81ED-4DB2-BD59-A6C34878D82A}"/>
                </a:extLst>
              </a:tr>
              <a:tr h="610907">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6" marR="91436" marT="45750" marB="45750"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100" b="1" kern="1200" dirty="0" smtClean="0">
                          <a:solidFill>
                            <a:schemeClr val="tx1"/>
                          </a:solidFill>
                          <a:latin typeface="Arial Narrow" pitchFamily="34" charset="0"/>
                          <a:ea typeface="+mn-ea"/>
                          <a:cs typeface="+mn-cs"/>
                        </a:rPr>
                        <a:t>BOYACA: </a:t>
                      </a:r>
                      <a:r>
                        <a:rPr lang="es-CO" sz="1100" b="0" kern="1200" dirty="0" smtClean="0">
                          <a:solidFill>
                            <a:schemeClr val="tx1"/>
                          </a:solidFill>
                          <a:latin typeface="Arial Narrow" pitchFamily="34" charset="0"/>
                          <a:ea typeface="+mn-ea"/>
                          <a:cs typeface="+mn-cs"/>
                        </a:rPr>
                        <a:t>Chíquiza, Ventaquemada.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kern="1200" dirty="0" smtClean="0">
                          <a:solidFill>
                            <a:schemeClr val="tx1"/>
                          </a:solidFill>
                          <a:latin typeface="Arial Narrow" pitchFamily="34" charset="0"/>
                          <a:ea typeface="+mn-ea"/>
                          <a:cs typeface="+mn-cs"/>
                        </a:rPr>
                        <a:t>SANTANDER:</a:t>
                      </a:r>
                      <a:r>
                        <a:rPr lang="es-CO" sz="1100" b="0" i="0" kern="1200" baseline="0" dirty="0" smtClean="0">
                          <a:solidFill>
                            <a:schemeClr val="tx1"/>
                          </a:solidFill>
                          <a:latin typeface="Arial Narrow" pitchFamily="34" charset="0"/>
                          <a:ea typeface="+mn-ea"/>
                          <a:cs typeface="+mn-cs"/>
                        </a:rPr>
                        <a:t>. Cerrito, Giron, Lebrija, San Vicente De Chucuri, Zapatoca.</a:t>
                      </a:r>
                    </a:p>
                    <a:p>
                      <a:pPr marL="0" marR="0" indent="0" algn="just" defTabSz="648035" rtl="0" eaLnBrk="1" fontAlgn="auto" latinLnBrk="0" hangingPunct="1">
                        <a:lnSpc>
                          <a:spcPct val="100000"/>
                        </a:lnSpc>
                        <a:spcBef>
                          <a:spcPts val="0"/>
                        </a:spcBef>
                        <a:spcAft>
                          <a:spcPts val="0"/>
                        </a:spcAft>
                        <a:buClrTx/>
                        <a:buSzTx/>
                        <a:buFontTx/>
                        <a:buNone/>
                        <a:tabLst/>
                        <a:defRPr/>
                      </a:pPr>
                      <a:r>
                        <a:rPr lang="es-MX" sz="1100" b="1" i="0" kern="1200" baseline="0" dirty="0" smtClean="0">
                          <a:solidFill>
                            <a:schemeClr val="tx1"/>
                          </a:solidFill>
                          <a:latin typeface="Arial Narrow" pitchFamily="34" charset="0"/>
                          <a:ea typeface="+mn-ea"/>
                          <a:cs typeface="+mn-cs"/>
                        </a:rPr>
                        <a:t>HUILA: </a:t>
                      </a:r>
                      <a:r>
                        <a:rPr lang="es-CO" sz="1100" b="0" i="0" kern="1200" baseline="0" dirty="0" smtClean="0">
                          <a:solidFill>
                            <a:schemeClr val="tx1"/>
                          </a:solidFill>
                          <a:latin typeface="Arial Narrow" pitchFamily="34" charset="0"/>
                          <a:ea typeface="+mn-ea"/>
                          <a:cs typeface="+mn-cs"/>
                        </a:rPr>
                        <a:t>Baraya, Colombia , Gigante , Tesalia, Villavieja , Yaguará .</a:t>
                      </a:r>
                      <a:endParaRPr lang="es-CO" sz="1100" b="0" i="0" kern="1200" dirty="0" smtClean="0">
                        <a:solidFill>
                          <a:schemeClr val="tx1"/>
                        </a:solidFill>
                        <a:latin typeface="Arial Narrow" pitchFamily="34" charset="0"/>
                        <a:ea typeface="+mn-ea"/>
                        <a:cs typeface="+mn-cs"/>
                      </a:endParaRPr>
                    </a:p>
                  </a:txBody>
                  <a:tcPr marL="91436" marR="91436" marT="45750" marB="45750" anchor="ctr"/>
                </a:tc>
                <a:extLst>
                  <a:ext uri="{0D108BD9-81ED-4DB2-BD59-A6C34878D82A}"/>
                </a:extLst>
              </a:tr>
            </a:tbl>
          </a:graphicData>
        </a:graphic>
      </p:graphicFrame>
      <p:pic>
        <p:nvPicPr>
          <p:cNvPr id="11302"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1695450"/>
            <a:ext cx="4762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00" y="1219200"/>
            <a:ext cx="3675063"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08777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11"/>
          <p:cNvSpPr>
            <a:spLocks noChangeArrowheads="1"/>
          </p:cNvSpPr>
          <p:nvPr/>
        </p:nvSpPr>
        <p:spPr bwMode="auto">
          <a:xfrm>
            <a:off x="3187700" y="784225"/>
            <a:ext cx="5816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14000"/>
              </a:lnSpc>
              <a:spcBef>
                <a:spcPct val="0"/>
              </a:spcBef>
              <a:spcAft>
                <a:spcPct val="0"/>
              </a:spcAft>
            </a:pPr>
            <a:r>
              <a:rPr lang="es-CO" altLang="es-MX" sz="2000" b="1" smtClean="0">
                <a:solidFill>
                  <a:srgbClr val="3B3838"/>
                </a:solidFill>
                <a:latin typeface="Arial Black" panose="020B0A04020102020204" pitchFamily="34" charset="0"/>
              </a:rPr>
              <a:t>REGIÓN ORINOQUÍA</a:t>
            </a:r>
          </a:p>
        </p:txBody>
      </p:sp>
      <p:pic>
        <p:nvPicPr>
          <p:cNvPr id="12291"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238" y="-253047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a 4"/>
          <p:cNvGraphicFramePr>
            <a:graphicFrameLocks noGrp="1"/>
          </p:cNvGraphicFramePr>
          <p:nvPr/>
        </p:nvGraphicFramePr>
        <p:xfrm>
          <a:off x="12501563" y="1495425"/>
          <a:ext cx="6280150" cy="2179638"/>
        </p:xfrm>
        <a:graphic>
          <a:graphicData uri="http://schemas.openxmlformats.org/drawingml/2006/table">
            <a:tbl>
              <a:tblPr firstRow="1" bandRow="1">
                <a:tableStyleId>{17292A2E-F333-43FB-9621-5CBBE7FDCDCB}</a:tableStyleId>
              </a:tblPr>
              <a:tblGrid>
                <a:gridCol w="788033">
                  <a:extLst>
                    <a:ext uri="{9D8B030D-6E8A-4147-A177-3AD203B41FA5}"/>
                  </a:extLst>
                </a:gridCol>
                <a:gridCol w="5492117">
                  <a:extLst>
                    <a:ext uri="{9D8B030D-6E8A-4147-A177-3AD203B41FA5}"/>
                  </a:extLst>
                </a:gridCol>
              </a:tblGrid>
              <a:tr h="33683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marL="91430" marR="91430" marT="45731" marB="45731"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marL="91430" marR="91430" marT="45731" marB="45731" anchor="ctr">
                    <a:solidFill>
                      <a:schemeClr val="accent2">
                        <a:lumMod val="60000"/>
                        <a:lumOff val="40000"/>
                      </a:schemeClr>
                    </a:solidFill>
                  </a:tcPr>
                </a:tc>
                <a:extLst>
                  <a:ext uri="{0D108BD9-81ED-4DB2-BD59-A6C34878D82A}"/>
                </a:extLst>
              </a:tr>
              <a:tr h="582847">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69684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56312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it-IT"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bl>
          </a:graphicData>
        </a:graphic>
      </p:graphicFrame>
      <p:pic>
        <p:nvPicPr>
          <p:cNvPr id="1230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1749425"/>
            <a:ext cx="4968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6997700"/>
            <a:ext cx="492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7005638"/>
            <a:ext cx="498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0" y="7023100"/>
            <a:ext cx="4714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3233738"/>
            <a:ext cx="496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0" y="2697163"/>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5825" y="3829050"/>
            <a:ext cx="5111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588" y="1425575"/>
            <a:ext cx="4608512"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88850" y="4457700"/>
            <a:ext cx="47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19888" y="2952750"/>
            <a:ext cx="36957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30049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ángulo 11"/>
          <p:cNvSpPr>
            <a:spLocks noChangeArrowheads="1"/>
          </p:cNvSpPr>
          <p:nvPr/>
        </p:nvSpPr>
        <p:spPr bwMode="auto">
          <a:xfrm>
            <a:off x="3187700" y="784225"/>
            <a:ext cx="5816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14000"/>
              </a:lnSpc>
              <a:spcBef>
                <a:spcPct val="0"/>
              </a:spcBef>
              <a:spcAft>
                <a:spcPct val="0"/>
              </a:spcAft>
            </a:pPr>
            <a:r>
              <a:rPr lang="es-CO" altLang="es-MX" sz="2000" b="1" smtClean="0">
                <a:solidFill>
                  <a:srgbClr val="3B3838"/>
                </a:solidFill>
                <a:latin typeface="Arial Black" panose="020B0A04020102020204" pitchFamily="34" charset="0"/>
              </a:rPr>
              <a:t>REGIÓN PACÍFICO</a:t>
            </a:r>
          </a:p>
        </p:txBody>
      </p:sp>
      <p:pic>
        <p:nvPicPr>
          <p:cNvPr id="13315"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238" y="-253047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a 4"/>
          <p:cNvGraphicFramePr>
            <a:graphicFrameLocks noGrp="1"/>
          </p:cNvGraphicFramePr>
          <p:nvPr/>
        </p:nvGraphicFramePr>
        <p:xfrm>
          <a:off x="12501563" y="1495425"/>
          <a:ext cx="6280150" cy="2179638"/>
        </p:xfrm>
        <a:graphic>
          <a:graphicData uri="http://schemas.openxmlformats.org/drawingml/2006/table">
            <a:tbl>
              <a:tblPr firstRow="1" bandRow="1">
                <a:tableStyleId>{17292A2E-F333-43FB-9621-5CBBE7FDCDCB}</a:tableStyleId>
              </a:tblPr>
              <a:tblGrid>
                <a:gridCol w="788033">
                  <a:extLst>
                    <a:ext uri="{9D8B030D-6E8A-4147-A177-3AD203B41FA5}"/>
                  </a:extLst>
                </a:gridCol>
                <a:gridCol w="5492117">
                  <a:extLst>
                    <a:ext uri="{9D8B030D-6E8A-4147-A177-3AD203B41FA5}"/>
                  </a:extLst>
                </a:gridCol>
              </a:tblGrid>
              <a:tr h="33683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marL="91430" marR="91430" marT="45731" marB="45731"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marL="91430" marR="91430" marT="45731" marB="45731" anchor="ctr">
                    <a:solidFill>
                      <a:schemeClr val="accent2">
                        <a:lumMod val="60000"/>
                        <a:lumOff val="40000"/>
                      </a:schemeClr>
                    </a:solidFill>
                  </a:tcPr>
                </a:tc>
                <a:extLst>
                  <a:ext uri="{0D108BD9-81ED-4DB2-BD59-A6C34878D82A}"/>
                </a:extLst>
              </a:tr>
              <a:tr h="582847">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69684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56312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it-IT"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bl>
          </a:graphicData>
        </a:graphic>
      </p:graphicFrame>
      <p:pic>
        <p:nvPicPr>
          <p:cNvPr id="1333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1749425"/>
            <a:ext cx="4968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41225" y="2097088"/>
            <a:ext cx="4921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6997700"/>
            <a:ext cx="492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7005638"/>
            <a:ext cx="498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0" y="7023100"/>
            <a:ext cx="4714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06300" y="3268663"/>
            <a:ext cx="496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8213" y="2706688"/>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58688" y="1050925"/>
            <a:ext cx="46831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1274763"/>
            <a:ext cx="2982913"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3" descr="Recurso 3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6600" y="3013075"/>
            <a:ext cx="36957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42414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ángulo 11"/>
          <p:cNvSpPr>
            <a:spLocks noChangeArrowheads="1"/>
          </p:cNvSpPr>
          <p:nvPr/>
        </p:nvSpPr>
        <p:spPr bwMode="auto">
          <a:xfrm>
            <a:off x="3187700" y="784225"/>
            <a:ext cx="5816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14000"/>
              </a:lnSpc>
              <a:spcBef>
                <a:spcPct val="0"/>
              </a:spcBef>
              <a:spcAft>
                <a:spcPct val="0"/>
              </a:spcAft>
            </a:pPr>
            <a:r>
              <a:rPr lang="es-CO" altLang="es-MX" sz="2000" b="1" smtClean="0">
                <a:solidFill>
                  <a:srgbClr val="3B3838"/>
                </a:solidFill>
                <a:latin typeface="Arial Black" panose="020B0A04020102020204" pitchFamily="34" charset="0"/>
              </a:rPr>
              <a:t>REGIÓN AMAZONÍA</a:t>
            </a:r>
          </a:p>
        </p:txBody>
      </p:sp>
      <p:pic>
        <p:nvPicPr>
          <p:cNvPr id="14339"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238" y="-253047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a 4"/>
          <p:cNvGraphicFramePr>
            <a:graphicFrameLocks noGrp="1"/>
          </p:cNvGraphicFramePr>
          <p:nvPr/>
        </p:nvGraphicFramePr>
        <p:xfrm>
          <a:off x="12501563" y="1495425"/>
          <a:ext cx="6280150" cy="2179638"/>
        </p:xfrm>
        <a:graphic>
          <a:graphicData uri="http://schemas.openxmlformats.org/drawingml/2006/table">
            <a:tbl>
              <a:tblPr firstRow="1" bandRow="1">
                <a:tableStyleId>{17292A2E-F333-43FB-9621-5CBBE7FDCDCB}</a:tableStyleId>
              </a:tblPr>
              <a:tblGrid>
                <a:gridCol w="788033">
                  <a:extLst>
                    <a:ext uri="{9D8B030D-6E8A-4147-A177-3AD203B41FA5}"/>
                  </a:extLst>
                </a:gridCol>
                <a:gridCol w="5492117">
                  <a:extLst>
                    <a:ext uri="{9D8B030D-6E8A-4147-A177-3AD203B41FA5}"/>
                  </a:extLst>
                </a:gridCol>
              </a:tblGrid>
              <a:tr h="33683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marL="91430" marR="91430" marT="45731" marB="45731"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marL="91430" marR="91430" marT="45731" marB="45731" anchor="ctr">
                    <a:solidFill>
                      <a:schemeClr val="accent2">
                        <a:lumMod val="60000"/>
                        <a:lumOff val="40000"/>
                      </a:schemeClr>
                    </a:solidFill>
                  </a:tcPr>
                </a:tc>
                <a:extLst>
                  <a:ext uri="{0D108BD9-81ED-4DB2-BD59-A6C34878D82A}"/>
                </a:extLst>
              </a:tr>
              <a:tr h="582847">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69684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r h="56312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91430" marR="91430" marT="45731" marB="45731"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it-IT" sz="1000" b="0" kern="1200" dirty="0" smtClean="0">
                        <a:solidFill>
                          <a:schemeClr val="tx1"/>
                        </a:solidFill>
                        <a:latin typeface="Arial Narrow" pitchFamily="34" charset="0"/>
                        <a:ea typeface="+mn-ea"/>
                        <a:cs typeface="+mn-cs"/>
                      </a:endParaRPr>
                    </a:p>
                  </a:txBody>
                  <a:tcPr marL="91430" marR="91430" marT="45731" marB="45731" anchor="ctr"/>
                </a:tc>
                <a:extLst>
                  <a:ext uri="{0D108BD9-81ED-4DB2-BD59-A6C34878D82A}"/>
                </a:extLst>
              </a:tr>
            </a:tbl>
          </a:graphicData>
        </a:graphic>
      </p:graphicFrame>
      <p:pic>
        <p:nvPicPr>
          <p:cNvPr id="1435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1749425"/>
            <a:ext cx="4968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50750" y="1912938"/>
            <a:ext cx="4921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6997700"/>
            <a:ext cx="492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7005638"/>
            <a:ext cx="498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0" y="7023100"/>
            <a:ext cx="4714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33288" y="3233738"/>
            <a:ext cx="496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8" descr="Recurso 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3613" y="2670175"/>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60275" y="4127500"/>
            <a:ext cx="5111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41225" y="620713"/>
            <a:ext cx="46831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16 Imagen" descr="iamazoni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688" y="1406525"/>
            <a:ext cx="4587875"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 descr="Recurso 3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61150" y="3009900"/>
            <a:ext cx="36957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72364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Google Shape;514;p5"/>
          <p:cNvSpPr>
            <a:spLocks noChangeArrowheads="1"/>
          </p:cNvSpPr>
          <p:nvPr/>
        </p:nvSpPr>
        <p:spPr bwMode="auto">
          <a:xfrm>
            <a:off x="815975" y="814388"/>
            <a:ext cx="1101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1"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7523" name="Google Shape;515;p5"/>
          <p:cNvSpPr>
            <a:spLocks noChangeArrowheads="1"/>
          </p:cNvSpPr>
          <p:nvPr/>
        </p:nvSpPr>
        <p:spPr bwMode="auto">
          <a:xfrm>
            <a:off x="303212" y="3981554"/>
            <a:ext cx="11525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0"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07524" name="Google Shape;516;p5"/>
          <p:cNvGrpSpPr>
            <a:grpSpLocks/>
          </p:cNvGrpSpPr>
          <p:nvPr/>
        </p:nvGrpSpPr>
        <p:grpSpPr bwMode="auto">
          <a:xfrm>
            <a:off x="333375" y="808038"/>
            <a:ext cx="482600" cy="482600"/>
            <a:chOff x="3374361" y="818527"/>
            <a:chExt cx="1050684" cy="1050684"/>
          </a:xfrm>
        </p:grpSpPr>
        <p:sp>
          <p:nvSpPr>
            <p:cNvPr id="107565" name="Google Shape;517;p5"/>
            <p:cNvSpPr>
              <a:spLocks noChangeArrowheads="1"/>
            </p:cNvSpPr>
            <p:nvPr/>
          </p:nvSpPr>
          <p:spPr bwMode="auto">
            <a:xfrm>
              <a:off x="3374361" y="818527"/>
              <a:ext cx="1050684" cy="1050684"/>
            </a:xfrm>
            <a:prstGeom prst="ellipse">
              <a:avLst/>
            </a:prstGeom>
            <a:solidFill>
              <a:srgbClr val="0494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800"/>
                <a:buFont typeface="Calibri" panose="020F0502020204030204" pitchFamily="34" charset="0"/>
                <a:buNone/>
                <a:tabLst/>
                <a:defRPr/>
              </a:pPr>
              <a:endParaRPr kumimoji="0" lang="es-CO" alt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107566" name="Google Shape;518;p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079" y="943838"/>
              <a:ext cx="502510" cy="78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6" name="Google Shape;520;p5" descr="Recurso 25.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3503613"/>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1" name="Google Shape;521;p5"/>
          <p:cNvGraphicFramePr/>
          <p:nvPr/>
        </p:nvGraphicFramePr>
        <p:xfrm>
          <a:off x="12957175" y="711200"/>
          <a:ext cx="11499850" cy="5583238"/>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45">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6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dirty="0">
                          <a:solidFill>
                            <a:srgbClr val="1D1B10"/>
                          </a:solidFill>
                          <a:latin typeface="Arial Narrow"/>
                          <a:ea typeface="Arial Narrow"/>
                          <a:cs typeface="Arial Narrow"/>
                          <a:sym typeface="Arial Narrow"/>
                        </a:rPr>
                        <a:t>SITIOS PARA LOS CUALES SE GENERA LA ALERTA</a:t>
                      </a:r>
                      <a:endParaRPr sz="1400" b="1" u="none" strike="noStrike" cap="none" dirty="0">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2028283">
                <a:tc rowSpan="4">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ALTIPLANO CUNDIBOYACENSE</a:t>
                      </a:r>
                      <a:endParaRPr sz="1400" b="1" u="none" strike="noStrike" cap="none" dirty="0">
                        <a:solidFill>
                          <a:srgbClr val="04945F"/>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BOGOTÁ</a:t>
                      </a:r>
                      <a:r>
                        <a:rPr lang="es-CO" sz="1400" b="0" u="none" strike="noStrike" cap="none" dirty="0">
                          <a:solidFill>
                            <a:srgbClr val="1D1B10"/>
                          </a:solidFill>
                          <a:latin typeface="Arial Narrow"/>
                          <a:ea typeface="Arial Narrow"/>
                          <a:cs typeface="Arial Narrow"/>
                          <a:sym typeface="Arial Narrow"/>
                        </a:rPr>
                        <a:t>: Área Rural y Urbana.</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CUNDINAMARCA</a:t>
                      </a:r>
                      <a:r>
                        <a:rPr lang="es-CO" sz="1400" b="0" u="none" strike="noStrike" cap="none" dirty="0">
                          <a:solidFill>
                            <a:srgbClr val="1D1B10"/>
                          </a:solidFill>
                          <a:latin typeface="Arial Narrow"/>
                          <a:ea typeface="Arial Narrow"/>
                          <a:cs typeface="Arial Narrow"/>
                          <a:sym typeface="Arial Narrow"/>
                        </a:rPr>
                        <a:t>: Bojacá, Cajicá, Chía, Chipaque, Choachí, Chocontá, Cogua, Cota, Cucunubá, El Rosal, Facatativá, Funza, Fúquene, Gachancipá, Guachetá, Guasca, </a:t>
                      </a:r>
                      <a:r>
                        <a:rPr lang="es-CO" sz="1400" b="0" u="none" strike="noStrike" cap="none" dirty="0" err="1">
                          <a:solidFill>
                            <a:srgbClr val="1D1B10"/>
                          </a:solidFill>
                          <a:latin typeface="Arial Narrow"/>
                          <a:ea typeface="Arial Narrow"/>
                          <a:cs typeface="Arial Narrow"/>
                          <a:sym typeface="Arial Narrow"/>
                        </a:rPr>
                        <a:t>Guatavita</a:t>
                      </a:r>
                      <a:r>
                        <a:rPr lang="es-CO" sz="1400" b="0" u="none" strike="noStrike" cap="none" dirty="0">
                          <a:solidFill>
                            <a:srgbClr val="1D1B10"/>
                          </a:solidFill>
                          <a:latin typeface="Arial Narrow"/>
                          <a:ea typeface="Arial Narrow"/>
                          <a:cs typeface="Arial Narrow"/>
                          <a:sym typeface="Arial Narrow"/>
                        </a:rPr>
                        <a:t>, La Calera, Lenguazaque, Madrid, Mosquera, Nemocón, </a:t>
                      </a:r>
                      <a:r>
                        <a:rPr lang="es-CO" sz="1400" b="0" u="none" strike="noStrike" cap="none" dirty="0" err="1">
                          <a:solidFill>
                            <a:srgbClr val="1D1B10"/>
                          </a:solidFill>
                          <a:latin typeface="Arial Narrow"/>
                          <a:ea typeface="Arial Narrow"/>
                          <a:cs typeface="Arial Narrow"/>
                          <a:sym typeface="Arial Narrow"/>
                        </a:rPr>
                        <a:t>Sesquilé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Sibaté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Simijaca</a:t>
                      </a:r>
                      <a:r>
                        <a:rPr lang="es-CO" sz="1400" b="0" u="none" strike="noStrike" cap="none" dirty="0">
                          <a:solidFill>
                            <a:srgbClr val="1D1B10"/>
                          </a:solidFill>
                          <a:latin typeface="Arial Narrow"/>
                          <a:ea typeface="Arial Narrow"/>
                          <a:cs typeface="Arial Narrow"/>
                          <a:sym typeface="Arial Narrow"/>
                        </a:rPr>
                        <a:t>, Soacha, Sopó, Subachoque, Suesca, Susa, </a:t>
                      </a:r>
                      <a:r>
                        <a:rPr lang="es-CO" sz="1400" b="0" u="none" strike="noStrike" cap="none" dirty="0" err="1">
                          <a:solidFill>
                            <a:srgbClr val="1D1B10"/>
                          </a:solidFill>
                          <a:latin typeface="Arial Narrow"/>
                          <a:ea typeface="Arial Narrow"/>
                          <a:cs typeface="Arial Narrow"/>
                          <a:sym typeface="Arial Narrow"/>
                        </a:rPr>
                        <a:t>Sutatausa</a:t>
                      </a:r>
                      <a:r>
                        <a:rPr lang="es-CO" sz="1400" b="0" u="none" strike="noStrike" cap="none" dirty="0">
                          <a:solidFill>
                            <a:srgbClr val="1D1B10"/>
                          </a:solidFill>
                          <a:latin typeface="Arial Narrow"/>
                          <a:ea typeface="Arial Narrow"/>
                          <a:cs typeface="Arial Narrow"/>
                          <a:sym typeface="Arial Narrow"/>
                        </a:rPr>
                        <a:t>, Tabio, Tausa, </a:t>
                      </a:r>
                      <a:r>
                        <a:rPr lang="es-CO" sz="1400" b="0" u="none" strike="noStrike" cap="none" dirty="0" err="1">
                          <a:solidFill>
                            <a:srgbClr val="1D1B10"/>
                          </a:solidFill>
                          <a:latin typeface="Arial Narrow"/>
                          <a:ea typeface="Arial Narrow"/>
                          <a:cs typeface="Arial Narrow"/>
                          <a:sym typeface="Arial Narrow"/>
                        </a:rPr>
                        <a:t>Tenjo</a:t>
                      </a:r>
                      <a:r>
                        <a:rPr lang="es-CO" sz="1400" b="0" u="none" strike="noStrike" cap="none" dirty="0">
                          <a:solidFill>
                            <a:srgbClr val="1D1B10"/>
                          </a:solidFill>
                          <a:latin typeface="Arial Narrow"/>
                          <a:ea typeface="Arial Narrow"/>
                          <a:cs typeface="Arial Narrow"/>
                          <a:sym typeface="Arial Narrow"/>
                        </a:rPr>
                        <a:t>, Tocancipá, Ubaque, Ubaté, Villapinzón, </a:t>
                      </a:r>
                      <a:r>
                        <a:rPr lang="es-CO" sz="1400" b="0" u="none" strike="noStrike" cap="none" dirty="0" err="1">
                          <a:solidFill>
                            <a:srgbClr val="1D1B10"/>
                          </a:solidFill>
                          <a:latin typeface="Arial Narrow"/>
                          <a:ea typeface="Arial Narrow"/>
                          <a:cs typeface="Arial Narrow"/>
                          <a:sym typeface="Arial Narrow"/>
                        </a:rPr>
                        <a:t>Zipacón</a:t>
                      </a:r>
                      <a:r>
                        <a:rPr lang="es-CO" sz="1400" b="0" u="none" strike="noStrike" cap="none" dirty="0">
                          <a:solidFill>
                            <a:srgbClr val="1D1B10"/>
                          </a:solidFill>
                          <a:latin typeface="Arial Narrow"/>
                          <a:ea typeface="Arial Narrow"/>
                          <a:cs typeface="Arial Narrow"/>
                          <a:sym typeface="Arial Narrow"/>
                        </a:rPr>
                        <a:t> y Zipaquirá.</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BOYACÁ</a:t>
                      </a:r>
                      <a:r>
                        <a:rPr lang="es-CO" sz="1400" b="0" u="none" strike="noStrike" cap="none" dirty="0">
                          <a:solidFill>
                            <a:srgbClr val="1D1B10"/>
                          </a:solidFill>
                          <a:latin typeface="Arial Narrow"/>
                          <a:ea typeface="Arial Narrow"/>
                          <a:cs typeface="Arial Narrow"/>
                          <a:sym typeface="Arial Narrow"/>
                        </a:rPr>
                        <a:t>: Tunja, Aquitania, Arcabuco, Belén, </a:t>
                      </a:r>
                      <a:r>
                        <a:rPr lang="es-CO" sz="1400" b="0" u="none" strike="noStrike" cap="none" dirty="0" err="1">
                          <a:solidFill>
                            <a:srgbClr val="1D1B10"/>
                          </a:solidFill>
                          <a:latin typeface="Arial Narrow"/>
                          <a:ea typeface="Arial Narrow"/>
                          <a:cs typeface="Arial Narrow"/>
                          <a:sym typeface="Arial Narrow"/>
                        </a:rPr>
                        <a:t>Betéitiva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Busbanzá</a:t>
                      </a:r>
                      <a:r>
                        <a:rPr lang="es-CO" sz="1400" b="0" u="none" strike="noStrike" cap="none" dirty="0">
                          <a:solidFill>
                            <a:srgbClr val="1D1B10"/>
                          </a:solidFill>
                          <a:latin typeface="Arial Narrow"/>
                          <a:ea typeface="Arial Narrow"/>
                          <a:cs typeface="Arial Narrow"/>
                          <a:sym typeface="Arial Narrow"/>
                        </a:rPr>
                        <a:t>, Caldas, Cerinza, Chiquinquirá, Chivatá, Ciénega, </a:t>
                      </a:r>
                      <a:r>
                        <a:rPr lang="es-CO" sz="1400" b="0" u="none" strike="noStrike" cap="none" dirty="0" err="1">
                          <a:solidFill>
                            <a:srgbClr val="1D1B10"/>
                          </a:solidFill>
                          <a:latin typeface="Arial Narrow"/>
                          <a:ea typeface="Arial Narrow"/>
                          <a:cs typeface="Arial Narrow"/>
                          <a:sym typeface="Arial Narrow"/>
                        </a:rPr>
                        <a:t>Cómbita</a:t>
                      </a:r>
                      <a:r>
                        <a:rPr lang="es-CO" sz="1400" b="0" u="none" strike="noStrike" cap="none" dirty="0">
                          <a:solidFill>
                            <a:srgbClr val="1D1B10"/>
                          </a:solidFill>
                          <a:latin typeface="Arial Narrow"/>
                          <a:ea typeface="Arial Narrow"/>
                          <a:cs typeface="Arial Narrow"/>
                          <a:sym typeface="Arial Narrow"/>
                        </a:rPr>
                        <a:t>, Corrales, </a:t>
                      </a:r>
                      <a:r>
                        <a:rPr lang="es-CO" sz="1400" b="0" u="none" strike="noStrike" cap="none" dirty="0" err="1">
                          <a:solidFill>
                            <a:srgbClr val="1D1B10"/>
                          </a:solidFill>
                          <a:latin typeface="Arial Narrow"/>
                          <a:ea typeface="Arial Narrow"/>
                          <a:cs typeface="Arial Narrow"/>
                          <a:sym typeface="Arial Narrow"/>
                        </a:rPr>
                        <a:t>Cucaita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Cuítiva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Chíquiza</a:t>
                      </a:r>
                      <a:r>
                        <a:rPr lang="es-CO" sz="1400" b="0" u="none" strike="noStrike" cap="none" dirty="0">
                          <a:solidFill>
                            <a:srgbClr val="1D1B10"/>
                          </a:solidFill>
                          <a:latin typeface="Arial Narrow"/>
                          <a:ea typeface="Arial Narrow"/>
                          <a:cs typeface="Arial Narrow"/>
                          <a:sym typeface="Arial Narrow"/>
                        </a:rPr>
                        <a:t>, Duitama, Firavitoba, Floresta, </a:t>
                      </a:r>
                      <a:r>
                        <a:rPr lang="es-CO" sz="1400" b="0" u="none" strike="noStrike" cap="none" dirty="0" err="1">
                          <a:solidFill>
                            <a:srgbClr val="1D1B10"/>
                          </a:solidFill>
                          <a:latin typeface="Arial Narrow"/>
                          <a:ea typeface="Arial Narrow"/>
                          <a:cs typeface="Arial Narrow"/>
                          <a:sym typeface="Arial Narrow"/>
                        </a:rPr>
                        <a:t>Gámeza</a:t>
                      </a:r>
                      <a:r>
                        <a:rPr lang="es-CO" sz="1400" b="0" u="none" strike="noStrike" cap="none" dirty="0">
                          <a:solidFill>
                            <a:srgbClr val="1D1B10"/>
                          </a:solidFill>
                          <a:latin typeface="Arial Narrow"/>
                          <a:ea typeface="Arial Narrow"/>
                          <a:cs typeface="Arial Narrow"/>
                          <a:sym typeface="Arial Narrow"/>
                        </a:rPr>
                        <a:t>, Iza, Villa de Leyva, Mongua, </a:t>
                      </a:r>
                      <a:r>
                        <a:rPr lang="es-CO" sz="1400" b="0" u="none" strike="noStrike" cap="none" dirty="0" err="1">
                          <a:solidFill>
                            <a:srgbClr val="1D1B10"/>
                          </a:solidFill>
                          <a:latin typeface="Arial Narrow"/>
                          <a:ea typeface="Arial Narrow"/>
                          <a:cs typeface="Arial Narrow"/>
                          <a:sym typeface="Arial Narrow"/>
                        </a:rPr>
                        <a:t>Monguí</a:t>
                      </a:r>
                      <a:r>
                        <a:rPr lang="es-CO" sz="1400" b="0" u="none" strike="noStrike" cap="none" dirty="0">
                          <a:solidFill>
                            <a:srgbClr val="1D1B10"/>
                          </a:solidFill>
                          <a:latin typeface="Arial Narrow"/>
                          <a:ea typeface="Arial Narrow"/>
                          <a:cs typeface="Arial Narrow"/>
                          <a:sym typeface="Arial Narrow"/>
                        </a:rPr>
                        <a:t>, Motavita, Nobsa, </a:t>
                      </a:r>
                      <a:r>
                        <a:rPr lang="es-CO" sz="1400" b="0" u="none" strike="noStrike" cap="none" dirty="0" err="1">
                          <a:solidFill>
                            <a:srgbClr val="1D1B10"/>
                          </a:solidFill>
                          <a:latin typeface="Arial Narrow"/>
                          <a:ea typeface="Arial Narrow"/>
                          <a:cs typeface="Arial Narrow"/>
                          <a:sym typeface="Arial Narrow"/>
                        </a:rPr>
                        <a:t>Oicatá</a:t>
                      </a:r>
                      <a:r>
                        <a:rPr lang="es-CO" sz="1400" b="0" u="none" strike="noStrike" cap="none" dirty="0">
                          <a:solidFill>
                            <a:srgbClr val="1D1B10"/>
                          </a:solidFill>
                          <a:latin typeface="Arial Narrow"/>
                          <a:ea typeface="Arial Narrow"/>
                          <a:cs typeface="Arial Narrow"/>
                          <a:sym typeface="Arial Narrow"/>
                        </a:rPr>
                        <a:t>, Paipa, Paz de Río, Pesca, Ráquira, Saboyá, Samacá, San Miguel de Sema, Santa Rosa de Viterbo, </a:t>
                      </a:r>
                      <a:r>
                        <a:rPr lang="es-CO" sz="1400" b="0" u="none" strike="noStrike" cap="none" dirty="0" err="1">
                          <a:solidFill>
                            <a:srgbClr val="1D1B10"/>
                          </a:solidFill>
                          <a:latin typeface="Arial Narrow"/>
                          <a:ea typeface="Arial Narrow"/>
                          <a:cs typeface="Arial Narrow"/>
                          <a:sym typeface="Arial Narrow"/>
                        </a:rPr>
                        <a:t>Siachoque</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Socha</a:t>
                      </a:r>
                      <a:r>
                        <a:rPr lang="es-CO" sz="1400" b="0" u="none" strike="noStrike" cap="none" dirty="0">
                          <a:solidFill>
                            <a:srgbClr val="1D1B10"/>
                          </a:solidFill>
                          <a:latin typeface="Arial Narrow"/>
                          <a:ea typeface="Arial Narrow"/>
                          <a:cs typeface="Arial Narrow"/>
                          <a:sym typeface="Arial Narrow"/>
                        </a:rPr>
                        <a:t>, Sogamoso, Sora, Sotaquirá, </a:t>
                      </a:r>
                      <a:r>
                        <a:rPr lang="es-CO" sz="1400" b="0" u="none" strike="noStrike" cap="none" dirty="0" err="1">
                          <a:solidFill>
                            <a:srgbClr val="1D1B10"/>
                          </a:solidFill>
                          <a:latin typeface="Arial Narrow"/>
                          <a:ea typeface="Arial Narrow"/>
                          <a:cs typeface="Arial Narrow"/>
                          <a:sym typeface="Arial Narrow"/>
                        </a:rPr>
                        <a:t>Soracá</a:t>
                      </a:r>
                      <a:r>
                        <a:rPr lang="es-CO" sz="1400" b="0" u="none" strike="noStrike" cap="none" dirty="0">
                          <a:solidFill>
                            <a:srgbClr val="1D1B10"/>
                          </a:solidFill>
                          <a:latin typeface="Arial Narrow"/>
                          <a:ea typeface="Arial Narrow"/>
                          <a:cs typeface="Arial Narrow"/>
                          <a:sym typeface="Arial Narrow"/>
                        </a:rPr>
                        <a:t>, Tasco, Tibasosa, Toca, Tópaga, Tota, Tuta, </a:t>
                      </a:r>
                      <a:r>
                        <a:rPr lang="es-CO" sz="1400" b="0" u="none" strike="noStrike" cap="none" dirty="0" err="1">
                          <a:solidFill>
                            <a:srgbClr val="1D1B10"/>
                          </a:solidFill>
                          <a:latin typeface="Arial Narrow"/>
                          <a:ea typeface="Arial Narrow"/>
                          <a:cs typeface="Arial Narrow"/>
                          <a:sym typeface="Arial Narrow"/>
                        </a:rPr>
                        <a:t>Tutazá</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Ventaquemada</a:t>
                      </a:r>
                      <a:r>
                        <a:rPr lang="es-CO" sz="1400" b="0" u="none" strike="noStrike" cap="none" dirty="0">
                          <a:solidFill>
                            <a:srgbClr val="1D1B10"/>
                          </a:solidFill>
                          <a:latin typeface="Arial Narrow"/>
                          <a:ea typeface="Arial Narrow"/>
                          <a:cs typeface="Arial Narrow"/>
                          <a:sym typeface="Arial Narrow"/>
                        </a:rPr>
                        <a:t> y Viracachá.</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r h="961460">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ANTIOQUIA Y EJE CAFETERO</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ANTIOQUIA</a:t>
                      </a:r>
                      <a:r>
                        <a:rPr lang="es-CO" sz="1400" u="none" strike="noStrike" cap="none" dirty="0">
                          <a:solidFill>
                            <a:srgbClr val="1D1B10"/>
                          </a:solidFill>
                          <a:latin typeface="Arial Narrow"/>
                          <a:ea typeface="Arial Narrow"/>
                          <a:cs typeface="Arial Narrow"/>
                          <a:sym typeface="Arial Narrow"/>
                        </a:rPr>
                        <a:t>: Angostura, </a:t>
                      </a:r>
                      <a:r>
                        <a:rPr lang="es-CO" sz="1400" u="none" strike="noStrike" cap="none" dirty="0" err="1">
                          <a:solidFill>
                            <a:srgbClr val="1D1B10"/>
                          </a:solidFill>
                          <a:latin typeface="Arial Narrow"/>
                          <a:ea typeface="Arial Narrow"/>
                          <a:cs typeface="Arial Narrow"/>
                          <a:sym typeface="Arial Narrow"/>
                        </a:rPr>
                        <a:t>Belmira</a:t>
                      </a:r>
                      <a:r>
                        <a:rPr lang="es-CO" sz="1400" u="none" strike="noStrike" cap="none" dirty="0">
                          <a:solidFill>
                            <a:srgbClr val="1D1B10"/>
                          </a:solidFill>
                          <a:latin typeface="Arial Narrow"/>
                          <a:ea typeface="Arial Narrow"/>
                          <a:cs typeface="Arial Narrow"/>
                          <a:sym typeface="Arial Narrow"/>
                        </a:rPr>
                        <a:t>, </a:t>
                      </a:r>
                      <a:r>
                        <a:rPr lang="es-CO" sz="1400" u="none" strike="noStrike" cap="none" dirty="0" err="1">
                          <a:solidFill>
                            <a:srgbClr val="1D1B10"/>
                          </a:solidFill>
                          <a:latin typeface="Arial Narrow"/>
                          <a:ea typeface="Arial Narrow"/>
                          <a:cs typeface="Arial Narrow"/>
                          <a:sym typeface="Arial Narrow"/>
                        </a:rPr>
                        <a:t>Entrerríos</a:t>
                      </a:r>
                      <a:r>
                        <a:rPr lang="es-CO" sz="1400" u="none" strike="noStrike" cap="none" dirty="0">
                          <a:solidFill>
                            <a:srgbClr val="1D1B10"/>
                          </a:solidFill>
                          <a:latin typeface="Arial Narrow"/>
                          <a:ea typeface="Arial Narrow"/>
                          <a:cs typeface="Arial Narrow"/>
                          <a:sym typeface="Arial Narrow"/>
                        </a:rPr>
                        <a:t>, San Andrés, San José de La Montaña, San Pedro, Santa Rosa de Osos y Yarumal.</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CALDAS</a:t>
                      </a:r>
                      <a:r>
                        <a:rPr lang="es-CO" sz="1400" u="none" strike="noStrike" cap="none" dirty="0">
                          <a:solidFill>
                            <a:srgbClr val="1D1B10"/>
                          </a:solidFill>
                          <a:latin typeface="Arial Narrow"/>
                          <a:ea typeface="Arial Narrow"/>
                          <a:cs typeface="Arial Narrow"/>
                          <a:sym typeface="Arial Narrow"/>
                        </a:rPr>
                        <a:t>: Villamaría.</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RISARALDA</a:t>
                      </a:r>
                      <a:r>
                        <a:rPr lang="es-CO" sz="1400" u="none" strike="noStrike" cap="none" dirty="0">
                          <a:solidFill>
                            <a:srgbClr val="1D1B10"/>
                          </a:solidFill>
                          <a:latin typeface="Arial Narrow"/>
                          <a:ea typeface="Arial Narrow"/>
                          <a:cs typeface="Arial Narrow"/>
                          <a:sym typeface="Arial Narrow"/>
                        </a:rPr>
                        <a:t>: Santa Rosa de Cabal.</a:t>
                      </a:r>
                      <a:endParaRPr sz="1400" b="0" u="none" strike="noStrike" cap="none" dirty="0">
                        <a:solidFill>
                          <a:srgbClr val="1D1B10"/>
                        </a:solidFill>
                        <a:latin typeface="Arial Narrow"/>
                        <a:ea typeface="Arial Narrow"/>
                        <a:cs typeface="Arial Narrow"/>
                        <a:sym typeface="Arial Narrow"/>
                      </a:endParaRPr>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3"/>
                  </a:ext>
                </a:extLst>
              </a:tr>
              <a:tr h="748096">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SANTANDERES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NORTE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DE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Cácota, </a:t>
                      </a:r>
                      <a:r>
                        <a:rPr lang="es-CO" sz="1400" u="none" strike="noStrike" cap="none" dirty="0" err="1">
                          <a:solidFill>
                            <a:srgbClr val="1D1B10"/>
                          </a:solidFill>
                          <a:latin typeface="Arial Narrow"/>
                          <a:ea typeface="Arial Narrow"/>
                          <a:cs typeface="Arial Narrow"/>
                          <a:sym typeface="Arial Narrow"/>
                        </a:rPr>
                        <a:t>Mutiscua</a:t>
                      </a:r>
                      <a:r>
                        <a:rPr lang="es-CO" sz="1400" u="none" strike="noStrike" cap="none" dirty="0">
                          <a:solidFill>
                            <a:srgbClr val="1D1B10"/>
                          </a:solidFill>
                          <a:latin typeface="Arial Narrow"/>
                          <a:ea typeface="Arial Narrow"/>
                          <a:cs typeface="Arial Narrow"/>
                          <a:sym typeface="Arial Narrow"/>
                        </a:rPr>
                        <a:t>, Pamplona y Silos.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Bolívar, El Peñón, Jesús María, Sucre y Vélez.</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4"/>
                  </a:ext>
                </a:extLst>
              </a:tr>
              <a:tr h="138818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CAUCA Y NARIÑO</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CAUCA</a:t>
                      </a:r>
                      <a:r>
                        <a:rPr lang="es-CO" sz="1400" b="0" u="none" strike="noStrike" cap="none" dirty="0">
                          <a:solidFill>
                            <a:srgbClr val="1D1B10"/>
                          </a:solidFill>
                          <a:latin typeface="Arial Narrow"/>
                          <a:ea typeface="Arial Narrow"/>
                          <a:cs typeface="Arial Narrow"/>
                          <a:sym typeface="Arial Narrow"/>
                        </a:rPr>
                        <a:t>: Almaguer, Bolívar, Corinto, Inzá, </a:t>
                      </a:r>
                      <a:r>
                        <a:rPr lang="es-CO" sz="1400" b="0" u="none" strike="noStrike" cap="none" dirty="0" err="1">
                          <a:solidFill>
                            <a:srgbClr val="1D1B10"/>
                          </a:solidFill>
                          <a:latin typeface="Arial Narrow"/>
                          <a:ea typeface="Arial Narrow"/>
                          <a:cs typeface="Arial Narrow"/>
                          <a:sym typeface="Arial Narrow"/>
                        </a:rPr>
                        <a:t>Jambaló</a:t>
                      </a:r>
                      <a:r>
                        <a:rPr lang="es-CO" sz="1400" b="0" u="none" strike="noStrike" cap="none" dirty="0">
                          <a:solidFill>
                            <a:srgbClr val="1D1B10"/>
                          </a:solidFill>
                          <a:latin typeface="Arial Narrow"/>
                          <a:ea typeface="Arial Narrow"/>
                          <a:cs typeface="Arial Narrow"/>
                          <a:sym typeface="Arial Narrow"/>
                        </a:rPr>
                        <a:t>, La Vega, Miranda, Páez (Belalcázar), Puracé (</a:t>
                      </a:r>
                      <a:r>
                        <a:rPr lang="es-CO" sz="1400" b="0" u="none" strike="noStrike" cap="none" dirty="0" err="1">
                          <a:solidFill>
                            <a:srgbClr val="1D1B10"/>
                          </a:solidFill>
                          <a:latin typeface="Arial Narrow"/>
                          <a:ea typeface="Arial Narrow"/>
                          <a:cs typeface="Arial Narrow"/>
                          <a:sym typeface="Arial Narrow"/>
                        </a:rPr>
                        <a:t>Coconuco</a:t>
                      </a:r>
                      <a:r>
                        <a:rPr lang="es-CO" sz="1400" b="0" u="none" strike="noStrike" cap="none" dirty="0">
                          <a:solidFill>
                            <a:srgbClr val="1D1B10"/>
                          </a:solidFill>
                          <a:latin typeface="Arial Narrow"/>
                          <a:ea typeface="Arial Narrow"/>
                          <a:cs typeface="Arial Narrow"/>
                          <a:sym typeface="Arial Narrow"/>
                        </a:rPr>
                        <a:t>), San Sebastián, Santa Rosa, Silvia, Sotará (</a:t>
                      </a:r>
                      <a:r>
                        <a:rPr lang="es-CO" sz="1400" b="0" u="none" strike="noStrike" cap="none" dirty="0" err="1">
                          <a:solidFill>
                            <a:srgbClr val="1D1B10"/>
                          </a:solidFill>
                          <a:latin typeface="Arial Narrow"/>
                          <a:ea typeface="Arial Narrow"/>
                          <a:cs typeface="Arial Narrow"/>
                          <a:sym typeface="Arial Narrow"/>
                        </a:rPr>
                        <a:t>Paispamba</a:t>
                      </a:r>
                      <a:r>
                        <a:rPr lang="es-CO" sz="1400" b="0" u="none" strike="noStrike" cap="none" dirty="0">
                          <a:solidFill>
                            <a:srgbClr val="1D1B10"/>
                          </a:solidFill>
                          <a:latin typeface="Arial Narrow"/>
                          <a:ea typeface="Arial Narrow"/>
                          <a:cs typeface="Arial Narrow"/>
                          <a:sym typeface="Arial Narrow"/>
                        </a:rPr>
                        <a:t>), Sucre, </a:t>
                      </a:r>
                      <a:r>
                        <a:rPr lang="es-CO" sz="1400" b="0" u="none" strike="noStrike" cap="none" dirty="0" err="1">
                          <a:solidFill>
                            <a:srgbClr val="1D1B10"/>
                          </a:solidFill>
                          <a:latin typeface="Arial Narrow"/>
                          <a:ea typeface="Arial Narrow"/>
                          <a:cs typeface="Arial Narrow"/>
                          <a:sym typeface="Arial Narrow"/>
                        </a:rPr>
                        <a:t>Toribío</a:t>
                      </a:r>
                      <a:r>
                        <a:rPr lang="es-CO" sz="1400" b="0" u="none" strike="noStrike" cap="none" dirty="0">
                          <a:solidFill>
                            <a:srgbClr val="1D1B10"/>
                          </a:solidFill>
                          <a:latin typeface="Arial Narrow"/>
                          <a:ea typeface="Arial Narrow"/>
                          <a:cs typeface="Arial Narrow"/>
                          <a:sym typeface="Arial Narrow"/>
                        </a:rPr>
                        <a:t> y Totoró.</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NARIÑO</a:t>
                      </a:r>
                      <a:r>
                        <a:rPr lang="es-CO" sz="1400" b="0" u="none" strike="noStrike" cap="none" dirty="0">
                          <a:solidFill>
                            <a:srgbClr val="1D1B10"/>
                          </a:solidFill>
                          <a:latin typeface="Arial Narrow"/>
                          <a:ea typeface="Arial Narrow"/>
                          <a:cs typeface="Arial Narrow"/>
                          <a:sym typeface="Arial Narrow"/>
                        </a:rPr>
                        <a:t>: Pasto, Aldana, </a:t>
                      </a:r>
                      <a:r>
                        <a:rPr lang="es-CO" sz="1400" b="0" u="none" strike="noStrike" cap="none" dirty="0" err="1">
                          <a:solidFill>
                            <a:srgbClr val="1D1B10"/>
                          </a:solidFill>
                          <a:latin typeface="Arial Narrow"/>
                          <a:ea typeface="Arial Narrow"/>
                          <a:cs typeface="Arial Narrow"/>
                          <a:sym typeface="Arial Narrow"/>
                        </a:rPr>
                        <a:t>Buesaco</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Consacá</a:t>
                      </a:r>
                      <a:r>
                        <a:rPr lang="es-CO" sz="1400" b="0" u="none" strike="noStrike" cap="none" dirty="0">
                          <a:solidFill>
                            <a:srgbClr val="1D1B10"/>
                          </a:solidFill>
                          <a:latin typeface="Arial Narrow"/>
                          <a:ea typeface="Arial Narrow"/>
                          <a:cs typeface="Arial Narrow"/>
                          <a:sym typeface="Arial Narrow"/>
                        </a:rPr>
                        <a:t>, Contadero, Córdoba, </a:t>
                      </a:r>
                      <a:r>
                        <a:rPr lang="es-CO" sz="1400" b="0" u="none" strike="noStrike" cap="none" dirty="0" err="1">
                          <a:solidFill>
                            <a:srgbClr val="1D1B10"/>
                          </a:solidFill>
                          <a:latin typeface="Arial Narrow"/>
                          <a:ea typeface="Arial Narrow"/>
                          <a:cs typeface="Arial Narrow"/>
                          <a:sym typeface="Arial Narrow"/>
                        </a:rPr>
                        <a:t>Cuaspud</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Carlosama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Cumbal</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Chachaguí</a:t>
                      </a:r>
                      <a:r>
                        <a:rPr lang="es-CO" sz="1400" b="0" u="none" strike="noStrike" cap="none" dirty="0">
                          <a:solidFill>
                            <a:srgbClr val="1D1B10"/>
                          </a:solidFill>
                          <a:latin typeface="Arial Narrow"/>
                          <a:ea typeface="Arial Narrow"/>
                          <a:cs typeface="Arial Narrow"/>
                          <a:sym typeface="Arial Narrow"/>
                        </a:rPr>
                        <a:t>, El Tablón, Funes, </a:t>
                      </a:r>
                      <a:r>
                        <a:rPr lang="es-CO" sz="1400" b="0" u="none" strike="noStrike" cap="none" dirty="0" err="1">
                          <a:solidFill>
                            <a:srgbClr val="1D1B10"/>
                          </a:solidFill>
                          <a:latin typeface="Arial Narrow"/>
                          <a:ea typeface="Arial Narrow"/>
                          <a:cs typeface="Arial Narrow"/>
                          <a:sym typeface="Arial Narrow"/>
                        </a:rPr>
                        <a:t>Guaitarilla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Gualmatán</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Iles</a:t>
                      </a:r>
                      <a:r>
                        <a:rPr lang="es-CO" sz="1400" b="0" u="none" strike="noStrike" cap="none" dirty="0">
                          <a:solidFill>
                            <a:srgbClr val="1D1B10"/>
                          </a:solidFill>
                          <a:latin typeface="Arial Narrow"/>
                          <a:ea typeface="Arial Narrow"/>
                          <a:cs typeface="Arial Narrow"/>
                          <a:sym typeface="Arial Narrow"/>
                        </a:rPr>
                        <a:t>, Imués, Ipiales, La Cruz, La Florida, </a:t>
                      </a:r>
                      <a:r>
                        <a:rPr lang="es-CO" sz="1400" b="0" u="none" strike="noStrike" cap="none" dirty="0" err="1">
                          <a:solidFill>
                            <a:srgbClr val="1D1B10"/>
                          </a:solidFill>
                          <a:latin typeface="Arial Narrow"/>
                          <a:ea typeface="Arial Narrow"/>
                          <a:cs typeface="Arial Narrow"/>
                          <a:sym typeface="Arial Narrow"/>
                        </a:rPr>
                        <a:t>Mallama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Piedrancha</a:t>
                      </a:r>
                      <a:r>
                        <a:rPr lang="es-CO" sz="1400" b="0" u="none" strike="noStrike" cap="none" dirty="0">
                          <a:solidFill>
                            <a:srgbClr val="1D1B10"/>
                          </a:solidFill>
                          <a:latin typeface="Arial Narrow"/>
                          <a:ea typeface="Arial Narrow"/>
                          <a:cs typeface="Arial Narrow"/>
                          <a:sym typeface="Arial Narrow"/>
                        </a:rPr>
                        <a:t>), Nariño, Ospina, Potosí, Providencia, Puerres, </a:t>
                      </a:r>
                      <a:r>
                        <a:rPr lang="es-CO" sz="1400" b="0" u="none" strike="noStrike" cap="none" dirty="0" err="1">
                          <a:solidFill>
                            <a:srgbClr val="1D1B10"/>
                          </a:solidFill>
                          <a:latin typeface="Arial Narrow"/>
                          <a:ea typeface="Arial Narrow"/>
                          <a:cs typeface="Arial Narrow"/>
                          <a:sym typeface="Arial Narrow"/>
                        </a:rPr>
                        <a:t>Pupiales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Sandoná</a:t>
                      </a:r>
                      <a:r>
                        <a:rPr lang="es-CO" sz="1400" b="0" u="none" strike="noStrike" cap="none" dirty="0">
                          <a:solidFill>
                            <a:srgbClr val="1D1B10"/>
                          </a:solidFill>
                          <a:latin typeface="Arial Narrow"/>
                          <a:ea typeface="Arial Narrow"/>
                          <a:cs typeface="Arial Narrow"/>
                          <a:sym typeface="Arial Narrow"/>
                        </a:rPr>
                        <a:t>, San Bernardo, San Pablo, Santa Cruz (</a:t>
                      </a:r>
                      <a:r>
                        <a:rPr lang="es-CO" sz="1400" b="0" u="none" strike="noStrike" cap="none" dirty="0" err="1">
                          <a:solidFill>
                            <a:srgbClr val="1D1B10"/>
                          </a:solidFill>
                          <a:latin typeface="Arial Narrow"/>
                          <a:ea typeface="Arial Narrow"/>
                          <a:cs typeface="Arial Narrow"/>
                          <a:sym typeface="Arial Narrow"/>
                        </a:rPr>
                        <a:t>Guachavés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Sapuyes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Tangua</a:t>
                      </a:r>
                      <a:r>
                        <a:rPr lang="es-CO" sz="1400" b="0" u="none" strike="noStrike" cap="none" dirty="0">
                          <a:solidFill>
                            <a:srgbClr val="1D1B10"/>
                          </a:solidFill>
                          <a:latin typeface="Arial Narrow"/>
                          <a:ea typeface="Arial Narrow"/>
                          <a:cs typeface="Arial Narrow"/>
                          <a:sym typeface="Arial Narrow"/>
                        </a:rPr>
                        <a:t>, Túquerres y </a:t>
                      </a:r>
                      <a:r>
                        <a:rPr lang="es-CO" sz="1400" b="0" u="none" strike="noStrike" cap="none" dirty="0" err="1">
                          <a:solidFill>
                            <a:srgbClr val="1D1B10"/>
                          </a:solidFill>
                          <a:latin typeface="Arial Narrow"/>
                          <a:ea typeface="Arial Narrow"/>
                          <a:cs typeface="Arial Narrow"/>
                          <a:sym typeface="Arial Narrow"/>
                        </a:rPr>
                        <a:t>Yacuanquer</a:t>
                      </a:r>
                      <a:r>
                        <a:rPr lang="es-CO" sz="1400" b="0" u="none" strike="noStrike" cap="none" dirty="0">
                          <a:solidFill>
                            <a:srgbClr val="1D1B10"/>
                          </a:solidFill>
                          <a:latin typeface="Arial Narrow"/>
                          <a:ea typeface="Arial Narrow"/>
                          <a:cs typeface="Arial Narrow"/>
                          <a:sym typeface="Arial Narrow"/>
                        </a:rPr>
                        <a:t>.</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07545" name="Google Shape;522;p5"/>
          <p:cNvSpPr txBox="1">
            <a:spLocks noChangeArrowheads="1"/>
          </p:cNvSpPr>
          <p:nvPr/>
        </p:nvSpPr>
        <p:spPr bwMode="auto">
          <a:xfrm>
            <a:off x="12957175" y="250825"/>
            <a:ext cx="11499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2400"/>
              <a:buFont typeface="Arial" panose="020B0604020202020204" pitchFamily="34" charset="0"/>
              <a:buNone/>
              <a:tabLst/>
              <a:defRPr/>
            </a:pPr>
            <a:r>
              <a:rPr kumimoji="0" lang="es-CO" altLang="es-CO" sz="2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sym typeface="Calibri" panose="020F0502020204030204" pitchFamily="34" charset="0"/>
              </a:rPr>
              <a:t>POR FAVOR NO BORRAR NI MODIFICAR ESTA TABLA. HACER COPIA. GRACIAS =)</a:t>
            </a: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4" name="Google Shape;521;p5"/>
          <p:cNvGraphicFramePr/>
          <p:nvPr>
            <p:extLst>
              <p:ext uri="{D42A27DB-BD31-4B8C-83A1-F6EECF244321}">
                <p14:modId xmlns:p14="http://schemas.microsoft.com/office/powerpoint/2010/main" val="1762087276"/>
              </p:ext>
            </p:extLst>
          </p:nvPr>
        </p:nvGraphicFramePr>
        <p:xfrm>
          <a:off x="328612" y="1622027"/>
          <a:ext cx="11499850" cy="2028138"/>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34">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a:solidFill>
                            <a:srgbClr val="1D1B10"/>
                          </a:solidFill>
                          <a:latin typeface="Arial Narrow"/>
                          <a:ea typeface="Arial Narrow"/>
                          <a:cs typeface="Arial Narrow"/>
                          <a:sym typeface="Arial Narrow"/>
                        </a:rPr>
                        <a:t>SITIOS PARA LOS CUALES SE GENERA LA ALERTA</a:t>
                      </a:r>
                      <a:endParaRPr sz="1400" b="1" u="none" strike="noStrike" cap="none">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1570901">
                <a:tc>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lgn="ctr">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lgn="ctr">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200" b="1" u="none" strike="noStrike" cap="none" dirty="0" smtClean="0">
                          <a:solidFill>
                            <a:srgbClr val="04945F"/>
                          </a:solidFill>
                          <a:latin typeface="Arial Narrow"/>
                          <a:ea typeface="Arial Narrow"/>
                          <a:cs typeface="Arial Narrow"/>
                          <a:sym typeface="Arial Narrow"/>
                        </a:rPr>
                        <a:t>CAUCA Y NARIÑO</a:t>
                      </a:r>
                      <a:endParaRPr lang="es-CO" sz="1200" u="none" strike="noStrike" cap="none" dirty="0" smtClean="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smtClean="0">
                          <a:solidFill>
                            <a:srgbClr val="1D1B10"/>
                          </a:solidFill>
                          <a:latin typeface="Arial Narrow"/>
                          <a:ea typeface="Arial Narrow"/>
                          <a:cs typeface="Arial Narrow"/>
                          <a:sym typeface="Arial Narrow"/>
                        </a:rPr>
                        <a:t>CAUCA</a:t>
                      </a:r>
                      <a:r>
                        <a:rPr lang="es-CO" sz="1200" b="0" u="none" strike="noStrike" cap="none" dirty="0" smtClean="0">
                          <a:solidFill>
                            <a:srgbClr val="1D1B10"/>
                          </a:solidFill>
                          <a:latin typeface="Arial Narrow"/>
                          <a:ea typeface="Arial Narrow"/>
                          <a:cs typeface="Arial Narrow"/>
                          <a:sym typeface="Arial Narrow"/>
                        </a:rPr>
                        <a:t>: Almaguer, Bolívar, Corinto, </a:t>
                      </a:r>
                      <a:r>
                        <a:rPr lang="es-CO" sz="1200" b="0" u="none" strike="noStrike" cap="none" dirty="0" err="1" smtClean="0">
                          <a:solidFill>
                            <a:srgbClr val="1D1B10"/>
                          </a:solidFill>
                          <a:latin typeface="Arial Narrow"/>
                          <a:ea typeface="Arial Narrow"/>
                          <a:cs typeface="Arial Narrow"/>
                          <a:sym typeface="Arial Narrow"/>
                        </a:rPr>
                        <a:t>Inzá</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Jambaló</a:t>
                      </a:r>
                      <a:r>
                        <a:rPr lang="es-CO" sz="1200" b="0" u="none" strike="noStrike" cap="none" dirty="0" smtClean="0">
                          <a:solidFill>
                            <a:srgbClr val="1D1B10"/>
                          </a:solidFill>
                          <a:latin typeface="Arial Narrow"/>
                          <a:ea typeface="Arial Narrow"/>
                          <a:cs typeface="Arial Narrow"/>
                          <a:sym typeface="Arial Narrow"/>
                        </a:rPr>
                        <a:t>, La Vega, Miranda, Páez (</a:t>
                      </a:r>
                      <a:r>
                        <a:rPr lang="es-CO" sz="1200" b="0" u="none" strike="noStrike" cap="none" dirty="0" err="1" smtClean="0">
                          <a:solidFill>
                            <a:srgbClr val="1D1B10"/>
                          </a:solidFill>
                          <a:latin typeface="Arial Narrow"/>
                          <a:ea typeface="Arial Narrow"/>
                          <a:cs typeface="Arial Narrow"/>
                          <a:sym typeface="Arial Narrow"/>
                        </a:rPr>
                        <a:t>Belalcázar</a:t>
                      </a:r>
                      <a:r>
                        <a:rPr lang="es-CO" sz="1200" b="0" u="none" strike="noStrike" cap="none" dirty="0" smtClean="0">
                          <a:solidFill>
                            <a:srgbClr val="1D1B10"/>
                          </a:solidFill>
                          <a:latin typeface="Arial Narrow"/>
                          <a:ea typeface="Arial Narrow"/>
                          <a:cs typeface="Arial Narrow"/>
                          <a:sym typeface="Arial Narrow"/>
                        </a:rPr>
                        <a:t>), Puracé (</a:t>
                      </a:r>
                      <a:r>
                        <a:rPr lang="es-CO" sz="1200" b="0" u="none" strike="noStrike" cap="none" dirty="0" err="1" smtClean="0">
                          <a:solidFill>
                            <a:srgbClr val="1D1B10"/>
                          </a:solidFill>
                          <a:latin typeface="Arial Narrow"/>
                          <a:ea typeface="Arial Narrow"/>
                          <a:cs typeface="Arial Narrow"/>
                          <a:sym typeface="Arial Narrow"/>
                        </a:rPr>
                        <a:t>Coconuco</a:t>
                      </a:r>
                      <a:r>
                        <a:rPr lang="es-CO" sz="1200" b="0" u="none" strike="noStrike" cap="none" dirty="0" smtClean="0">
                          <a:solidFill>
                            <a:srgbClr val="1D1B10"/>
                          </a:solidFill>
                          <a:latin typeface="Arial Narrow"/>
                          <a:ea typeface="Arial Narrow"/>
                          <a:cs typeface="Arial Narrow"/>
                          <a:sym typeface="Arial Narrow"/>
                        </a:rPr>
                        <a:t>), San Sebastián, Santa Rosa, Silvia, Sotará (</a:t>
                      </a:r>
                      <a:r>
                        <a:rPr lang="es-CO" sz="1200" b="0" u="none" strike="noStrike" cap="none" dirty="0" err="1" smtClean="0">
                          <a:solidFill>
                            <a:srgbClr val="1D1B10"/>
                          </a:solidFill>
                          <a:latin typeface="Arial Narrow"/>
                          <a:ea typeface="Arial Narrow"/>
                          <a:cs typeface="Arial Narrow"/>
                          <a:sym typeface="Arial Narrow"/>
                        </a:rPr>
                        <a:t>Paispamba</a:t>
                      </a:r>
                      <a:r>
                        <a:rPr lang="es-CO" sz="1200" b="0" u="none" strike="noStrike" cap="none" dirty="0" smtClean="0">
                          <a:solidFill>
                            <a:srgbClr val="1D1B10"/>
                          </a:solidFill>
                          <a:latin typeface="Arial Narrow"/>
                          <a:ea typeface="Arial Narrow"/>
                          <a:cs typeface="Arial Narrow"/>
                          <a:sym typeface="Arial Narrow"/>
                        </a:rPr>
                        <a:t>), Sucre, </a:t>
                      </a:r>
                      <a:r>
                        <a:rPr lang="es-CO" sz="1200" b="0" u="none" strike="noStrike" cap="none" dirty="0" err="1" smtClean="0">
                          <a:solidFill>
                            <a:srgbClr val="1D1B10"/>
                          </a:solidFill>
                          <a:latin typeface="Arial Narrow"/>
                          <a:ea typeface="Arial Narrow"/>
                          <a:cs typeface="Arial Narrow"/>
                          <a:sym typeface="Arial Narrow"/>
                        </a:rPr>
                        <a:t>Toribío</a:t>
                      </a:r>
                      <a:r>
                        <a:rPr lang="es-CO" sz="1200" b="0" u="none" strike="noStrike" cap="none" dirty="0" smtClean="0">
                          <a:solidFill>
                            <a:srgbClr val="1D1B10"/>
                          </a:solidFill>
                          <a:latin typeface="Arial Narrow"/>
                          <a:ea typeface="Arial Narrow"/>
                          <a:cs typeface="Arial Narrow"/>
                          <a:sym typeface="Arial Narrow"/>
                        </a:rPr>
                        <a:t> y </a:t>
                      </a:r>
                      <a:r>
                        <a:rPr lang="es-CO" sz="1200" b="0" u="none" strike="noStrike" cap="none" dirty="0" err="1" smtClean="0">
                          <a:solidFill>
                            <a:srgbClr val="1D1B10"/>
                          </a:solidFill>
                          <a:latin typeface="Arial Narrow"/>
                          <a:ea typeface="Arial Narrow"/>
                          <a:cs typeface="Arial Narrow"/>
                          <a:sym typeface="Arial Narrow"/>
                        </a:rPr>
                        <a:t>Totoró</a:t>
                      </a:r>
                      <a:r>
                        <a:rPr lang="es-CO" sz="1200" b="0" u="none" strike="noStrike" cap="none" dirty="0" smtClean="0">
                          <a:solidFill>
                            <a:srgbClr val="1D1B1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1D1B10"/>
                        </a:buClr>
                        <a:buSzPts val="1400"/>
                        <a:buFont typeface="Arial Narrow"/>
                        <a:buNone/>
                      </a:pPr>
                      <a:endParaRPr lang="es-CO" sz="1200" u="none" strike="noStrike" cap="none" dirty="0" smtClean="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smtClean="0">
                          <a:solidFill>
                            <a:srgbClr val="1D1B10"/>
                          </a:solidFill>
                          <a:latin typeface="Arial Narrow"/>
                          <a:ea typeface="Arial Narrow"/>
                          <a:cs typeface="Arial Narrow"/>
                          <a:sym typeface="Arial Narrow"/>
                        </a:rPr>
                        <a:t>NARIÑO</a:t>
                      </a:r>
                      <a:r>
                        <a:rPr lang="es-CO" sz="1200" b="0" u="none" strike="noStrike" cap="none" dirty="0" smtClean="0">
                          <a:solidFill>
                            <a:srgbClr val="1D1B10"/>
                          </a:solidFill>
                          <a:latin typeface="Arial Narrow"/>
                          <a:ea typeface="Arial Narrow"/>
                          <a:cs typeface="Arial Narrow"/>
                          <a:sym typeface="Arial Narrow"/>
                        </a:rPr>
                        <a:t>: Pasto, Aldana, </a:t>
                      </a:r>
                      <a:r>
                        <a:rPr lang="es-CO" sz="1200" b="0" u="none" strike="noStrike" cap="none" dirty="0" err="1" smtClean="0">
                          <a:solidFill>
                            <a:srgbClr val="1D1B10"/>
                          </a:solidFill>
                          <a:latin typeface="Arial Narrow"/>
                          <a:ea typeface="Arial Narrow"/>
                          <a:cs typeface="Arial Narrow"/>
                          <a:sym typeface="Arial Narrow"/>
                        </a:rPr>
                        <a:t>Buesaco</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Consacá</a:t>
                      </a:r>
                      <a:r>
                        <a:rPr lang="es-CO" sz="1200" b="0" u="none" strike="noStrike" cap="none" dirty="0" smtClean="0">
                          <a:solidFill>
                            <a:srgbClr val="1D1B10"/>
                          </a:solidFill>
                          <a:latin typeface="Arial Narrow"/>
                          <a:ea typeface="Arial Narrow"/>
                          <a:cs typeface="Arial Narrow"/>
                          <a:sym typeface="Arial Narrow"/>
                        </a:rPr>
                        <a:t>, Contadero, Córdoba, </a:t>
                      </a:r>
                      <a:r>
                        <a:rPr lang="es-CO" sz="1200" b="0" u="none" strike="noStrike" cap="none" dirty="0" err="1" smtClean="0">
                          <a:solidFill>
                            <a:srgbClr val="1D1B10"/>
                          </a:solidFill>
                          <a:latin typeface="Arial Narrow"/>
                          <a:ea typeface="Arial Narrow"/>
                          <a:cs typeface="Arial Narrow"/>
                          <a:sym typeface="Arial Narrow"/>
                        </a:rPr>
                        <a:t>Cuaspud</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Carlosama</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Cumbal</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Chachaguí</a:t>
                      </a:r>
                      <a:r>
                        <a:rPr lang="es-CO" sz="1200" b="0" u="none" strike="noStrike" cap="none" dirty="0" smtClean="0">
                          <a:solidFill>
                            <a:srgbClr val="1D1B10"/>
                          </a:solidFill>
                          <a:latin typeface="Arial Narrow"/>
                          <a:ea typeface="Arial Narrow"/>
                          <a:cs typeface="Arial Narrow"/>
                          <a:sym typeface="Arial Narrow"/>
                        </a:rPr>
                        <a:t>, El Tablón, Funes, </a:t>
                      </a:r>
                      <a:r>
                        <a:rPr lang="es-CO" sz="1200" b="0" u="none" strike="noStrike" cap="none" dirty="0" err="1" smtClean="0">
                          <a:solidFill>
                            <a:srgbClr val="1D1B10"/>
                          </a:solidFill>
                          <a:latin typeface="Arial Narrow"/>
                          <a:ea typeface="Arial Narrow"/>
                          <a:cs typeface="Arial Narrow"/>
                          <a:sym typeface="Arial Narrow"/>
                        </a:rPr>
                        <a:t>Guaitarilla</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Gualmatán</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Iles</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Imués</a:t>
                      </a:r>
                      <a:r>
                        <a:rPr lang="es-CO" sz="1200" b="0" u="none" strike="noStrike" cap="none" dirty="0" smtClean="0">
                          <a:solidFill>
                            <a:srgbClr val="1D1B10"/>
                          </a:solidFill>
                          <a:latin typeface="Arial Narrow"/>
                          <a:ea typeface="Arial Narrow"/>
                          <a:cs typeface="Arial Narrow"/>
                          <a:sym typeface="Arial Narrow"/>
                        </a:rPr>
                        <a:t>, Ipiales, La Cruz, La Florida, </a:t>
                      </a:r>
                      <a:r>
                        <a:rPr lang="es-CO" sz="1200" b="0" u="none" strike="noStrike" cap="none" dirty="0" err="1" smtClean="0">
                          <a:solidFill>
                            <a:srgbClr val="1D1B10"/>
                          </a:solidFill>
                          <a:latin typeface="Arial Narrow"/>
                          <a:ea typeface="Arial Narrow"/>
                          <a:cs typeface="Arial Narrow"/>
                          <a:sym typeface="Arial Narrow"/>
                        </a:rPr>
                        <a:t>Mallama</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Piedrancha</a:t>
                      </a:r>
                      <a:r>
                        <a:rPr lang="es-CO" sz="1200" b="0" u="none" strike="noStrike" cap="none" dirty="0" smtClean="0">
                          <a:solidFill>
                            <a:srgbClr val="1D1B10"/>
                          </a:solidFill>
                          <a:latin typeface="Arial Narrow"/>
                          <a:ea typeface="Arial Narrow"/>
                          <a:cs typeface="Arial Narrow"/>
                          <a:sym typeface="Arial Narrow"/>
                        </a:rPr>
                        <a:t>), Nariño, Ospina, Potosí, Providencia, </a:t>
                      </a:r>
                      <a:r>
                        <a:rPr lang="es-CO" sz="1200" b="0" u="none" strike="noStrike" cap="none" dirty="0" err="1" smtClean="0">
                          <a:solidFill>
                            <a:srgbClr val="1D1B10"/>
                          </a:solidFill>
                          <a:latin typeface="Arial Narrow"/>
                          <a:ea typeface="Arial Narrow"/>
                          <a:cs typeface="Arial Narrow"/>
                          <a:sym typeface="Arial Narrow"/>
                        </a:rPr>
                        <a:t>Puerres</a:t>
                      </a:r>
                      <a:r>
                        <a:rPr lang="es-CO" sz="1200" b="0" u="none" strike="noStrike" cap="none" dirty="0" smtClean="0">
                          <a:solidFill>
                            <a:srgbClr val="1D1B10"/>
                          </a:solidFill>
                          <a:latin typeface="Arial Narrow"/>
                          <a:ea typeface="Arial Narrow"/>
                          <a:cs typeface="Arial Narrow"/>
                          <a:sym typeface="Arial Narrow"/>
                        </a:rPr>
                        <a:t>, Pupiales, </a:t>
                      </a:r>
                      <a:r>
                        <a:rPr lang="es-CO" sz="1200" b="0" u="none" strike="noStrike" cap="none" dirty="0" err="1" smtClean="0">
                          <a:solidFill>
                            <a:srgbClr val="1D1B10"/>
                          </a:solidFill>
                          <a:latin typeface="Arial Narrow"/>
                          <a:ea typeface="Arial Narrow"/>
                          <a:cs typeface="Arial Narrow"/>
                          <a:sym typeface="Arial Narrow"/>
                        </a:rPr>
                        <a:t>Sandoná</a:t>
                      </a:r>
                      <a:r>
                        <a:rPr lang="es-CO" sz="1200" b="0" u="none" strike="noStrike" cap="none" dirty="0" smtClean="0">
                          <a:solidFill>
                            <a:srgbClr val="1D1B10"/>
                          </a:solidFill>
                          <a:latin typeface="Arial Narrow"/>
                          <a:ea typeface="Arial Narrow"/>
                          <a:cs typeface="Arial Narrow"/>
                          <a:sym typeface="Arial Narrow"/>
                        </a:rPr>
                        <a:t>, San Bernardo, San Pablo, Santa Cruz (</a:t>
                      </a:r>
                      <a:r>
                        <a:rPr lang="es-CO" sz="1200" b="0" u="none" strike="noStrike" cap="none" dirty="0" err="1" smtClean="0">
                          <a:solidFill>
                            <a:srgbClr val="1D1B10"/>
                          </a:solidFill>
                          <a:latin typeface="Arial Narrow"/>
                          <a:ea typeface="Arial Narrow"/>
                          <a:cs typeface="Arial Narrow"/>
                          <a:sym typeface="Arial Narrow"/>
                        </a:rPr>
                        <a:t>Guachavés</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Sapuyes</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Tangua</a:t>
                      </a:r>
                      <a:r>
                        <a:rPr lang="es-CO" sz="1200" b="0" u="none" strike="noStrike" cap="none" dirty="0" smtClean="0">
                          <a:solidFill>
                            <a:srgbClr val="1D1B10"/>
                          </a:solidFill>
                          <a:latin typeface="Arial Narrow"/>
                          <a:ea typeface="Arial Narrow"/>
                          <a:cs typeface="Arial Narrow"/>
                          <a:sym typeface="Arial Narrow"/>
                        </a:rPr>
                        <a:t>, </a:t>
                      </a:r>
                      <a:r>
                        <a:rPr lang="es-CO" sz="1200" b="0" u="none" strike="noStrike" cap="none" dirty="0" err="1" smtClean="0">
                          <a:solidFill>
                            <a:srgbClr val="1D1B10"/>
                          </a:solidFill>
                          <a:latin typeface="Arial Narrow"/>
                          <a:ea typeface="Arial Narrow"/>
                          <a:cs typeface="Arial Narrow"/>
                          <a:sym typeface="Arial Narrow"/>
                        </a:rPr>
                        <a:t>Túquerres</a:t>
                      </a:r>
                      <a:r>
                        <a:rPr lang="es-CO" sz="1200" b="0" u="none" strike="noStrike" cap="none" dirty="0" smtClean="0">
                          <a:solidFill>
                            <a:srgbClr val="1D1B10"/>
                          </a:solidFill>
                          <a:latin typeface="Arial Narrow"/>
                          <a:ea typeface="Arial Narrow"/>
                          <a:cs typeface="Arial Narrow"/>
                          <a:sym typeface="Arial Narrow"/>
                        </a:rPr>
                        <a:t> y </a:t>
                      </a:r>
                      <a:r>
                        <a:rPr lang="es-CO" sz="1200" b="0" u="none" strike="noStrike" cap="none" dirty="0" err="1" smtClean="0">
                          <a:solidFill>
                            <a:srgbClr val="1D1B10"/>
                          </a:solidFill>
                          <a:latin typeface="Arial Narrow"/>
                          <a:ea typeface="Arial Narrow"/>
                          <a:cs typeface="Arial Narrow"/>
                          <a:sym typeface="Arial Narrow"/>
                        </a:rPr>
                        <a:t>Yacuanquer</a:t>
                      </a:r>
                      <a:r>
                        <a:rPr lang="es-CO" sz="1200" b="0" u="none" strike="noStrike" cap="none" dirty="0" smtClean="0">
                          <a:solidFill>
                            <a:srgbClr val="1D1B10"/>
                          </a:solidFill>
                          <a:latin typeface="Arial Narrow"/>
                          <a:ea typeface="Arial Narrow"/>
                          <a:cs typeface="Arial Narrow"/>
                          <a:sym typeface="Arial Narrow"/>
                        </a:rPr>
                        <a:t>.</a:t>
                      </a:r>
                      <a:endParaRPr lang="es-CO" sz="1200" u="none" strike="noStrike" cap="none" dirty="0" smtClean="0"/>
                    </a:p>
                    <a:p>
                      <a:pPr marL="0" marR="0" lvl="0" indent="0" algn="l" rtl="0">
                        <a:lnSpc>
                          <a:spcPct val="100000"/>
                        </a:lnSpc>
                        <a:spcBef>
                          <a:spcPts val="0"/>
                        </a:spcBef>
                        <a:spcAft>
                          <a:spcPts val="0"/>
                        </a:spcAft>
                        <a:buClr>
                          <a:srgbClr val="04945F"/>
                        </a:buClr>
                        <a:buSzPts val="1400"/>
                        <a:buFont typeface="Arial Narrow"/>
                        <a:buNone/>
                      </a:pPr>
                      <a:endParaRPr sz="1200" u="none" strike="noStrike" cap="none" dirty="0"/>
                    </a:p>
                  </a:txBody>
                  <a:tcPr marL="54000" marR="54000" marT="53949" marB="53949"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pic>
        <p:nvPicPr>
          <p:cNvPr id="107546"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568" y="2297087"/>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238" y="5129274"/>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Google Shape;519;p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685429"/>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142706"/>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Google Shape;1089;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763"/>
            <a:ext cx="122110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683" name="Grupo 98"/>
          <p:cNvGrpSpPr>
            <a:grpSpLocks/>
          </p:cNvGrpSpPr>
          <p:nvPr/>
        </p:nvGrpSpPr>
        <p:grpSpPr bwMode="auto">
          <a:xfrm>
            <a:off x="-4540358" y="3914976"/>
            <a:ext cx="1352550" cy="455612"/>
            <a:chOff x="12854782" y="3843734"/>
            <a:chExt cx="1321700" cy="454747"/>
          </a:xfrm>
        </p:grpSpPr>
        <p:pic>
          <p:nvPicPr>
            <p:cNvPr id="199743" name="Imagen 99" descr="Recurso 23.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object 12"/>
            <p:cNvSpPr>
              <a:spLocks noChangeArrowheads="1"/>
            </p:cNvSpPr>
            <p:nvPr/>
          </p:nvSpPr>
          <p:spPr bwMode="auto">
            <a:xfrm>
              <a:off x="12854782" y="3843734"/>
              <a:ext cx="451426" cy="451578"/>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950">
                <a:solidFill>
                  <a:prstClr val="black"/>
                </a:solidFill>
                <a:sym typeface="Arial" panose="020B0604020202020204" pitchFamily="34" charset="0"/>
              </a:endParaRPr>
            </a:p>
          </p:txBody>
        </p:sp>
        <p:sp>
          <p:nvSpPr>
            <p:cNvPr id="102" name="Rectángulo 101"/>
            <p:cNvSpPr/>
            <p:nvPr/>
          </p:nvSpPr>
          <p:spPr>
            <a:xfrm>
              <a:off x="13326374" y="3987922"/>
              <a:ext cx="763235" cy="145773"/>
            </a:xfrm>
            <a:prstGeom prst="rect">
              <a:avLst/>
            </a:prstGeom>
          </p:spPr>
          <p:txBody>
            <a:bodyPr lIns="0" tIns="0" rIns="0" bIns="0">
              <a:spAutoFit/>
            </a:bodyPr>
            <a:lstStyle/>
            <a:p>
              <a:pPr eaLnBrk="0" fontAlgn="base" hangingPunct="0">
                <a:spcBef>
                  <a:spcPct val="0"/>
                </a:spcBef>
                <a:spcAft>
                  <a:spcPct val="0"/>
                </a:spcAft>
                <a:defRPr/>
              </a:pPr>
              <a:r>
                <a:rPr lang="es-CO" sz="950" b="1" dirty="0">
                  <a:solidFill>
                    <a:prstClr val="white"/>
                  </a:solidFill>
                  <a:latin typeface="Arial Narrow" panose="020B0606020202030204" pitchFamily="34" charset="0"/>
                  <a:cs typeface="Arial" panose="020B0604020202020204" pitchFamily="34" charset="0"/>
                  <a:sym typeface="Arial" panose="020B0604020202020204" pitchFamily="34" charset="0"/>
                </a:rPr>
                <a:t>Tiempo lluvioso</a:t>
              </a:r>
            </a:p>
          </p:txBody>
        </p:sp>
      </p:grpSp>
      <p:grpSp>
        <p:nvGrpSpPr>
          <p:cNvPr id="199684" name="Grupo 114"/>
          <p:cNvGrpSpPr>
            <a:grpSpLocks/>
          </p:cNvGrpSpPr>
          <p:nvPr/>
        </p:nvGrpSpPr>
        <p:grpSpPr bwMode="auto">
          <a:xfrm>
            <a:off x="-3070934" y="3403277"/>
            <a:ext cx="1271587" cy="466725"/>
            <a:chOff x="12855734" y="5190279"/>
            <a:chExt cx="1320748" cy="468000"/>
          </a:xfrm>
        </p:grpSpPr>
        <p:sp>
          <p:nvSpPr>
            <p:cNvPr id="116" name="object 11"/>
            <p:cNvSpPr>
              <a:spLocks noChangeArrowheads="1"/>
            </p:cNvSpPr>
            <p:nvPr/>
          </p:nvSpPr>
          <p:spPr bwMode="auto">
            <a:xfrm>
              <a:off x="13060194" y="5190279"/>
              <a:ext cx="1116288" cy="450489"/>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950">
                <a:solidFill>
                  <a:prstClr val="black"/>
                </a:solidFill>
                <a:sym typeface="Arial" panose="020B0604020202020204" pitchFamily="34" charset="0"/>
              </a:endParaRPr>
            </a:p>
          </p:txBody>
        </p:sp>
        <p:pic>
          <p:nvPicPr>
            <p:cNvPr id="199741" name="Picture 49"/>
            <p:cNvPicPr>
              <a:picLocks/>
            </p:cNvPicPr>
            <p:nvPr/>
          </p:nvPicPr>
          <p:blipFill>
            <a:blip r:embed="rId7" cstate="print">
              <a:extLst>
                <a:ext uri="{28A0092B-C50C-407E-A947-70E740481C1C}">
                  <a14:useLocalDpi xmlns:a14="http://schemas.microsoft.com/office/drawing/2010/main" val="0"/>
                </a:ext>
              </a:extLst>
            </a:blip>
            <a:srcRect t="-2" b="491"/>
            <a:stretch>
              <a:fillRect/>
            </a:stretch>
          </p:blipFill>
          <p:spPr bwMode="auto">
            <a:xfrm>
              <a:off x="12855734" y="5190279"/>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Rectángulo 117"/>
            <p:cNvSpPr/>
            <p:nvPr/>
          </p:nvSpPr>
          <p:spPr>
            <a:xfrm>
              <a:off x="13325663" y="5263503"/>
              <a:ext cx="763429" cy="291306"/>
            </a:xfrm>
            <a:prstGeom prst="rect">
              <a:avLst/>
            </a:prstGeom>
          </p:spPr>
          <p:txBody>
            <a:bodyPr lIns="0" tIns="0" rIns="0" bIns="0">
              <a:spAutoFit/>
            </a:bodyPr>
            <a:lstStyle/>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Hasta 30 de</a:t>
              </a:r>
            </a:p>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septiembre</a:t>
              </a:r>
            </a:p>
          </p:txBody>
        </p:sp>
      </p:grpSp>
      <p:grpSp>
        <p:nvGrpSpPr>
          <p:cNvPr id="199685" name="Grupo 118"/>
          <p:cNvGrpSpPr>
            <a:grpSpLocks/>
          </p:cNvGrpSpPr>
          <p:nvPr/>
        </p:nvGrpSpPr>
        <p:grpSpPr bwMode="auto">
          <a:xfrm>
            <a:off x="-4409813" y="3355682"/>
            <a:ext cx="1270000" cy="471487"/>
            <a:chOff x="12849266" y="5857985"/>
            <a:chExt cx="1327216" cy="471600"/>
          </a:xfrm>
        </p:grpSpPr>
        <p:pic>
          <p:nvPicPr>
            <p:cNvPr id="199737" name="Imagen 119" descr="Recurso 23.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38" name="Picture 49"/>
            <p:cNvPicPr>
              <a:picLocks/>
            </p:cNvPicPr>
            <p:nvPr/>
          </p:nvPicPr>
          <p:blipFill>
            <a:blip r:embed="rId7" cstate="print">
              <a:extLst>
                <a:ext uri="{28A0092B-C50C-407E-A947-70E740481C1C}">
                  <a14:useLocalDpi xmlns:a14="http://schemas.microsoft.com/office/drawing/2010/main" val="0"/>
                </a:ext>
              </a:extLst>
            </a:blip>
            <a:srcRect t="-2" b="491"/>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Rectángulo 121"/>
            <p:cNvSpPr/>
            <p:nvPr/>
          </p:nvSpPr>
          <p:spPr>
            <a:xfrm>
              <a:off x="13320428" y="5937379"/>
              <a:ext cx="763149" cy="292170"/>
            </a:xfrm>
            <a:prstGeom prst="rect">
              <a:avLst/>
            </a:prstGeom>
          </p:spPr>
          <p:txBody>
            <a:bodyPr lIns="0" tIns="0" rIns="0" bIns="0">
              <a:spAutoFit/>
            </a:bodyPr>
            <a:lstStyle/>
            <a:p>
              <a:pPr eaLnBrk="0" fontAlgn="base" hangingPunct="0">
                <a:spcBef>
                  <a:spcPct val="0"/>
                </a:spcBef>
                <a:spcAft>
                  <a:spcPct val="0"/>
                </a:spcAft>
                <a:defRPr/>
              </a:pPr>
              <a:r>
                <a:rPr lang="es-CO" sz="950" b="1" dirty="0">
                  <a:solidFill>
                    <a:prstClr val="white"/>
                  </a:solidFill>
                  <a:latin typeface="Arial Narrow" panose="020B0606020202030204" pitchFamily="34" charset="0"/>
                  <a:cs typeface="Arial" panose="020B0604020202020204" pitchFamily="34" charset="0"/>
                  <a:sym typeface="Arial" panose="020B0604020202020204" pitchFamily="34" charset="0"/>
                </a:rPr>
                <a:t>Hasta 30 de</a:t>
              </a:r>
            </a:p>
            <a:p>
              <a:pPr eaLnBrk="0" fontAlgn="base" hangingPunct="0">
                <a:spcBef>
                  <a:spcPct val="0"/>
                </a:spcBef>
                <a:spcAft>
                  <a:spcPct val="0"/>
                </a:spcAft>
                <a:defRPr/>
              </a:pPr>
              <a:r>
                <a:rPr lang="es-CO" sz="950" b="1" dirty="0">
                  <a:solidFill>
                    <a:prstClr val="white"/>
                  </a:solidFill>
                  <a:latin typeface="Arial Narrow" panose="020B0606020202030204" pitchFamily="34" charset="0"/>
                  <a:cs typeface="Arial" panose="020B0604020202020204" pitchFamily="34" charset="0"/>
                  <a:sym typeface="Arial" panose="020B0604020202020204" pitchFamily="34" charset="0"/>
                </a:rPr>
                <a:t>septiembre</a:t>
              </a:r>
            </a:p>
          </p:txBody>
        </p:sp>
      </p:grpSp>
      <p:grpSp>
        <p:nvGrpSpPr>
          <p:cNvPr id="199686" name="Grupo 149"/>
          <p:cNvGrpSpPr>
            <a:grpSpLocks/>
          </p:cNvGrpSpPr>
          <p:nvPr/>
        </p:nvGrpSpPr>
        <p:grpSpPr bwMode="auto">
          <a:xfrm>
            <a:off x="-4515729" y="4490422"/>
            <a:ext cx="1352550" cy="527050"/>
            <a:chOff x="12849266" y="7856751"/>
            <a:chExt cx="1327854" cy="452168"/>
          </a:xfrm>
        </p:grpSpPr>
        <p:pic>
          <p:nvPicPr>
            <p:cNvPr id="199734" name="Imagen 150" descr="Recurso 23.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object 10"/>
            <p:cNvSpPr>
              <a:spLocks noChangeArrowheads="1"/>
            </p:cNvSpPr>
            <p:nvPr/>
          </p:nvSpPr>
          <p:spPr bwMode="auto">
            <a:xfrm>
              <a:off x="12849266" y="7859475"/>
              <a:ext cx="450411" cy="449444"/>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53" name="Rectángulo 152"/>
            <p:cNvSpPr/>
            <p:nvPr/>
          </p:nvSpPr>
          <p:spPr>
            <a:xfrm>
              <a:off x="13307469" y="7881266"/>
              <a:ext cx="847832" cy="336402"/>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srgbClr val="000000"/>
                  </a:solidFill>
                  <a:latin typeface="Arial Narrow" panose="020B0606020202030204" pitchFamily="34" charset="0"/>
                  <a:cs typeface="Arial" panose="020B0604020202020204" pitchFamily="34" charset="0"/>
                  <a:sym typeface="Arial" panose="020B0604020202020204" pitchFamily="34" charset="0"/>
                </a:rPr>
                <a:t>VV: 25 - 35 nudos</a:t>
              </a:r>
            </a:p>
            <a:p>
              <a:pPr eaLnBrk="0" fontAlgn="base" hangingPunct="0">
                <a:spcBef>
                  <a:spcPct val="0"/>
                </a:spcBef>
                <a:spcAft>
                  <a:spcPct val="0"/>
                </a:spcAft>
                <a:defRPr/>
              </a:pPr>
              <a:r>
                <a:rPr lang="es-CO" sz="850" b="1" spc="-20" dirty="0">
                  <a:solidFill>
                    <a:srgbClr val="000000"/>
                  </a:solidFill>
                  <a:latin typeface="Arial Narrow" panose="020B0606020202030204" pitchFamily="34" charset="0"/>
                  <a:cs typeface="Arial" panose="020B0604020202020204" pitchFamily="34" charset="0"/>
                  <a:sym typeface="Arial" panose="020B0604020202020204" pitchFamily="34" charset="0"/>
                </a:rPr>
                <a:t>DV: Oeste - Noroeste</a:t>
              </a:r>
            </a:p>
            <a:p>
              <a:pPr eaLnBrk="0" fontAlgn="base" hangingPunct="0">
                <a:spcBef>
                  <a:spcPct val="0"/>
                </a:spcBef>
                <a:spcAft>
                  <a:spcPct val="0"/>
                </a:spcAft>
                <a:defRPr/>
              </a:pPr>
              <a:r>
                <a:rPr lang="es-ES" sz="850" b="1" spc="-20" dirty="0">
                  <a:solidFill>
                    <a:srgbClr val="000000"/>
                  </a:solidFill>
                  <a:latin typeface="Arial Narrow" panose="020B0606020202030204" pitchFamily="34" charset="0"/>
                  <a:cs typeface="Arial" panose="020B0604020202020204" pitchFamily="34" charset="0"/>
                  <a:sym typeface="Arial" panose="020B0604020202020204" pitchFamily="34" charset="0"/>
                </a:rPr>
                <a:t>AO: 3.0 m - 4.0 m</a:t>
              </a:r>
              <a:endParaRPr lang="en-US" sz="850" b="1" spc="-20" dirty="0">
                <a:solidFill>
                  <a:srgbClr val="000000"/>
                </a:solidFill>
                <a:latin typeface="Arial Narrow" panose="020B0606020202030204" pitchFamily="34" charset="0"/>
                <a:cs typeface="Arial" panose="020B0604020202020204" pitchFamily="34" charset="0"/>
                <a:sym typeface="Arial" panose="020B0604020202020204" pitchFamily="34" charset="0"/>
              </a:endParaRPr>
            </a:p>
          </p:txBody>
        </p:sp>
      </p:grpSp>
      <p:sp>
        <p:nvSpPr>
          <p:cNvPr id="199687" name="CuadroTexto 155"/>
          <p:cNvSpPr txBox="1">
            <a:spLocks noChangeArrowheads="1"/>
          </p:cNvSpPr>
          <p:nvPr/>
        </p:nvSpPr>
        <p:spPr bwMode="auto">
          <a:xfrm>
            <a:off x="-4945526" y="5100375"/>
            <a:ext cx="48609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0" fontAlgn="base" hangingPunct="0">
              <a:spcBef>
                <a:spcPct val="0"/>
              </a:spcBef>
              <a:spcAft>
                <a:spcPct val="0"/>
              </a:spcAft>
              <a:buClrTx/>
              <a:buFontTx/>
              <a:buNone/>
              <a:defRPr/>
            </a:pPr>
            <a:r>
              <a:rPr lang="es-CO" altLang="es-CO" sz="2400" b="1" dirty="0">
                <a:solidFill>
                  <a:srgbClr val="FF0000"/>
                </a:solidFill>
              </a:rPr>
              <a:t>POR FAVOR NO BORRAR NI MODIFICAR LOS ÍCONOS QUE ESTÁN FUERA DE LA DISPOSITIVA</a:t>
            </a:r>
          </a:p>
          <a:p>
            <a:pPr algn="ctr" eaLnBrk="0" fontAlgn="base" hangingPunct="0">
              <a:spcBef>
                <a:spcPct val="0"/>
              </a:spcBef>
              <a:spcAft>
                <a:spcPct val="0"/>
              </a:spcAft>
              <a:buClrTx/>
              <a:buFontTx/>
              <a:buNone/>
              <a:defRPr/>
            </a:pPr>
            <a:r>
              <a:rPr lang="es-CO" altLang="es-CO" sz="2400" b="1" dirty="0">
                <a:solidFill>
                  <a:srgbClr val="FF0000"/>
                </a:solidFill>
              </a:rPr>
              <a:t>¡¡¡HACER COPIA!!! GRACIAS.</a:t>
            </a:r>
          </a:p>
        </p:txBody>
      </p:sp>
      <p:pic>
        <p:nvPicPr>
          <p:cNvPr id="199690" name="Imagen 2"/>
          <p:cNvPicPr>
            <a:picLocks noChangeAspect="1"/>
          </p:cNvPicPr>
          <p:nvPr/>
        </p:nvPicPr>
        <p:blipFill>
          <a:blip r:embed="rId9" cstate="print">
            <a:extLst>
              <a:ext uri="{28A0092B-C50C-407E-A947-70E740481C1C}">
                <a14:useLocalDpi xmlns:a14="http://schemas.microsoft.com/office/drawing/2010/main" val="0"/>
              </a:ext>
            </a:extLst>
          </a:blip>
          <a:srcRect r="40271"/>
          <a:stretch>
            <a:fillRect/>
          </a:stretch>
        </p:blipFill>
        <p:spPr bwMode="auto">
          <a:xfrm>
            <a:off x="-4586288" y="-446088"/>
            <a:ext cx="43307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o 95"/>
          <p:cNvGrpSpPr>
            <a:grpSpLocks/>
          </p:cNvGrpSpPr>
          <p:nvPr/>
        </p:nvGrpSpPr>
        <p:grpSpPr bwMode="auto">
          <a:xfrm>
            <a:off x="-1279300" y="7511684"/>
            <a:ext cx="1352550" cy="474662"/>
            <a:chOff x="12855734" y="7185445"/>
            <a:chExt cx="1321386" cy="453600"/>
          </a:xfrm>
        </p:grpSpPr>
        <p:sp>
          <p:nvSpPr>
            <p:cNvPr id="50" name="object 11"/>
            <p:cNvSpPr>
              <a:spLocks noChangeArrowheads="1"/>
            </p:cNvSpPr>
            <p:nvPr/>
          </p:nvSpPr>
          <p:spPr bwMode="auto">
            <a:xfrm>
              <a:off x="13060456" y="7188479"/>
              <a:ext cx="1116664" cy="450566"/>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51" name="object 10"/>
            <p:cNvSpPr>
              <a:spLocks noChangeArrowheads="1"/>
            </p:cNvSpPr>
            <p:nvPr/>
          </p:nvSpPr>
          <p:spPr bwMode="auto">
            <a:xfrm>
              <a:off x="12855734" y="7185445"/>
              <a:ext cx="449768" cy="450566"/>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52" name="Rectángulo 51"/>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20 - 30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Noreste</a:t>
              </a: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3.0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58" name="Grupo 77"/>
          <p:cNvGrpSpPr>
            <a:grpSpLocks/>
          </p:cNvGrpSpPr>
          <p:nvPr/>
        </p:nvGrpSpPr>
        <p:grpSpPr bwMode="auto">
          <a:xfrm>
            <a:off x="-1714857" y="3393371"/>
            <a:ext cx="1206225" cy="418726"/>
            <a:chOff x="12855734" y="4509956"/>
            <a:chExt cx="1419882" cy="468160"/>
          </a:xfrm>
        </p:grpSpPr>
        <p:pic>
          <p:nvPicPr>
            <p:cNvPr id="59" name="Imagen 7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9"/>
            <p:cNvPicPr>
              <a:picLocks/>
            </p:cNvPicPr>
            <p:nvPr/>
          </p:nvPicPr>
          <p:blipFill>
            <a:blip r:embed="rId7" cstate="print">
              <a:extLst>
                <a:ext uri="{28A0092B-C50C-407E-A947-70E740481C1C}">
                  <a14:useLocalDpi xmlns:a14="http://schemas.microsoft.com/office/drawing/2010/main" val="0"/>
                </a:ext>
              </a:extLst>
            </a:blip>
            <a:srcRect t="-2" b="491"/>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ángulo 60"/>
            <p:cNvSpPr/>
            <p:nvPr/>
          </p:nvSpPr>
          <p:spPr>
            <a:xfrm>
              <a:off x="13360703" y="4576609"/>
              <a:ext cx="831317" cy="326907"/>
            </a:xfrm>
            <a:prstGeom prst="rect">
              <a:avLst/>
            </a:prstGeom>
          </p:spPr>
          <p:txBody>
            <a:bodyPr wrap="square" lIns="0" tIns="0" rIns="0" bIns="0">
              <a:spAutoFit/>
            </a:bodyPr>
            <a:lstStyle/>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Hasta el </a:t>
              </a: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18  </a:t>
              </a: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de </a:t>
              </a: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junio</a:t>
              </a:r>
              <a:endPar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85" name="Grupo 95"/>
          <p:cNvGrpSpPr>
            <a:grpSpLocks/>
          </p:cNvGrpSpPr>
          <p:nvPr/>
        </p:nvGrpSpPr>
        <p:grpSpPr bwMode="auto">
          <a:xfrm>
            <a:off x="-4431863" y="7105169"/>
            <a:ext cx="1352550" cy="474661"/>
            <a:chOff x="12855734" y="7185445"/>
            <a:chExt cx="1321386" cy="453599"/>
          </a:xfrm>
        </p:grpSpPr>
        <p:sp>
          <p:nvSpPr>
            <p:cNvPr id="86" name="object 11"/>
            <p:cNvSpPr>
              <a:spLocks noChangeArrowheads="1"/>
            </p:cNvSpPr>
            <p:nvPr/>
          </p:nvSpPr>
          <p:spPr bwMode="auto">
            <a:xfrm>
              <a:off x="13060456" y="7188478"/>
              <a:ext cx="1116664" cy="450566"/>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87" name="object 10"/>
            <p:cNvSpPr>
              <a:spLocks noChangeArrowheads="1"/>
            </p:cNvSpPr>
            <p:nvPr/>
          </p:nvSpPr>
          <p:spPr bwMode="auto">
            <a:xfrm>
              <a:off x="12855734" y="7185445"/>
              <a:ext cx="449768" cy="450566"/>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88" name="Rectángulo 87"/>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20 - </a:t>
              </a:r>
              <a:r>
                <a:rPr lang="es-CO"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25 </a:t>
              </a: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Noreste</a:t>
              </a: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3.0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pic>
        <p:nvPicPr>
          <p:cNvPr id="2" name="Imagen 1"/>
          <p:cNvPicPr>
            <a:picLocks noChangeAspect="1"/>
          </p:cNvPicPr>
          <p:nvPr/>
        </p:nvPicPr>
        <p:blipFill>
          <a:blip r:embed="rId11"/>
          <a:stretch>
            <a:fillRect/>
          </a:stretch>
        </p:blipFill>
        <p:spPr>
          <a:xfrm>
            <a:off x="-4245415" y="7816576"/>
            <a:ext cx="1353429" cy="445047"/>
          </a:xfrm>
          <a:prstGeom prst="rect">
            <a:avLst/>
          </a:prstGeom>
        </p:spPr>
      </p:pic>
      <p:grpSp>
        <p:nvGrpSpPr>
          <p:cNvPr id="69" name="Grupo 59"/>
          <p:cNvGrpSpPr>
            <a:grpSpLocks/>
          </p:cNvGrpSpPr>
          <p:nvPr/>
        </p:nvGrpSpPr>
        <p:grpSpPr bwMode="auto">
          <a:xfrm>
            <a:off x="5613415" y="2947664"/>
            <a:ext cx="1352550" cy="450850"/>
            <a:chOff x="12854782" y="3174059"/>
            <a:chExt cx="1321700" cy="450889"/>
          </a:xfrm>
        </p:grpSpPr>
        <p:sp>
          <p:nvSpPr>
            <p:cNvPr id="70" name="object 11"/>
            <p:cNvSpPr>
              <a:spLocks noChangeArrowheads="1"/>
            </p:cNvSpPr>
            <p:nvPr/>
          </p:nvSpPr>
          <p:spPr bwMode="auto">
            <a:xfrm>
              <a:off x="13061104" y="3174059"/>
              <a:ext cx="1115378" cy="450889"/>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71" name="object 12"/>
            <p:cNvSpPr>
              <a:spLocks noChangeArrowheads="1"/>
            </p:cNvSpPr>
            <p:nvPr/>
          </p:nvSpPr>
          <p:spPr bwMode="auto">
            <a:xfrm>
              <a:off x="12854782" y="3174059"/>
              <a:ext cx="451426"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72" name="Rectángulo 71"/>
            <p:cNvSpPr/>
            <p:nvPr/>
          </p:nvSpPr>
          <p:spPr>
            <a:xfrm>
              <a:off x="13326374" y="3320122"/>
              <a:ext cx="763235" cy="146063"/>
            </a:xfrm>
            <a:prstGeom prst="rect">
              <a:avLst/>
            </a:prstGeom>
          </p:spPr>
          <p:txBody>
            <a:bodyPr lIns="0" tIns="0" rIns="0" bIns="0">
              <a:spAutoFit/>
            </a:bodyPr>
            <a:lstStyle/>
            <a:p>
              <a:pPr>
                <a:defRPr/>
              </a:pPr>
              <a:r>
                <a:rPr lang="es-CO" sz="950" b="1" kern="0" dirty="0">
                  <a:solidFill>
                    <a:sysClr val="windowText" lastClr="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grpSp>
        <p:nvGrpSpPr>
          <p:cNvPr id="76" name="Grupo 124"/>
          <p:cNvGrpSpPr>
            <a:grpSpLocks/>
          </p:cNvGrpSpPr>
          <p:nvPr/>
        </p:nvGrpSpPr>
        <p:grpSpPr bwMode="auto">
          <a:xfrm>
            <a:off x="-1627733" y="4457641"/>
            <a:ext cx="1352550" cy="528638"/>
            <a:chOff x="12862750" y="6508722"/>
            <a:chExt cx="1314799" cy="450000"/>
          </a:xfrm>
        </p:grpSpPr>
        <p:pic>
          <p:nvPicPr>
            <p:cNvPr id="81" name="Imagen 125"/>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1549" y="6508722"/>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object 10"/>
            <p:cNvSpPr>
              <a:spLocks noChangeArrowheads="1"/>
            </p:cNvSpPr>
            <p:nvPr/>
          </p:nvSpPr>
          <p:spPr bwMode="auto">
            <a:xfrm>
              <a:off x="12862750" y="6508722"/>
              <a:ext cx="450612" cy="450000"/>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95" name="Rectángulo 94"/>
            <p:cNvSpPr/>
            <p:nvPr/>
          </p:nvSpPr>
          <p:spPr>
            <a:xfrm>
              <a:off x="13314905" y="6538452"/>
              <a:ext cx="847213" cy="33378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10 - 20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a:t>
              </a:r>
              <a:r>
                <a:rPr lang="es-CO" sz="850" b="1" spc="-20" dirty="0" err="1">
                  <a:solidFill>
                    <a:prstClr val="black"/>
                  </a:solidFill>
                  <a:latin typeface="Arial Narrow" panose="020B0606020202030204" pitchFamily="34" charset="0"/>
                  <a:cs typeface="Arial" panose="020B0604020202020204" pitchFamily="34" charset="0"/>
                  <a:sym typeface="Arial" panose="020B0604020202020204" pitchFamily="34" charset="0"/>
                </a:rPr>
                <a:t>Noreste</a:t>
              </a:r>
              <a:endPar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a:t>
              </a:r>
              <a:r>
                <a:rPr lang="es-ES"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1.0</a:t>
              </a: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 </a:t>
              </a:r>
              <a:r>
                <a:rPr lang="es-ES"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2.5 </a:t>
              </a: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135" name="Grupo 120"/>
          <p:cNvGrpSpPr>
            <a:grpSpLocks/>
          </p:cNvGrpSpPr>
          <p:nvPr/>
        </p:nvGrpSpPr>
        <p:grpSpPr bwMode="auto">
          <a:xfrm>
            <a:off x="-3100372" y="4493627"/>
            <a:ext cx="1352550" cy="474662"/>
            <a:chOff x="12855734" y="7185445"/>
            <a:chExt cx="1321386" cy="453600"/>
          </a:xfrm>
        </p:grpSpPr>
        <p:sp>
          <p:nvSpPr>
            <p:cNvPr id="141" name="object 11"/>
            <p:cNvSpPr>
              <a:spLocks noChangeArrowheads="1"/>
            </p:cNvSpPr>
            <p:nvPr/>
          </p:nvSpPr>
          <p:spPr bwMode="auto">
            <a:xfrm>
              <a:off x="13060456" y="7188479"/>
              <a:ext cx="1116664" cy="450566"/>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42" name="object 10"/>
            <p:cNvSpPr>
              <a:spLocks noChangeArrowheads="1"/>
            </p:cNvSpPr>
            <p:nvPr/>
          </p:nvSpPr>
          <p:spPr bwMode="auto">
            <a:xfrm>
              <a:off x="12855734" y="7185445"/>
              <a:ext cx="449768" cy="450566"/>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43" name="Rectángulo 142"/>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25 - 30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Noreste</a:t>
              </a: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4.0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73" name="Grupo 120"/>
          <p:cNvGrpSpPr>
            <a:grpSpLocks/>
          </p:cNvGrpSpPr>
          <p:nvPr/>
        </p:nvGrpSpPr>
        <p:grpSpPr bwMode="auto">
          <a:xfrm>
            <a:off x="3826436" y="4089079"/>
            <a:ext cx="1352550" cy="474662"/>
            <a:chOff x="12855734" y="7185445"/>
            <a:chExt cx="1321386" cy="453600"/>
          </a:xfrm>
        </p:grpSpPr>
        <p:sp>
          <p:nvSpPr>
            <p:cNvPr id="74" name="object 11"/>
            <p:cNvSpPr>
              <a:spLocks noChangeArrowheads="1"/>
            </p:cNvSpPr>
            <p:nvPr/>
          </p:nvSpPr>
          <p:spPr bwMode="auto">
            <a:xfrm>
              <a:off x="13060456" y="7188479"/>
              <a:ext cx="1116664" cy="450566"/>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77" name="object 10"/>
            <p:cNvSpPr>
              <a:spLocks noChangeArrowheads="1"/>
            </p:cNvSpPr>
            <p:nvPr/>
          </p:nvSpPr>
          <p:spPr bwMode="auto">
            <a:xfrm>
              <a:off x="12855734" y="7185445"/>
              <a:ext cx="449768" cy="450566"/>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78" name="Rectángulo 77"/>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25 - 30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a:t>
              </a:r>
              <a:r>
                <a:rPr lang="es-CO"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Este</a:t>
              </a:r>
              <a:endPar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4.0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79" name="Grupo 120"/>
          <p:cNvGrpSpPr>
            <a:grpSpLocks/>
          </p:cNvGrpSpPr>
          <p:nvPr/>
        </p:nvGrpSpPr>
        <p:grpSpPr bwMode="auto">
          <a:xfrm>
            <a:off x="5383228" y="3587694"/>
            <a:ext cx="1352550" cy="474662"/>
            <a:chOff x="12855734" y="7185445"/>
            <a:chExt cx="1321386" cy="453600"/>
          </a:xfrm>
        </p:grpSpPr>
        <p:sp>
          <p:nvSpPr>
            <p:cNvPr id="80" name="object 11"/>
            <p:cNvSpPr>
              <a:spLocks noChangeArrowheads="1"/>
            </p:cNvSpPr>
            <p:nvPr/>
          </p:nvSpPr>
          <p:spPr bwMode="auto">
            <a:xfrm>
              <a:off x="13060456" y="7188479"/>
              <a:ext cx="1116664" cy="450566"/>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97" name="object 10"/>
            <p:cNvSpPr>
              <a:spLocks noChangeArrowheads="1"/>
            </p:cNvSpPr>
            <p:nvPr/>
          </p:nvSpPr>
          <p:spPr bwMode="auto">
            <a:xfrm>
              <a:off x="12855734" y="7185445"/>
              <a:ext cx="449768" cy="450566"/>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99" name="Rectángulo 98"/>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25 - 30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a:t>
              </a:r>
              <a:r>
                <a:rPr lang="es-CO"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Este</a:t>
              </a:r>
              <a:endPar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4.0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75" name="Grupo 59"/>
          <p:cNvGrpSpPr>
            <a:grpSpLocks/>
          </p:cNvGrpSpPr>
          <p:nvPr/>
        </p:nvGrpSpPr>
        <p:grpSpPr bwMode="auto">
          <a:xfrm>
            <a:off x="3860815" y="3142397"/>
            <a:ext cx="1352550" cy="450850"/>
            <a:chOff x="12854782" y="3174059"/>
            <a:chExt cx="1321700" cy="450889"/>
          </a:xfrm>
        </p:grpSpPr>
        <p:sp>
          <p:nvSpPr>
            <p:cNvPr id="82" name="object 11"/>
            <p:cNvSpPr>
              <a:spLocks noChangeArrowheads="1"/>
            </p:cNvSpPr>
            <p:nvPr/>
          </p:nvSpPr>
          <p:spPr bwMode="auto">
            <a:xfrm>
              <a:off x="13061104" y="3174059"/>
              <a:ext cx="1115378" cy="450889"/>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83" name="object 12"/>
            <p:cNvSpPr>
              <a:spLocks noChangeArrowheads="1"/>
            </p:cNvSpPr>
            <p:nvPr/>
          </p:nvSpPr>
          <p:spPr bwMode="auto">
            <a:xfrm>
              <a:off x="12854782" y="3174059"/>
              <a:ext cx="451426"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84" name="Rectángulo 83"/>
            <p:cNvSpPr/>
            <p:nvPr/>
          </p:nvSpPr>
          <p:spPr>
            <a:xfrm>
              <a:off x="13326374" y="3320122"/>
              <a:ext cx="763235" cy="146063"/>
            </a:xfrm>
            <a:prstGeom prst="rect">
              <a:avLst/>
            </a:prstGeom>
          </p:spPr>
          <p:txBody>
            <a:bodyPr lIns="0" tIns="0" rIns="0" bIns="0">
              <a:spAutoFit/>
            </a:bodyPr>
            <a:lstStyle/>
            <a:p>
              <a:pPr>
                <a:defRPr/>
              </a:pPr>
              <a:r>
                <a:rPr lang="es-CO" sz="950" b="1" kern="0" dirty="0">
                  <a:solidFill>
                    <a:sysClr val="windowText" lastClr="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grpSp>
        <p:nvGrpSpPr>
          <p:cNvPr id="96" name="Grupo 59"/>
          <p:cNvGrpSpPr>
            <a:grpSpLocks/>
          </p:cNvGrpSpPr>
          <p:nvPr/>
        </p:nvGrpSpPr>
        <p:grpSpPr bwMode="auto">
          <a:xfrm>
            <a:off x="728148" y="3929798"/>
            <a:ext cx="1352550" cy="450850"/>
            <a:chOff x="12854782" y="3174059"/>
            <a:chExt cx="1321700" cy="450889"/>
          </a:xfrm>
        </p:grpSpPr>
        <p:sp>
          <p:nvSpPr>
            <p:cNvPr id="100" name="object 11"/>
            <p:cNvSpPr>
              <a:spLocks noChangeArrowheads="1"/>
            </p:cNvSpPr>
            <p:nvPr/>
          </p:nvSpPr>
          <p:spPr bwMode="auto">
            <a:xfrm>
              <a:off x="13061104" y="3174059"/>
              <a:ext cx="1115378" cy="450889"/>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103" name="object 12"/>
            <p:cNvSpPr>
              <a:spLocks noChangeArrowheads="1"/>
            </p:cNvSpPr>
            <p:nvPr/>
          </p:nvSpPr>
          <p:spPr bwMode="auto">
            <a:xfrm>
              <a:off x="12854782" y="3174059"/>
              <a:ext cx="451426"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104" name="Rectángulo 103"/>
            <p:cNvSpPr/>
            <p:nvPr/>
          </p:nvSpPr>
          <p:spPr>
            <a:xfrm>
              <a:off x="13326374" y="3320122"/>
              <a:ext cx="763235" cy="146063"/>
            </a:xfrm>
            <a:prstGeom prst="rect">
              <a:avLst/>
            </a:prstGeom>
          </p:spPr>
          <p:txBody>
            <a:bodyPr lIns="0" tIns="0" rIns="0" bIns="0">
              <a:spAutoFit/>
            </a:bodyPr>
            <a:lstStyle/>
            <a:p>
              <a:pPr>
                <a:defRPr/>
              </a:pPr>
              <a:r>
                <a:rPr lang="es-CO" sz="950" b="1" kern="0" dirty="0">
                  <a:solidFill>
                    <a:sysClr val="windowText" lastClr="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grpSp>
        <p:nvGrpSpPr>
          <p:cNvPr id="105" name="Grupo 120"/>
          <p:cNvGrpSpPr>
            <a:grpSpLocks/>
          </p:cNvGrpSpPr>
          <p:nvPr/>
        </p:nvGrpSpPr>
        <p:grpSpPr bwMode="auto">
          <a:xfrm>
            <a:off x="896969" y="3073079"/>
            <a:ext cx="1352550" cy="474662"/>
            <a:chOff x="12855734" y="7185445"/>
            <a:chExt cx="1321386" cy="453600"/>
          </a:xfrm>
        </p:grpSpPr>
        <p:sp>
          <p:nvSpPr>
            <p:cNvPr id="111" name="object 11"/>
            <p:cNvSpPr>
              <a:spLocks noChangeArrowheads="1"/>
            </p:cNvSpPr>
            <p:nvPr/>
          </p:nvSpPr>
          <p:spPr bwMode="auto">
            <a:xfrm>
              <a:off x="13060456" y="7188479"/>
              <a:ext cx="1116664" cy="450566"/>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12" name="object 10"/>
            <p:cNvSpPr>
              <a:spLocks noChangeArrowheads="1"/>
            </p:cNvSpPr>
            <p:nvPr/>
          </p:nvSpPr>
          <p:spPr bwMode="auto">
            <a:xfrm>
              <a:off x="12855734" y="7185445"/>
              <a:ext cx="449768" cy="450566"/>
            </a:xfrm>
            <a:prstGeom prst="rect">
              <a:avLst/>
            </a:prstGeom>
            <a:blipFill dpi="0" rotWithShape="1">
              <a:blip r:embed="rId8"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13" name="Rectángulo 112"/>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a:t>
              </a:r>
              <a:r>
                <a:rPr lang="es-CO"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20 </a:t>
              </a: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 </a:t>
              </a:r>
              <a:r>
                <a:rPr lang="es-CO"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40 </a:t>
              </a: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a:t>
              </a:r>
              <a:r>
                <a:rPr lang="es-CO" sz="850" b="1" spc="-20" dirty="0" smtClean="0">
                  <a:solidFill>
                    <a:prstClr val="black"/>
                  </a:solidFill>
                  <a:latin typeface="Arial Narrow" panose="020B0606020202030204" pitchFamily="34" charset="0"/>
                  <a:cs typeface="Arial" panose="020B0604020202020204" pitchFamily="34" charset="0"/>
                  <a:sym typeface="Arial" panose="020B0604020202020204" pitchFamily="34" charset="0"/>
                </a:rPr>
                <a:t>Este</a:t>
              </a:r>
              <a:endPar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4.0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89" name="Grupo 59"/>
          <p:cNvGrpSpPr>
            <a:grpSpLocks/>
          </p:cNvGrpSpPr>
          <p:nvPr/>
        </p:nvGrpSpPr>
        <p:grpSpPr bwMode="auto">
          <a:xfrm>
            <a:off x="2620250" y="5362879"/>
            <a:ext cx="1352550" cy="450850"/>
            <a:chOff x="12854782" y="3174059"/>
            <a:chExt cx="1321700" cy="450889"/>
          </a:xfrm>
        </p:grpSpPr>
        <p:sp>
          <p:nvSpPr>
            <p:cNvPr id="106" name="object 11"/>
            <p:cNvSpPr>
              <a:spLocks noChangeArrowheads="1"/>
            </p:cNvSpPr>
            <p:nvPr/>
          </p:nvSpPr>
          <p:spPr bwMode="auto">
            <a:xfrm>
              <a:off x="13061104" y="3174059"/>
              <a:ext cx="1115378" cy="450889"/>
            </a:xfrm>
            <a:prstGeom prst="rect">
              <a:avLst/>
            </a:prstGeom>
            <a:blipFill dpi="0" rotWithShape="1">
              <a:blip r:embed="rId6"/>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107" name="object 12"/>
            <p:cNvSpPr>
              <a:spLocks noChangeArrowheads="1"/>
            </p:cNvSpPr>
            <p:nvPr/>
          </p:nvSpPr>
          <p:spPr bwMode="auto">
            <a:xfrm>
              <a:off x="12854782" y="3174059"/>
              <a:ext cx="451426"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108" name="Rectángulo 107"/>
            <p:cNvSpPr/>
            <p:nvPr/>
          </p:nvSpPr>
          <p:spPr>
            <a:xfrm>
              <a:off x="13326374" y="3320122"/>
              <a:ext cx="763235" cy="146063"/>
            </a:xfrm>
            <a:prstGeom prst="rect">
              <a:avLst/>
            </a:prstGeom>
          </p:spPr>
          <p:txBody>
            <a:bodyPr lIns="0" tIns="0" rIns="0" bIns="0">
              <a:spAutoFit/>
            </a:bodyPr>
            <a:lstStyle/>
            <a:p>
              <a:pPr>
                <a:defRPr/>
              </a:pPr>
              <a:r>
                <a:rPr lang="es-CO" sz="950" b="1" kern="0" dirty="0">
                  <a:solidFill>
                    <a:sysClr val="windowText" lastClr="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spTree>
    <p:extLst>
      <p:ext uri="{BB962C8B-B14F-4D97-AF65-F5344CB8AC3E}">
        <p14:creationId xmlns:p14="http://schemas.microsoft.com/office/powerpoint/2010/main" val="21026832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Google Shape;1160;p33"/>
          <p:cNvSpPr>
            <a:spLocks noChangeArrowheads="1"/>
          </p:cNvSpPr>
          <p:nvPr/>
        </p:nvSpPr>
        <p:spPr bwMode="auto">
          <a:xfrm>
            <a:off x="-14215" y="1809377"/>
            <a:ext cx="8048625" cy="5003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SzPts val="1800"/>
              <a:buFont typeface="Arial" panose="020B0604020202020204" pitchFamily="34" charset="0"/>
              <a:buNone/>
              <a:defRPr/>
            </a:pPr>
            <a:endParaRPr lang="es-CO" altLang="es-CO" sz="1800">
              <a:solidFill>
                <a:srgbClr val="000000"/>
              </a:solidFill>
              <a:cs typeface="Arial" panose="020B0604020202020204" pitchFamily="34" charset="0"/>
              <a:sym typeface="Calibri" panose="020F0502020204030204" pitchFamily="34" charset="0"/>
            </a:endParaRPr>
          </a:p>
        </p:txBody>
      </p:sp>
      <p:grpSp>
        <p:nvGrpSpPr>
          <p:cNvPr id="201731" name="Grupo 53"/>
          <p:cNvGrpSpPr>
            <a:grpSpLocks/>
          </p:cNvGrpSpPr>
          <p:nvPr/>
        </p:nvGrpSpPr>
        <p:grpSpPr bwMode="auto">
          <a:xfrm>
            <a:off x="-2014538" y="2930525"/>
            <a:ext cx="1320800" cy="450850"/>
            <a:chOff x="12854782" y="3174059"/>
            <a:chExt cx="1321700" cy="450889"/>
          </a:xfrm>
        </p:grpSpPr>
        <p:sp>
          <p:nvSpPr>
            <p:cNvPr id="55" name="object 11"/>
            <p:cNvSpPr>
              <a:spLocks noChangeArrowheads="1"/>
            </p:cNvSpPr>
            <p:nvPr/>
          </p:nvSpPr>
          <p:spPr bwMode="auto">
            <a:xfrm>
              <a:off x="13059710" y="3174059"/>
              <a:ext cx="1116772" cy="450889"/>
            </a:xfrm>
            <a:prstGeom prst="rect">
              <a:avLst/>
            </a:prstGeom>
            <a:blipFill dpi="0" rotWithShape="1">
              <a:blip r:embed="rId4"/>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950">
                <a:solidFill>
                  <a:prstClr val="black"/>
                </a:solidFill>
                <a:sym typeface="Arial" panose="020B0604020202020204" pitchFamily="34" charset="0"/>
              </a:endParaRPr>
            </a:p>
          </p:txBody>
        </p:sp>
        <p:sp>
          <p:nvSpPr>
            <p:cNvPr id="56" name="object 12"/>
            <p:cNvSpPr>
              <a:spLocks noChangeArrowheads="1"/>
            </p:cNvSpPr>
            <p:nvPr/>
          </p:nvSpPr>
          <p:spPr bwMode="auto">
            <a:xfrm>
              <a:off x="12854782" y="3174059"/>
              <a:ext cx="451157"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950">
                <a:solidFill>
                  <a:prstClr val="black"/>
                </a:solidFill>
                <a:sym typeface="Arial" panose="020B0604020202020204" pitchFamily="34" charset="0"/>
              </a:endParaRPr>
            </a:p>
          </p:txBody>
        </p:sp>
        <p:sp>
          <p:nvSpPr>
            <p:cNvPr id="57" name="Rectángulo 56"/>
            <p:cNvSpPr/>
            <p:nvPr/>
          </p:nvSpPr>
          <p:spPr>
            <a:xfrm>
              <a:off x="13326591" y="3320122"/>
              <a:ext cx="762519" cy="146063"/>
            </a:xfrm>
            <a:prstGeom prst="rect">
              <a:avLst/>
            </a:prstGeom>
          </p:spPr>
          <p:txBody>
            <a:bodyPr lIns="0" tIns="0" rIns="0" bIns="0">
              <a:spAutoFit/>
            </a:bodyPr>
            <a:lstStyle/>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grpSp>
        <p:nvGrpSpPr>
          <p:cNvPr id="201732" name="Grupo 1"/>
          <p:cNvGrpSpPr>
            <a:grpSpLocks/>
          </p:cNvGrpSpPr>
          <p:nvPr/>
        </p:nvGrpSpPr>
        <p:grpSpPr bwMode="auto">
          <a:xfrm>
            <a:off x="-4795350" y="-135548"/>
            <a:ext cx="4383088" cy="3744913"/>
            <a:chOff x="-4637496" y="67285"/>
            <a:chExt cx="4383870" cy="3744378"/>
          </a:xfrm>
        </p:grpSpPr>
        <p:pic>
          <p:nvPicPr>
            <p:cNvPr id="201783" name="Imagen 62"/>
            <p:cNvPicPr>
              <a:picLocks noChangeAspect="1"/>
            </p:cNvPicPr>
            <p:nvPr/>
          </p:nvPicPr>
          <p:blipFill>
            <a:blip r:embed="rId6" cstate="print">
              <a:extLst>
                <a:ext uri="{28A0092B-C50C-407E-A947-70E740481C1C}">
                  <a14:useLocalDpi xmlns:a14="http://schemas.microsoft.com/office/drawing/2010/main" val="0"/>
                </a:ext>
              </a:extLst>
            </a:blip>
            <a:srcRect l="59491"/>
            <a:stretch>
              <a:fillRect/>
            </a:stretch>
          </p:blipFill>
          <p:spPr bwMode="auto">
            <a:xfrm>
              <a:off x="-3190875" y="67285"/>
              <a:ext cx="2937249" cy="374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84" name="Imagen 76"/>
            <p:cNvPicPr>
              <a:picLocks noChangeAspect="1"/>
            </p:cNvPicPr>
            <p:nvPr/>
          </p:nvPicPr>
          <p:blipFill>
            <a:blip r:embed="rId6" cstate="print">
              <a:extLst>
                <a:ext uri="{28A0092B-C50C-407E-A947-70E740481C1C}">
                  <a14:useLocalDpi xmlns:a14="http://schemas.microsoft.com/office/drawing/2010/main" val="0"/>
                </a:ext>
              </a:extLst>
            </a:blip>
            <a:srcRect r="80049"/>
            <a:stretch>
              <a:fillRect/>
            </a:stretch>
          </p:blipFill>
          <p:spPr bwMode="auto">
            <a:xfrm>
              <a:off x="-4637496" y="67285"/>
              <a:ext cx="1446621" cy="374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1734" name="Grupo 85"/>
          <p:cNvGrpSpPr>
            <a:grpSpLocks/>
          </p:cNvGrpSpPr>
          <p:nvPr/>
        </p:nvGrpSpPr>
        <p:grpSpPr bwMode="auto">
          <a:xfrm>
            <a:off x="-4203006" y="3881438"/>
            <a:ext cx="1352550" cy="455612"/>
            <a:chOff x="12854782" y="3843734"/>
            <a:chExt cx="1321700" cy="454747"/>
          </a:xfrm>
        </p:grpSpPr>
        <p:pic>
          <p:nvPicPr>
            <p:cNvPr id="201777" name="Imagen 86" descr="Recurso 23.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object 12"/>
            <p:cNvSpPr>
              <a:spLocks noChangeArrowheads="1"/>
            </p:cNvSpPr>
            <p:nvPr/>
          </p:nvSpPr>
          <p:spPr bwMode="auto">
            <a:xfrm>
              <a:off x="12854782" y="3843734"/>
              <a:ext cx="451426" cy="451578"/>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950">
                <a:solidFill>
                  <a:prstClr val="black"/>
                </a:solidFill>
                <a:sym typeface="Arial" panose="020B0604020202020204" pitchFamily="34" charset="0"/>
              </a:endParaRPr>
            </a:p>
          </p:txBody>
        </p:sp>
        <p:sp>
          <p:nvSpPr>
            <p:cNvPr id="89" name="Rectángulo 88"/>
            <p:cNvSpPr/>
            <p:nvPr/>
          </p:nvSpPr>
          <p:spPr>
            <a:xfrm>
              <a:off x="13326374" y="3987922"/>
              <a:ext cx="763235" cy="145773"/>
            </a:xfrm>
            <a:prstGeom prst="rect">
              <a:avLst/>
            </a:prstGeom>
          </p:spPr>
          <p:txBody>
            <a:bodyPr lIns="0" tIns="0" rIns="0" bIns="0">
              <a:spAutoFit/>
            </a:bodyPr>
            <a:lstStyle/>
            <a:p>
              <a:pPr eaLnBrk="0" fontAlgn="base" hangingPunct="0">
                <a:spcBef>
                  <a:spcPct val="0"/>
                </a:spcBef>
                <a:spcAft>
                  <a:spcPct val="0"/>
                </a:spcAft>
                <a:defRPr/>
              </a:pPr>
              <a:r>
                <a:rPr lang="es-CO" sz="950" b="1" dirty="0">
                  <a:solidFill>
                    <a:prstClr val="white"/>
                  </a:solidFill>
                  <a:latin typeface="Arial Narrow" panose="020B0606020202030204" pitchFamily="34" charset="0"/>
                  <a:cs typeface="Arial" panose="020B0604020202020204" pitchFamily="34" charset="0"/>
                  <a:sym typeface="Arial" panose="020B0604020202020204" pitchFamily="34" charset="0"/>
                </a:rPr>
                <a:t>Tiempo lluvioso</a:t>
              </a:r>
            </a:p>
          </p:txBody>
        </p:sp>
      </p:grpSp>
      <p:grpSp>
        <p:nvGrpSpPr>
          <p:cNvPr id="201735" name="Grupo 89"/>
          <p:cNvGrpSpPr>
            <a:grpSpLocks/>
          </p:cNvGrpSpPr>
          <p:nvPr/>
        </p:nvGrpSpPr>
        <p:grpSpPr bwMode="auto">
          <a:xfrm>
            <a:off x="-2846950" y="4497298"/>
            <a:ext cx="1271587" cy="466725"/>
            <a:chOff x="12855734" y="5190279"/>
            <a:chExt cx="1320748" cy="468000"/>
          </a:xfrm>
        </p:grpSpPr>
        <p:sp>
          <p:nvSpPr>
            <p:cNvPr id="91" name="object 11"/>
            <p:cNvSpPr>
              <a:spLocks noChangeArrowheads="1"/>
            </p:cNvSpPr>
            <p:nvPr/>
          </p:nvSpPr>
          <p:spPr bwMode="auto">
            <a:xfrm>
              <a:off x="13060194" y="5190279"/>
              <a:ext cx="1116288" cy="450489"/>
            </a:xfrm>
            <a:prstGeom prst="rect">
              <a:avLst/>
            </a:prstGeom>
            <a:blipFill dpi="0" rotWithShape="1">
              <a:blip r:embed="rId4"/>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950">
                <a:solidFill>
                  <a:prstClr val="black"/>
                </a:solidFill>
                <a:sym typeface="Arial" panose="020B0604020202020204" pitchFamily="34" charset="0"/>
              </a:endParaRPr>
            </a:p>
          </p:txBody>
        </p:sp>
        <p:pic>
          <p:nvPicPr>
            <p:cNvPr id="201775" name="Picture 49"/>
            <p:cNvPicPr>
              <a:picLocks/>
            </p:cNvPicPr>
            <p:nvPr/>
          </p:nvPicPr>
          <p:blipFill>
            <a:blip r:embed="rId8" cstate="print">
              <a:extLst>
                <a:ext uri="{28A0092B-C50C-407E-A947-70E740481C1C}">
                  <a14:useLocalDpi xmlns:a14="http://schemas.microsoft.com/office/drawing/2010/main" val="0"/>
                </a:ext>
              </a:extLst>
            </a:blip>
            <a:srcRect t="-2" b="491"/>
            <a:stretch>
              <a:fillRect/>
            </a:stretch>
          </p:blipFill>
          <p:spPr bwMode="auto">
            <a:xfrm>
              <a:off x="12855734" y="5190279"/>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ángulo 92"/>
            <p:cNvSpPr/>
            <p:nvPr/>
          </p:nvSpPr>
          <p:spPr>
            <a:xfrm>
              <a:off x="13325663" y="5263503"/>
              <a:ext cx="763429" cy="291306"/>
            </a:xfrm>
            <a:prstGeom prst="rect">
              <a:avLst/>
            </a:prstGeom>
          </p:spPr>
          <p:txBody>
            <a:bodyPr lIns="0" tIns="0" rIns="0" bIns="0">
              <a:spAutoFit/>
            </a:bodyPr>
            <a:lstStyle/>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Hasta 30 de</a:t>
              </a:r>
            </a:p>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septiembre</a:t>
              </a:r>
            </a:p>
          </p:txBody>
        </p:sp>
      </p:grpSp>
      <p:grpSp>
        <p:nvGrpSpPr>
          <p:cNvPr id="201736" name="Grupo 93"/>
          <p:cNvGrpSpPr>
            <a:grpSpLocks/>
          </p:cNvGrpSpPr>
          <p:nvPr/>
        </p:nvGrpSpPr>
        <p:grpSpPr bwMode="auto">
          <a:xfrm>
            <a:off x="-4205628" y="4431854"/>
            <a:ext cx="1270000" cy="471487"/>
            <a:chOff x="12849266" y="5857985"/>
            <a:chExt cx="1327216" cy="471600"/>
          </a:xfrm>
        </p:grpSpPr>
        <p:pic>
          <p:nvPicPr>
            <p:cNvPr id="201771" name="Imagen 94" descr="Recurso 23.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72" name="Picture 49"/>
            <p:cNvPicPr>
              <a:picLocks/>
            </p:cNvPicPr>
            <p:nvPr/>
          </p:nvPicPr>
          <p:blipFill>
            <a:blip r:embed="rId8" cstate="print">
              <a:extLst>
                <a:ext uri="{28A0092B-C50C-407E-A947-70E740481C1C}">
                  <a14:useLocalDpi xmlns:a14="http://schemas.microsoft.com/office/drawing/2010/main" val="0"/>
                </a:ext>
              </a:extLst>
            </a:blip>
            <a:srcRect t="-2" b="491"/>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ángulo 100"/>
            <p:cNvSpPr/>
            <p:nvPr/>
          </p:nvSpPr>
          <p:spPr>
            <a:xfrm>
              <a:off x="13320428" y="5937379"/>
              <a:ext cx="763149" cy="292170"/>
            </a:xfrm>
            <a:prstGeom prst="rect">
              <a:avLst/>
            </a:prstGeom>
          </p:spPr>
          <p:txBody>
            <a:bodyPr lIns="0" tIns="0" rIns="0" bIns="0">
              <a:spAutoFit/>
            </a:bodyPr>
            <a:lstStyle/>
            <a:p>
              <a:pPr eaLnBrk="0" fontAlgn="base" hangingPunct="0">
                <a:spcBef>
                  <a:spcPct val="0"/>
                </a:spcBef>
                <a:spcAft>
                  <a:spcPct val="0"/>
                </a:spcAft>
                <a:defRPr/>
              </a:pPr>
              <a:r>
                <a:rPr lang="es-CO" sz="950" b="1" dirty="0">
                  <a:solidFill>
                    <a:prstClr val="white"/>
                  </a:solidFill>
                  <a:latin typeface="Arial Narrow" panose="020B0606020202030204" pitchFamily="34" charset="0"/>
                  <a:cs typeface="Arial" panose="020B0604020202020204" pitchFamily="34" charset="0"/>
                  <a:sym typeface="Arial" panose="020B0604020202020204" pitchFamily="34" charset="0"/>
                </a:rPr>
                <a:t>Hasta 30 de</a:t>
              </a:r>
            </a:p>
            <a:p>
              <a:pPr eaLnBrk="0" fontAlgn="base" hangingPunct="0">
                <a:spcBef>
                  <a:spcPct val="0"/>
                </a:spcBef>
                <a:spcAft>
                  <a:spcPct val="0"/>
                </a:spcAft>
                <a:defRPr/>
              </a:pPr>
              <a:r>
                <a:rPr lang="es-CO" sz="950" b="1" dirty="0">
                  <a:solidFill>
                    <a:prstClr val="white"/>
                  </a:solidFill>
                  <a:latin typeface="Arial Narrow" panose="020B0606020202030204" pitchFamily="34" charset="0"/>
                  <a:cs typeface="Arial" panose="020B0604020202020204" pitchFamily="34" charset="0"/>
                  <a:sym typeface="Arial" panose="020B0604020202020204" pitchFamily="34" charset="0"/>
                </a:rPr>
                <a:t>septiembre</a:t>
              </a:r>
            </a:p>
          </p:txBody>
        </p:sp>
      </p:grpSp>
      <p:grpSp>
        <p:nvGrpSpPr>
          <p:cNvPr id="201737" name="Grupo 101"/>
          <p:cNvGrpSpPr>
            <a:grpSpLocks/>
          </p:cNvGrpSpPr>
          <p:nvPr/>
        </p:nvGrpSpPr>
        <p:grpSpPr bwMode="auto">
          <a:xfrm>
            <a:off x="-4284910" y="5025055"/>
            <a:ext cx="1352550" cy="527050"/>
            <a:chOff x="12849266" y="7856751"/>
            <a:chExt cx="1327854" cy="452168"/>
          </a:xfrm>
        </p:grpSpPr>
        <p:pic>
          <p:nvPicPr>
            <p:cNvPr id="201768" name="Imagen 102" descr="Recurso 23.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object 10"/>
            <p:cNvSpPr>
              <a:spLocks noChangeArrowheads="1"/>
            </p:cNvSpPr>
            <p:nvPr/>
          </p:nvSpPr>
          <p:spPr bwMode="auto">
            <a:xfrm>
              <a:off x="12849266" y="7859475"/>
              <a:ext cx="450411" cy="449444"/>
            </a:xfrm>
            <a:prstGeom prst="rect">
              <a:avLst/>
            </a:prstGeom>
            <a:blipFill dpi="0" rotWithShape="1">
              <a:blip r:embed="rId9"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05" name="Rectángulo 104"/>
            <p:cNvSpPr/>
            <p:nvPr/>
          </p:nvSpPr>
          <p:spPr>
            <a:xfrm>
              <a:off x="13307469" y="7881266"/>
              <a:ext cx="847832" cy="336402"/>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25 - 35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Oeste - Noroeste</a:t>
              </a: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3.0 m - 4.0 m</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sp>
        <p:nvSpPr>
          <p:cNvPr id="201738" name="CuadroTexto 105"/>
          <p:cNvSpPr txBox="1">
            <a:spLocks noChangeArrowheads="1"/>
          </p:cNvSpPr>
          <p:nvPr/>
        </p:nvSpPr>
        <p:spPr bwMode="auto">
          <a:xfrm>
            <a:off x="-4860925" y="5688275"/>
            <a:ext cx="48609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defRPr/>
            </a:pPr>
            <a:r>
              <a:rPr lang="es-CO" altLang="es-CO" sz="2400" b="1" dirty="0">
                <a:solidFill>
                  <a:srgbClr val="FF0000"/>
                </a:solidFill>
                <a:latin typeface="Arial" panose="020B0604020202020204" pitchFamily="34" charset="0"/>
                <a:cs typeface="Arial" panose="020B0604020202020204" pitchFamily="34" charset="0"/>
                <a:sym typeface="Arial" panose="020B0604020202020204" pitchFamily="34" charset="0"/>
              </a:rPr>
              <a:t>POR FAVOR NO BORRAR NI MODIFICAR LOS ÍCONOS QUE ESTÁN FUERA DE LA DISPOSITIVA</a:t>
            </a:r>
          </a:p>
          <a:p>
            <a:pPr algn="ctr" eaLnBrk="0" fontAlgn="base" hangingPunct="0">
              <a:lnSpc>
                <a:spcPct val="100000"/>
              </a:lnSpc>
              <a:spcBef>
                <a:spcPct val="0"/>
              </a:spcBef>
              <a:spcAft>
                <a:spcPct val="0"/>
              </a:spcAft>
              <a:buFontTx/>
              <a:buNone/>
              <a:defRPr/>
            </a:pPr>
            <a:r>
              <a:rPr lang="es-CO" altLang="es-CO" sz="2400" b="1" dirty="0">
                <a:solidFill>
                  <a:srgbClr val="FF0000"/>
                </a:solidFill>
                <a:latin typeface="Arial" panose="020B0604020202020204" pitchFamily="34" charset="0"/>
                <a:cs typeface="Arial" panose="020B0604020202020204" pitchFamily="34" charset="0"/>
                <a:sym typeface="Arial" panose="020B0604020202020204" pitchFamily="34" charset="0"/>
              </a:rPr>
              <a:t>¡¡¡HACER COPIA!!! GRACIAS.</a:t>
            </a:r>
          </a:p>
        </p:txBody>
      </p:sp>
      <p:grpSp>
        <p:nvGrpSpPr>
          <p:cNvPr id="201740" name="Grupo 120"/>
          <p:cNvGrpSpPr>
            <a:grpSpLocks/>
          </p:cNvGrpSpPr>
          <p:nvPr/>
        </p:nvGrpSpPr>
        <p:grpSpPr bwMode="auto">
          <a:xfrm>
            <a:off x="-2871772" y="5077827"/>
            <a:ext cx="1352550" cy="474662"/>
            <a:chOff x="12855734" y="7185445"/>
            <a:chExt cx="1321386" cy="453600"/>
          </a:xfrm>
        </p:grpSpPr>
        <p:sp>
          <p:nvSpPr>
            <p:cNvPr id="122" name="object 11"/>
            <p:cNvSpPr>
              <a:spLocks noChangeArrowheads="1"/>
            </p:cNvSpPr>
            <p:nvPr/>
          </p:nvSpPr>
          <p:spPr bwMode="auto">
            <a:xfrm>
              <a:off x="13060456" y="7188479"/>
              <a:ext cx="1116664" cy="450566"/>
            </a:xfrm>
            <a:prstGeom prst="rect">
              <a:avLst/>
            </a:prstGeom>
            <a:blipFill dpi="0" rotWithShape="1">
              <a:blip r:embed="rId4"/>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23" name="object 10"/>
            <p:cNvSpPr>
              <a:spLocks noChangeArrowheads="1"/>
            </p:cNvSpPr>
            <p:nvPr/>
          </p:nvSpPr>
          <p:spPr bwMode="auto">
            <a:xfrm>
              <a:off x="12855734" y="7185445"/>
              <a:ext cx="449768" cy="450566"/>
            </a:xfrm>
            <a:prstGeom prst="rect">
              <a:avLst/>
            </a:prstGeom>
            <a:blipFill dpi="0" rotWithShape="1">
              <a:blip r:embed="rId9"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24" name="Rectángulo 123"/>
            <p:cNvSpPr/>
            <p:nvPr/>
          </p:nvSpPr>
          <p:spPr>
            <a:xfrm>
              <a:off x="13308603" y="7217303"/>
              <a:ext cx="846804" cy="37471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25 - 30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Noreste</a:t>
              </a: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 4.0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201741" name="Grupo 124"/>
          <p:cNvGrpSpPr>
            <a:grpSpLocks/>
          </p:cNvGrpSpPr>
          <p:nvPr/>
        </p:nvGrpSpPr>
        <p:grpSpPr bwMode="auto">
          <a:xfrm>
            <a:off x="-1479888" y="5017420"/>
            <a:ext cx="1352550" cy="528638"/>
            <a:chOff x="12862750" y="6508722"/>
            <a:chExt cx="1314799" cy="450000"/>
          </a:xfrm>
        </p:grpSpPr>
        <p:pic>
          <p:nvPicPr>
            <p:cNvPr id="201762" name="Imagen 125"/>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1549" y="6508722"/>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object 10"/>
            <p:cNvSpPr>
              <a:spLocks noChangeArrowheads="1"/>
            </p:cNvSpPr>
            <p:nvPr/>
          </p:nvSpPr>
          <p:spPr bwMode="auto">
            <a:xfrm>
              <a:off x="12862750" y="6508722"/>
              <a:ext cx="450612" cy="450000"/>
            </a:xfrm>
            <a:prstGeom prst="rect">
              <a:avLst/>
            </a:prstGeom>
            <a:blipFill dpi="0" rotWithShape="1">
              <a:blip r:embed="rId9"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endParaRPr lang="es-CO" altLang="es-CO" sz="850">
                <a:solidFill>
                  <a:prstClr val="black"/>
                </a:solidFill>
                <a:sym typeface="Arial" panose="020B0604020202020204" pitchFamily="34" charset="0"/>
              </a:endParaRPr>
            </a:p>
          </p:txBody>
        </p:sp>
        <p:sp>
          <p:nvSpPr>
            <p:cNvPr id="128" name="Rectángulo 127"/>
            <p:cNvSpPr/>
            <p:nvPr/>
          </p:nvSpPr>
          <p:spPr>
            <a:xfrm>
              <a:off x="13314905" y="6538452"/>
              <a:ext cx="847213" cy="333784"/>
            </a:xfrm>
            <a:prstGeom prst="rect">
              <a:avLst/>
            </a:prstGeom>
          </p:spPr>
          <p:txBody>
            <a:bodyPr lIns="0" tIns="0" rIns="0" bIns="0">
              <a:spAutoFit/>
            </a:bodyPr>
            <a:lstStyle/>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VV: 10 - 20 nudos</a:t>
              </a:r>
            </a:p>
            <a:p>
              <a:pPr eaLnBrk="0" fontAlgn="base" hangingPunct="0">
                <a:spcBef>
                  <a:spcPct val="0"/>
                </a:spcBef>
                <a:spcAft>
                  <a:spcPct val="0"/>
                </a:spcAft>
                <a:defRPr/>
              </a:pPr>
              <a:r>
                <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DV:  </a:t>
              </a:r>
              <a:r>
                <a:rPr lang="es-CO" sz="850" b="1" spc="-20" dirty="0" err="1">
                  <a:solidFill>
                    <a:prstClr val="black"/>
                  </a:solidFill>
                  <a:latin typeface="Arial Narrow" panose="020B0606020202030204" pitchFamily="34" charset="0"/>
                  <a:cs typeface="Arial" panose="020B0604020202020204" pitchFamily="34" charset="0"/>
                  <a:sym typeface="Arial" panose="020B0604020202020204" pitchFamily="34" charset="0"/>
                </a:rPr>
                <a:t>Noreste</a:t>
              </a:r>
              <a:endParaRPr lang="es-CO"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a:p>
              <a:pPr eaLnBrk="0" fontAlgn="base" hangingPunct="0">
                <a:spcBef>
                  <a:spcPct val="0"/>
                </a:spcBef>
                <a:spcAft>
                  <a:spcPct val="0"/>
                </a:spcAft>
                <a:defRPr/>
              </a:pPr>
              <a:r>
                <a:rPr lang="es-E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rPr>
                <a:t>AO: 2.0– 3,0 metros</a:t>
              </a:r>
              <a:endParaRPr lang="en-US" sz="850" b="1" spc="-20" dirty="0">
                <a:solidFill>
                  <a:prstClr val="black"/>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72" name="Grupo 77"/>
          <p:cNvGrpSpPr>
            <a:grpSpLocks/>
          </p:cNvGrpSpPr>
          <p:nvPr/>
        </p:nvGrpSpPr>
        <p:grpSpPr bwMode="auto">
          <a:xfrm>
            <a:off x="-1386155" y="4457063"/>
            <a:ext cx="1122373" cy="418726"/>
            <a:chOff x="12855734" y="4509956"/>
            <a:chExt cx="1321177" cy="468160"/>
          </a:xfrm>
        </p:grpSpPr>
        <p:pic>
          <p:nvPicPr>
            <p:cNvPr id="73" name="Imagen 7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0911" y="4509956"/>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49"/>
            <p:cNvPicPr>
              <a:picLocks/>
            </p:cNvPicPr>
            <p:nvPr/>
          </p:nvPicPr>
          <p:blipFill>
            <a:blip r:embed="rId8" cstate="print">
              <a:extLst>
                <a:ext uri="{28A0092B-C50C-407E-A947-70E740481C1C}">
                  <a14:useLocalDpi xmlns:a14="http://schemas.microsoft.com/office/drawing/2010/main" val="0"/>
                </a:ext>
              </a:extLst>
            </a:blip>
            <a:srcRect t="-2" b="491"/>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ángulo 74"/>
            <p:cNvSpPr/>
            <p:nvPr/>
          </p:nvSpPr>
          <p:spPr>
            <a:xfrm>
              <a:off x="13360703" y="4576609"/>
              <a:ext cx="763806" cy="326907"/>
            </a:xfrm>
            <a:prstGeom prst="rect">
              <a:avLst/>
            </a:prstGeom>
          </p:spPr>
          <p:txBody>
            <a:bodyPr lIns="0" tIns="0" rIns="0" bIns="0">
              <a:spAutoFit/>
            </a:bodyPr>
            <a:lstStyle/>
            <a:p>
              <a:pPr eaLnBrk="0" fontAlgn="base" hangingPunct="0">
                <a:spcBef>
                  <a:spcPct val="0"/>
                </a:spcBef>
                <a:spcAft>
                  <a:spcPct val="0"/>
                </a:spcAft>
                <a:defRPr/>
              </a:pP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Hasta el </a:t>
              </a: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21  </a:t>
              </a:r>
              <a:r>
                <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rPr>
                <a:t>de </a:t>
              </a: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mayo</a:t>
              </a:r>
              <a:endPar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endParaRPr>
            </a:p>
          </p:txBody>
        </p:sp>
      </p:grpSp>
      <p:grpSp>
        <p:nvGrpSpPr>
          <p:cNvPr id="65" name="Grupo 59"/>
          <p:cNvGrpSpPr>
            <a:grpSpLocks/>
          </p:cNvGrpSpPr>
          <p:nvPr/>
        </p:nvGrpSpPr>
        <p:grpSpPr bwMode="auto">
          <a:xfrm>
            <a:off x="-2881063" y="3860427"/>
            <a:ext cx="1352550" cy="450850"/>
            <a:chOff x="12854782" y="3174059"/>
            <a:chExt cx="1321700" cy="450889"/>
          </a:xfrm>
        </p:grpSpPr>
        <p:sp>
          <p:nvSpPr>
            <p:cNvPr id="66" name="object 11"/>
            <p:cNvSpPr>
              <a:spLocks noChangeArrowheads="1"/>
            </p:cNvSpPr>
            <p:nvPr/>
          </p:nvSpPr>
          <p:spPr bwMode="auto">
            <a:xfrm>
              <a:off x="13061104" y="3174059"/>
              <a:ext cx="1115378" cy="450889"/>
            </a:xfrm>
            <a:prstGeom prst="rect">
              <a:avLst/>
            </a:prstGeom>
            <a:blipFill dpi="0" rotWithShape="1">
              <a:blip r:embed="rId4"/>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67" name="object 12"/>
            <p:cNvSpPr>
              <a:spLocks noChangeArrowheads="1"/>
            </p:cNvSpPr>
            <p:nvPr/>
          </p:nvSpPr>
          <p:spPr bwMode="auto">
            <a:xfrm>
              <a:off x="12854782" y="3174059"/>
              <a:ext cx="451426"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68" name="Rectángulo 67"/>
            <p:cNvSpPr/>
            <p:nvPr/>
          </p:nvSpPr>
          <p:spPr>
            <a:xfrm>
              <a:off x="13326374" y="3320122"/>
              <a:ext cx="763235" cy="146063"/>
            </a:xfrm>
            <a:prstGeom prst="rect">
              <a:avLst/>
            </a:prstGeom>
          </p:spPr>
          <p:txBody>
            <a:bodyPr lIns="0" tIns="0" rIns="0" bIns="0">
              <a:spAutoFit/>
            </a:bodyPr>
            <a:lstStyle/>
            <a:p>
              <a:pPr>
                <a:defRPr/>
              </a:pPr>
              <a:r>
                <a:rPr lang="es-CO" sz="950" b="1" kern="0" dirty="0">
                  <a:solidFill>
                    <a:sysClr val="windowText" lastClr="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pic>
        <p:nvPicPr>
          <p:cNvPr id="83" name="Picture 3" descr="Recurso 39.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95381" y="614317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 name="Grupo 79"/>
          <p:cNvGrpSpPr/>
          <p:nvPr/>
        </p:nvGrpSpPr>
        <p:grpSpPr>
          <a:xfrm>
            <a:off x="-1433977" y="3909659"/>
            <a:ext cx="1197349" cy="450850"/>
            <a:chOff x="-1458663" y="3775760"/>
            <a:chExt cx="1197349" cy="450850"/>
          </a:xfrm>
        </p:grpSpPr>
        <p:grpSp>
          <p:nvGrpSpPr>
            <p:cNvPr id="84" name="Grupo 77"/>
            <p:cNvGrpSpPr>
              <a:grpSpLocks/>
            </p:cNvGrpSpPr>
            <p:nvPr/>
          </p:nvGrpSpPr>
          <p:grpSpPr bwMode="auto">
            <a:xfrm>
              <a:off x="-1182809" y="3805344"/>
              <a:ext cx="921495" cy="402484"/>
              <a:chOff x="13060910" y="4509956"/>
              <a:chExt cx="1084718" cy="450001"/>
            </a:xfrm>
          </p:grpSpPr>
          <p:pic>
            <p:nvPicPr>
              <p:cNvPr id="95" name="Imagen 7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0910" y="4509956"/>
                <a:ext cx="1084718"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ángulo 95"/>
              <p:cNvSpPr/>
              <p:nvPr/>
            </p:nvSpPr>
            <p:spPr>
              <a:xfrm>
                <a:off x="13191871" y="4576862"/>
                <a:ext cx="831316" cy="326907"/>
              </a:xfrm>
              <a:prstGeom prst="rect">
                <a:avLst/>
              </a:prstGeom>
            </p:spPr>
            <p:txBody>
              <a:bodyPr wrap="square" lIns="0" tIns="0" rIns="0" bIns="0">
                <a:spAutoFit/>
              </a:bodyPr>
              <a:lstStyle/>
              <a:p>
                <a:pPr algn="ctr" eaLnBrk="0" fontAlgn="base" hangingPunct="0">
                  <a:spcBef>
                    <a:spcPct val="0"/>
                  </a:spcBef>
                  <a:spcAft>
                    <a:spcPct val="0"/>
                  </a:spcAft>
                  <a:defRPr/>
                </a:pP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Tiempo lluvioso</a:t>
                </a:r>
                <a:endPar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endParaRPr>
              </a:p>
            </p:txBody>
          </p:sp>
        </p:grpSp>
        <p:sp>
          <p:nvSpPr>
            <p:cNvPr id="85" name="object 12"/>
            <p:cNvSpPr>
              <a:spLocks noChangeArrowheads="1"/>
            </p:cNvSpPr>
            <p:nvPr/>
          </p:nvSpPr>
          <p:spPr bwMode="auto">
            <a:xfrm>
              <a:off x="-1458663" y="3775760"/>
              <a:ext cx="461963" cy="450850"/>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grpSp>
      <p:grpSp>
        <p:nvGrpSpPr>
          <p:cNvPr id="62" name="Grupo 61"/>
          <p:cNvGrpSpPr/>
          <p:nvPr/>
        </p:nvGrpSpPr>
        <p:grpSpPr>
          <a:xfrm>
            <a:off x="5570073" y="3839809"/>
            <a:ext cx="1197349" cy="450850"/>
            <a:chOff x="-1458663" y="3775760"/>
            <a:chExt cx="1197349" cy="450850"/>
          </a:xfrm>
        </p:grpSpPr>
        <p:grpSp>
          <p:nvGrpSpPr>
            <p:cNvPr id="63" name="Grupo 77"/>
            <p:cNvGrpSpPr>
              <a:grpSpLocks/>
            </p:cNvGrpSpPr>
            <p:nvPr/>
          </p:nvGrpSpPr>
          <p:grpSpPr bwMode="auto">
            <a:xfrm>
              <a:off x="-1182809" y="3805344"/>
              <a:ext cx="921495" cy="402484"/>
              <a:chOff x="13060910" y="4509956"/>
              <a:chExt cx="1084718" cy="450001"/>
            </a:xfrm>
          </p:grpSpPr>
          <p:pic>
            <p:nvPicPr>
              <p:cNvPr id="69" name="Imagen 7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0910" y="4509956"/>
                <a:ext cx="1084718"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ángulo 69"/>
              <p:cNvSpPr/>
              <p:nvPr/>
            </p:nvSpPr>
            <p:spPr>
              <a:xfrm>
                <a:off x="13191871" y="4576862"/>
                <a:ext cx="831316" cy="326907"/>
              </a:xfrm>
              <a:prstGeom prst="rect">
                <a:avLst/>
              </a:prstGeom>
            </p:spPr>
            <p:txBody>
              <a:bodyPr wrap="square" lIns="0" tIns="0" rIns="0" bIns="0">
                <a:spAutoFit/>
              </a:bodyPr>
              <a:lstStyle/>
              <a:p>
                <a:pPr algn="ctr" eaLnBrk="0" fontAlgn="base" hangingPunct="0">
                  <a:spcBef>
                    <a:spcPct val="0"/>
                  </a:spcBef>
                  <a:spcAft>
                    <a:spcPct val="0"/>
                  </a:spcAft>
                  <a:defRPr/>
                </a:pP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Tiempo lluvioso</a:t>
                </a:r>
                <a:endPar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endParaRPr>
              </a:p>
            </p:txBody>
          </p:sp>
        </p:grpSp>
        <p:sp>
          <p:nvSpPr>
            <p:cNvPr id="64" name="object 12"/>
            <p:cNvSpPr>
              <a:spLocks noChangeArrowheads="1"/>
            </p:cNvSpPr>
            <p:nvPr/>
          </p:nvSpPr>
          <p:spPr bwMode="auto">
            <a:xfrm>
              <a:off x="-1458663" y="3775760"/>
              <a:ext cx="461963" cy="450850"/>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grpSp>
      <p:grpSp>
        <p:nvGrpSpPr>
          <p:cNvPr id="71" name="Grupo 70"/>
          <p:cNvGrpSpPr/>
          <p:nvPr/>
        </p:nvGrpSpPr>
        <p:grpSpPr>
          <a:xfrm>
            <a:off x="4791140" y="5287609"/>
            <a:ext cx="1197349" cy="450850"/>
            <a:chOff x="-1458663" y="3775760"/>
            <a:chExt cx="1197349" cy="450850"/>
          </a:xfrm>
        </p:grpSpPr>
        <p:grpSp>
          <p:nvGrpSpPr>
            <p:cNvPr id="76" name="Grupo 77"/>
            <p:cNvGrpSpPr>
              <a:grpSpLocks/>
            </p:cNvGrpSpPr>
            <p:nvPr/>
          </p:nvGrpSpPr>
          <p:grpSpPr bwMode="auto">
            <a:xfrm>
              <a:off x="-1182809" y="3805344"/>
              <a:ext cx="921495" cy="402484"/>
              <a:chOff x="13060910" y="4509956"/>
              <a:chExt cx="1084718" cy="450001"/>
            </a:xfrm>
          </p:grpSpPr>
          <p:pic>
            <p:nvPicPr>
              <p:cNvPr id="78" name="Imagen 7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060910" y="4509956"/>
                <a:ext cx="1084718"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ángulo 78"/>
              <p:cNvSpPr/>
              <p:nvPr/>
            </p:nvSpPr>
            <p:spPr>
              <a:xfrm>
                <a:off x="13191871" y="4576862"/>
                <a:ext cx="831316" cy="326907"/>
              </a:xfrm>
              <a:prstGeom prst="rect">
                <a:avLst/>
              </a:prstGeom>
            </p:spPr>
            <p:txBody>
              <a:bodyPr wrap="square" lIns="0" tIns="0" rIns="0" bIns="0">
                <a:spAutoFit/>
              </a:bodyPr>
              <a:lstStyle/>
              <a:p>
                <a:pPr algn="ctr" eaLnBrk="0" fontAlgn="base" hangingPunct="0">
                  <a:spcBef>
                    <a:spcPct val="0"/>
                  </a:spcBef>
                  <a:spcAft>
                    <a:spcPct val="0"/>
                  </a:spcAft>
                  <a:defRPr/>
                </a:pPr>
                <a:r>
                  <a:rPr lang="es-CO" sz="950" b="1" dirty="0" smtClean="0">
                    <a:solidFill>
                      <a:srgbClr val="000000"/>
                    </a:solidFill>
                    <a:latin typeface="Arial Narrow" panose="020B0606020202030204" pitchFamily="34" charset="0"/>
                    <a:cs typeface="Arial" panose="020B0604020202020204" pitchFamily="34" charset="0"/>
                    <a:sym typeface="Arial" panose="020B0604020202020204" pitchFamily="34" charset="0"/>
                  </a:rPr>
                  <a:t>Tiempo lluvioso</a:t>
                </a:r>
                <a:endParaRPr lang="es-CO" sz="950" b="1" dirty="0">
                  <a:solidFill>
                    <a:srgbClr val="000000"/>
                  </a:solidFill>
                  <a:latin typeface="Arial Narrow" panose="020B0606020202030204" pitchFamily="34" charset="0"/>
                  <a:cs typeface="Arial" panose="020B0604020202020204" pitchFamily="34" charset="0"/>
                  <a:sym typeface="Arial" panose="020B0604020202020204" pitchFamily="34" charset="0"/>
                </a:endParaRPr>
              </a:p>
            </p:txBody>
          </p:sp>
        </p:grpSp>
        <p:sp>
          <p:nvSpPr>
            <p:cNvPr id="77" name="object 12"/>
            <p:cNvSpPr>
              <a:spLocks noChangeArrowheads="1"/>
            </p:cNvSpPr>
            <p:nvPr/>
          </p:nvSpPr>
          <p:spPr bwMode="auto">
            <a:xfrm>
              <a:off x="-1458663" y="3775760"/>
              <a:ext cx="461963" cy="450850"/>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grpSp>
      <p:grpSp>
        <p:nvGrpSpPr>
          <p:cNvPr id="81" name="Grupo 59"/>
          <p:cNvGrpSpPr>
            <a:grpSpLocks/>
          </p:cNvGrpSpPr>
          <p:nvPr/>
        </p:nvGrpSpPr>
        <p:grpSpPr bwMode="auto">
          <a:xfrm>
            <a:off x="5630399" y="2861460"/>
            <a:ext cx="1352550" cy="450850"/>
            <a:chOff x="12854782" y="3174059"/>
            <a:chExt cx="1321700" cy="450889"/>
          </a:xfrm>
        </p:grpSpPr>
        <p:sp>
          <p:nvSpPr>
            <p:cNvPr id="82" name="object 11"/>
            <p:cNvSpPr>
              <a:spLocks noChangeArrowheads="1"/>
            </p:cNvSpPr>
            <p:nvPr/>
          </p:nvSpPr>
          <p:spPr bwMode="auto">
            <a:xfrm>
              <a:off x="13061104" y="3174059"/>
              <a:ext cx="1115378" cy="450889"/>
            </a:xfrm>
            <a:prstGeom prst="rect">
              <a:avLst/>
            </a:prstGeom>
            <a:blipFill dpi="0" rotWithShape="1">
              <a:blip r:embed="rId4"/>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86" name="object 12"/>
            <p:cNvSpPr>
              <a:spLocks noChangeArrowheads="1"/>
            </p:cNvSpPr>
            <p:nvPr/>
          </p:nvSpPr>
          <p:spPr bwMode="auto">
            <a:xfrm>
              <a:off x="12854782" y="3174059"/>
              <a:ext cx="451426" cy="450889"/>
            </a:xfrm>
            <a:prstGeom prst="rect">
              <a:avLst/>
            </a:prstGeom>
            <a:blipFill dpi="0" rotWithShape="1">
              <a:blip r:embed="rId5" cstate="print"/>
              <a:srcRect/>
              <a:stretch>
                <a:fillRect/>
              </a:stretch>
            </a:blipFill>
            <a:ln>
              <a:noFill/>
            </a:ln>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s-CO" altLang="es-CO" sz="950" kern="0">
                <a:solidFill>
                  <a:prstClr val="black"/>
                </a:solidFill>
                <a:sym typeface="Arial" panose="020B0604020202020204" pitchFamily="34" charset="0"/>
              </a:endParaRPr>
            </a:p>
          </p:txBody>
        </p:sp>
        <p:sp>
          <p:nvSpPr>
            <p:cNvPr id="87" name="Rectángulo 86"/>
            <p:cNvSpPr/>
            <p:nvPr/>
          </p:nvSpPr>
          <p:spPr>
            <a:xfrm>
              <a:off x="13326374" y="3320122"/>
              <a:ext cx="763235" cy="146063"/>
            </a:xfrm>
            <a:prstGeom prst="rect">
              <a:avLst/>
            </a:prstGeom>
          </p:spPr>
          <p:txBody>
            <a:bodyPr lIns="0" tIns="0" rIns="0" bIns="0">
              <a:spAutoFit/>
            </a:bodyPr>
            <a:lstStyle/>
            <a:p>
              <a:pPr>
                <a:defRPr/>
              </a:pPr>
              <a:r>
                <a:rPr lang="es-CO" sz="950" b="1" kern="0" dirty="0">
                  <a:solidFill>
                    <a:sysClr val="windowText" lastClr="000000"/>
                  </a:solidFill>
                  <a:latin typeface="Arial Narrow" panose="020B0606020202030204" pitchFamily="34" charset="0"/>
                  <a:cs typeface="Arial" panose="020B0604020202020204" pitchFamily="34" charset="0"/>
                  <a:sym typeface="Arial" panose="020B0604020202020204" pitchFamily="34" charset="0"/>
                </a:rPr>
                <a:t>Tiempo lluvioso</a:t>
              </a:r>
            </a:p>
          </p:txBody>
        </p:sp>
      </p:grpSp>
    </p:spTree>
    <p:extLst>
      <p:ext uri="{BB962C8B-B14F-4D97-AF65-F5344CB8AC3E}">
        <p14:creationId xmlns:p14="http://schemas.microsoft.com/office/powerpoint/2010/main" val="39429399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Google Shape;1231;p34"/>
          <p:cNvSpPr>
            <a:spLocks noChangeArrowheads="1"/>
          </p:cNvSpPr>
          <p:nvPr/>
        </p:nvSpPr>
        <p:spPr bwMode="auto">
          <a:xfrm>
            <a:off x="0" y="0"/>
            <a:ext cx="12192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800"/>
              <a:buFont typeface="Arial" panose="020B0604020202020204" pitchFamily="34" charset="0"/>
              <a:buNone/>
            </a:pPr>
            <a:endParaRPr lang="es-CO" altLang="es-CO" sz="1800">
              <a:latin typeface="Calibri" panose="020F0502020204030204" pitchFamily="34" charset="0"/>
              <a:sym typeface="Calibri" panose="020F0502020204030204" pitchFamily="34" charset="0"/>
            </a:endParaRPr>
          </a:p>
        </p:txBody>
      </p:sp>
      <p:sp>
        <p:nvSpPr>
          <p:cNvPr id="203779" name="Google Shape;1232;p34"/>
          <p:cNvSpPr>
            <a:spLocks noChangeArrowheads="1"/>
          </p:cNvSpPr>
          <p:nvPr/>
        </p:nvSpPr>
        <p:spPr bwMode="auto">
          <a:xfrm>
            <a:off x="339725" y="1279525"/>
            <a:ext cx="6872288" cy="501650"/>
          </a:xfrm>
          <a:custGeom>
            <a:avLst/>
            <a:gdLst>
              <a:gd name="T0" fmla="*/ 0 w 6871970"/>
              <a:gd name="T1" fmla="*/ 456390 h 502285"/>
              <a:gd name="T2" fmla="*/ 6895255 w 6871970"/>
              <a:gd name="T3" fmla="*/ 456390 h 502285"/>
              <a:gd name="T4" fmla="*/ 6895255 w 6871970"/>
              <a:gd name="T5" fmla="*/ 0 h 502285"/>
              <a:gd name="T6" fmla="*/ 0 w 6871970"/>
              <a:gd name="T7" fmla="*/ 0 h 502285"/>
              <a:gd name="T8" fmla="*/ 0 w 6871970"/>
              <a:gd name="T9" fmla="*/ 456390 h 502285"/>
              <a:gd name="T10" fmla="*/ 0 60000 65536"/>
              <a:gd name="T11" fmla="*/ 0 60000 65536"/>
              <a:gd name="T12" fmla="*/ 0 60000 65536"/>
              <a:gd name="T13" fmla="*/ 0 60000 65536"/>
              <a:gd name="T14" fmla="*/ 0 60000 65536"/>
              <a:gd name="T15" fmla="*/ 0 w 6871970"/>
              <a:gd name="T16" fmla="*/ 0 h 502285"/>
              <a:gd name="T17" fmla="*/ 6871970 w 6871970"/>
              <a:gd name="T18" fmla="*/ 502285 h 502285"/>
            </a:gdLst>
            <a:ahLst/>
            <a:cxnLst>
              <a:cxn ang="T10">
                <a:pos x="T0" y="T1"/>
              </a:cxn>
              <a:cxn ang="T11">
                <a:pos x="T2" y="T3"/>
              </a:cxn>
              <a:cxn ang="T12">
                <a:pos x="T4" y="T5"/>
              </a:cxn>
              <a:cxn ang="T13">
                <a:pos x="T6" y="T7"/>
              </a:cxn>
              <a:cxn ang="T14">
                <a:pos x="T8" y="T9"/>
              </a:cxn>
            </a:cxnLst>
            <a:rect l="T15" t="T16" r="T17" b="T18"/>
            <a:pathLst>
              <a:path w="6871970" h="502285" extrusionOk="0">
                <a:moveTo>
                  <a:pt x="0" y="501813"/>
                </a:moveTo>
                <a:lnTo>
                  <a:pt x="6871350" y="501813"/>
                </a:lnTo>
                <a:lnTo>
                  <a:pt x="6871350" y="0"/>
                </a:lnTo>
                <a:lnTo>
                  <a:pt x="0" y="0"/>
                </a:lnTo>
                <a:lnTo>
                  <a:pt x="0" y="501813"/>
                </a:lnTo>
                <a:close/>
              </a:path>
            </a:pathLst>
          </a:custGeom>
          <a:solidFill>
            <a:srgbClr val="75FA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0" name="Google Shape;1233;p34"/>
          <p:cNvSpPr>
            <a:spLocks noChangeArrowheads="1"/>
          </p:cNvSpPr>
          <p:nvPr/>
        </p:nvSpPr>
        <p:spPr bwMode="auto">
          <a:xfrm>
            <a:off x="7210425" y="1279525"/>
            <a:ext cx="4640263" cy="501650"/>
          </a:xfrm>
          <a:custGeom>
            <a:avLst/>
            <a:gdLst>
              <a:gd name="T0" fmla="*/ 0 w 4639309"/>
              <a:gd name="T1" fmla="*/ 456390 h 502285"/>
              <a:gd name="T2" fmla="*/ 4710898 w 4639309"/>
              <a:gd name="T3" fmla="*/ 456390 h 502285"/>
              <a:gd name="T4" fmla="*/ 4710898 w 4639309"/>
              <a:gd name="T5" fmla="*/ 0 h 502285"/>
              <a:gd name="T6" fmla="*/ 0 w 4639309"/>
              <a:gd name="T7" fmla="*/ 0 h 502285"/>
              <a:gd name="T8" fmla="*/ 0 w 4639309"/>
              <a:gd name="T9" fmla="*/ 456390 h 502285"/>
              <a:gd name="T10" fmla="*/ 0 60000 65536"/>
              <a:gd name="T11" fmla="*/ 0 60000 65536"/>
              <a:gd name="T12" fmla="*/ 0 60000 65536"/>
              <a:gd name="T13" fmla="*/ 0 60000 65536"/>
              <a:gd name="T14" fmla="*/ 0 60000 65536"/>
              <a:gd name="T15" fmla="*/ 0 w 4639309"/>
              <a:gd name="T16" fmla="*/ 0 h 502285"/>
              <a:gd name="T17" fmla="*/ 4639309 w 4639309"/>
              <a:gd name="T18" fmla="*/ 502285 h 502285"/>
            </a:gdLst>
            <a:ahLst/>
            <a:cxnLst>
              <a:cxn ang="T10">
                <a:pos x="T0" y="T1"/>
              </a:cxn>
              <a:cxn ang="T11">
                <a:pos x="T2" y="T3"/>
              </a:cxn>
              <a:cxn ang="T12">
                <a:pos x="T4" y="T5"/>
              </a:cxn>
              <a:cxn ang="T13">
                <a:pos x="T6" y="T7"/>
              </a:cxn>
              <a:cxn ang="T14">
                <a:pos x="T8" y="T9"/>
              </a:cxn>
            </a:cxnLst>
            <a:rect l="T15" t="T16" r="T17" b="T18"/>
            <a:pathLst>
              <a:path w="4639309" h="502285" extrusionOk="0">
                <a:moveTo>
                  <a:pt x="0" y="501813"/>
                </a:moveTo>
                <a:lnTo>
                  <a:pt x="4638812" y="501813"/>
                </a:lnTo>
                <a:lnTo>
                  <a:pt x="4638812" y="0"/>
                </a:lnTo>
                <a:lnTo>
                  <a:pt x="0" y="0"/>
                </a:lnTo>
                <a:lnTo>
                  <a:pt x="0" y="501813"/>
                </a:lnTo>
                <a:close/>
              </a:path>
            </a:pathLst>
          </a:custGeom>
          <a:solidFill>
            <a:srgbClr val="75FA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1" name="Google Shape;1234;p34"/>
          <p:cNvSpPr>
            <a:spLocks noChangeArrowheads="1"/>
          </p:cNvSpPr>
          <p:nvPr/>
        </p:nvSpPr>
        <p:spPr bwMode="auto">
          <a:xfrm>
            <a:off x="339725" y="1781175"/>
            <a:ext cx="1443038" cy="1466850"/>
          </a:xfrm>
          <a:custGeom>
            <a:avLst/>
            <a:gdLst>
              <a:gd name="T0" fmla="*/ 0 w 1442720"/>
              <a:gd name="T1" fmla="*/ 1514298 h 1466214"/>
              <a:gd name="T2" fmla="*/ 1466387 w 1442720"/>
              <a:gd name="T3" fmla="*/ 1514298 h 1466214"/>
              <a:gd name="T4" fmla="*/ 1466387 w 1442720"/>
              <a:gd name="T5" fmla="*/ 0 h 1466214"/>
              <a:gd name="T6" fmla="*/ 0 w 1442720"/>
              <a:gd name="T7" fmla="*/ 0 h 1466214"/>
              <a:gd name="T8" fmla="*/ 0 w 1442720"/>
              <a:gd name="T9" fmla="*/ 1514298 h 1466214"/>
              <a:gd name="T10" fmla="*/ 0 60000 65536"/>
              <a:gd name="T11" fmla="*/ 0 60000 65536"/>
              <a:gd name="T12" fmla="*/ 0 60000 65536"/>
              <a:gd name="T13" fmla="*/ 0 60000 65536"/>
              <a:gd name="T14" fmla="*/ 0 60000 65536"/>
              <a:gd name="T15" fmla="*/ 0 w 1442720"/>
              <a:gd name="T16" fmla="*/ 0 h 1466214"/>
              <a:gd name="T17" fmla="*/ 1442720 w 1442720"/>
              <a:gd name="T18" fmla="*/ 1466214 h 1466214"/>
            </a:gdLst>
            <a:ahLst/>
            <a:cxnLst>
              <a:cxn ang="T10">
                <a:pos x="T0" y="T1"/>
              </a:cxn>
              <a:cxn ang="T11">
                <a:pos x="T2" y="T3"/>
              </a:cxn>
              <a:cxn ang="T12">
                <a:pos x="T4" y="T5"/>
              </a:cxn>
              <a:cxn ang="T13">
                <a:pos x="T6" y="T7"/>
              </a:cxn>
              <a:cxn ang="T14">
                <a:pos x="T8" y="T9"/>
              </a:cxn>
            </a:cxnLst>
            <a:rect l="T15" t="T16" r="T17" b="T18"/>
            <a:pathLst>
              <a:path w="1442720" h="1466214" extrusionOk="0">
                <a:moveTo>
                  <a:pt x="0" y="1465838"/>
                </a:moveTo>
                <a:lnTo>
                  <a:pt x="1442347" y="1465838"/>
                </a:lnTo>
                <a:lnTo>
                  <a:pt x="1442347" y="0"/>
                </a:lnTo>
                <a:lnTo>
                  <a:pt x="0" y="0"/>
                </a:lnTo>
                <a:lnTo>
                  <a:pt x="0" y="1465838"/>
                </a:lnTo>
                <a:close/>
              </a:path>
            </a:pathLst>
          </a:custGeom>
          <a:solidFill>
            <a:srgbClr val="9CC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2" name="Google Shape;1235;p34"/>
          <p:cNvSpPr>
            <a:spLocks noChangeArrowheads="1"/>
          </p:cNvSpPr>
          <p:nvPr/>
        </p:nvSpPr>
        <p:spPr bwMode="auto">
          <a:xfrm>
            <a:off x="1781175" y="1781175"/>
            <a:ext cx="1443038" cy="1466850"/>
          </a:xfrm>
          <a:custGeom>
            <a:avLst/>
            <a:gdLst>
              <a:gd name="T0" fmla="*/ 0 w 1442720"/>
              <a:gd name="T1" fmla="*/ 1514298 h 1466214"/>
              <a:gd name="T2" fmla="*/ 1466374 w 1442720"/>
              <a:gd name="T3" fmla="*/ 1514298 h 1466214"/>
              <a:gd name="T4" fmla="*/ 1466374 w 1442720"/>
              <a:gd name="T5" fmla="*/ 0 h 1466214"/>
              <a:gd name="T6" fmla="*/ 0 w 1442720"/>
              <a:gd name="T7" fmla="*/ 0 h 1466214"/>
              <a:gd name="T8" fmla="*/ 0 w 1442720"/>
              <a:gd name="T9" fmla="*/ 1514298 h 1466214"/>
              <a:gd name="T10" fmla="*/ 0 60000 65536"/>
              <a:gd name="T11" fmla="*/ 0 60000 65536"/>
              <a:gd name="T12" fmla="*/ 0 60000 65536"/>
              <a:gd name="T13" fmla="*/ 0 60000 65536"/>
              <a:gd name="T14" fmla="*/ 0 60000 65536"/>
              <a:gd name="T15" fmla="*/ 0 w 1442720"/>
              <a:gd name="T16" fmla="*/ 0 h 1466214"/>
              <a:gd name="T17" fmla="*/ 1442720 w 1442720"/>
              <a:gd name="T18" fmla="*/ 1466214 h 1466214"/>
            </a:gdLst>
            <a:ahLst/>
            <a:cxnLst>
              <a:cxn ang="T10">
                <a:pos x="T0" y="T1"/>
              </a:cxn>
              <a:cxn ang="T11">
                <a:pos x="T2" y="T3"/>
              </a:cxn>
              <a:cxn ang="T12">
                <a:pos x="T4" y="T5"/>
              </a:cxn>
              <a:cxn ang="T13">
                <a:pos x="T6" y="T7"/>
              </a:cxn>
              <a:cxn ang="T14">
                <a:pos x="T8" y="T9"/>
              </a:cxn>
            </a:cxnLst>
            <a:rect l="T15" t="T16" r="T17" b="T18"/>
            <a:pathLst>
              <a:path w="1442720" h="1466214" extrusionOk="0">
                <a:moveTo>
                  <a:pt x="0" y="1465838"/>
                </a:moveTo>
                <a:lnTo>
                  <a:pt x="1442334" y="1465838"/>
                </a:lnTo>
                <a:lnTo>
                  <a:pt x="1442334" y="0"/>
                </a:lnTo>
                <a:lnTo>
                  <a:pt x="0" y="0"/>
                </a:lnTo>
                <a:lnTo>
                  <a:pt x="0" y="1465838"/>
                </a:lnTo>
                <a:close/>
              </a:path>
            </a:pathLst>
          </a:custGeom>
          <a:solidFill>
            <a:srgbClr val="9CC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3" name="Google Shape;1236;p34"/>
          <p:cNvSpPr>
            <a:spLocks noChangeArrowheads="1"/>
          </p:cNvSpPr>
          <p:nvPr/>
        </p:nvSpPr>
        <p:spPr bwMode="auto">
          <a:xfrm>
            <a:off x="3224213" y="1781175"/>
            <a:ext cx="3986212" cy="1466850"/>
          </a:xfrm>
          <a:custGeom>
            <a:avLst/>
            <a:gdLst>
              <a:gd name="T0" fmla="*/ 0 w 3987165"/>
              <a:gd name="T1" fmla="*/ 1514298 h 1466214"/>
              <a:gd name="T2" fmla="*/ 3915952 w 3987165"/>
              <a:gd name="T3" fmla="*/ 1514298 h 1466214"/>
              <a:gd name="T4" fmla="*/ 3915952 w 3987165"/>
              <a:gd name="T5" fmla="*/ 0 h 1466214"/>
              <a:gd name="T6" fmla="*/ 0 w 3987165"/>
              <a:gd name="T7" fmla="*/ 0 h 1466214"/>
              <a:gd name="T8" fmla="*/ 0 w 3987165"/>
              <a:gd name="T9" fmla="*/ 1514298 h 1466214"/>
              <a:gd name="T10" fmla="*/ 0 60000 65536"/>
              <a:gd name="T11" fmla="*/ 0 60000 65536"/>
              <a:gd name="T12" fmla="*/ 0 60000 65536"/>
              <a:gd name="T13" fmla="*/ 0 60000 65536"/>
              <a:gd name="T14" fmla="*/ 0 60000 65536"/>
              <a:gd name="T15" fmla="*/ 0 w 3987165"/>
              <a:gd name="T16" fmla="*/ 0 h 1466214"/>
              <a:gd name="T17" fmla="*/ 3987165 w 3987165"/>
              <a:gd name="T18" fmla="*/ 1466214 h 1466214"/>
            </a:gdLst>
            <a:ahLst/>
            <a:cxnLst>
              <a:cxn ang="T10">
                <a:pos x="T0" y="T1"/>
              </a:cxn>
              <a:cxn ang="T11">
                <a:pos x="T2" y="T3"/>
              </a:cxn>
              <a:cxn ang="T12">
                <a:pos x="T4" y="T5"/>
              </a:cxn>
              <a:cxn ang="T13">
                <a:pos x="T6" y="T7"/>
              </a:cxn>
              <a:cxn ang="T14">
                <a:pos x="T8" y="T9"/>
              </a:cxn>
            </a:cxnLst>
            <a:rect l="T15" t="T16" r="T17" b="T18"/>
            <a:pathLst>
              <a:path w="3987165" h="1466214" extrusionOk="0">
                <a:moveTo>
                  <a:pt x="0" y="1465838"/>
                </a:moveTo>
                <a:lnTo>
                  <a:pt x="3986783" y="1465838"/>
                </a:lnTo>
                <a:lnTo>
                  <a:pt x="3986783" y="0"/>
                </a:lnTo>
                <a:lnTo>
                  <a:pt x="0" y="0"/>
                </a:lnTo>
                <a:lnTo>
                  <a:pt x="0" y="1465838"/>
                </a:lnTo>
                <a:close/>
              </a:path>
            </a:pathLst>
          </a:custGeom>
          <a:solidFill>
            <a:srgbClr val="BCD7E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4" name="Google Shape;1237;p34"/>
          <p:cNvSpPr>
            <a:spLocks noChangeArrowheads="1"/>
          </p:cNvSpPr>
          <p:nvPr/>
        </p:nvSpPr>
        <p:spPr bwMode="auto">
          <a:xfrm>
            <a:off x="7210425" y="1781175"/>
            <a:ext cx="4640263" cy="1466850"/>
          </a:xfrm>
          <a:custGeom>
            <a:avLst/>
            <a:gdLst>
              <a:gd name="T0" fmla="*/ 0 w 4639309"/>
              <a:gd name="T1" fmla="*/ 1514298 h 1466214"/>
              <a:gd name="T2" fmla="*/ 4710898 w 4639309"/>
              <a:gd name="T3" fmla="*/ 1514298 h 1466214"/>
              <a:gd name="T4" fmla="*/ 4710898 w 4639309"/>
              <a:gd name="T5" fmla="*/ 0 h 1466214"/>
              <a:gd name="T6" fmla="*/ 0 w 4639309"/>
              <a:gd name="T7" fmla="*/ 0 h 1466214"/>
              <a:gd name="T8" fmla="*/ 0 w 4639309"/>
              <a:gd name="T9" fmla="*/ 1514298 h 1466214"/>
              <a:gd name="T10" fmla="*/ 0 60000 65536"/>
              <a:gd name="T11" fmla="*/ 0 60000 65536"/>
              <a:gd name="T12" fmla="*/ 0 60000 65536"/>
              <a:gd name="T13" fmla="*/ 0 60000 65536"/>
              <a:gd name="T14" fmla="*/ 0 60000 65536"/>
              <a:gd name="T15" fmla="*/ 0 w 4639309"/>
              <a:gd name="T16" fmla="*/ 0 h 1466214"/>
              <a:gd name="T17" fmla="*/ 4639309 w 4639309"/>
              <a:gd name="T18" fmla="*/ 1466214 h 1466214"/>
            </a:gdLst>
            <a:ahLst/>
            <a:cxnLst>
              <a:cxn ang="T10">
                <a:pos x="T0" y="T1"/>
              </a:cxn>
              <a:cxn ang="T11">
                <a:pos x="T2" y="T3"/>
              </a:cxn>
              <a:cxn ang="T12">
                <a:pos x="T4" y="T5"/>
              </a:cxn>
              <a:cxn ang="T13">
                <a:pos x="T6" y="T7"/>
              </a:cxn>
              <a:cxn ang="T14">
                <a:pos x="T8" y="T9"/>
              </a:cxn>
            </a:cxnLst>
            <a:rect l="T15" t="T16" r="T17" b="T18"/>
            <a:pathLst>
              <a:path w="4639309" h="1466214" extrusionOk="0">
                <a:moveTo>
                  <a:pt x="0" y="1465838"/>
                </a:moveTo>
                <a:lnTo>
                  <a:pt x="4638812" y="1465838"/>
                </a:lnTo>
                <a:lnTo>
                  <a:pt x="4638812" y="0"/>
                </a:lnTo>
                <a:lnTo>
                  <a:pt x="0" y="0"/>
                </a:lnTo>
                <a:lnTo>
                  <a:pt x="0" y="1465838"/>
                </a:lnTo>
                <a:close/>
              </a:path>
            </a:pathLst>
          </a:custGeom>
          <a:solidFill>
            <a:srgbClr val="BCD7E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5" name="Google Shape;1238;p34"/>
          <p:cNvSpPr>
            <a:spLocks noChangeArrowheads="1"/>
          </p:cNvSpPr>
          <p:nvPr/>
        </p:nvSpPr>
        <p:spPr bwMode="auto">
          <a:xfrm>
            <a:off x="339725" y="3246438"/>
            <a:ext cx="1443038" cy="1098550"/>
          </a:xfrm>
          <a:custGeom>
            <a:avLst/>
            <a:gdLst>
              <a:gd name="T0" fmla="*/ 0 w 1442720"/>
              <a:gd name="T1" fmla="*/ 1098041 h 1098550"/>
              <a:gd name="T2" fmla="*/ 1466387 w 1442720"/>
              <a:gd name="T3" fmla="*/ 1098041 h 1098550"/>
              <a:gd name="T4" fmla="*/ 1466387 w 1442720"/>
              <a:gd name="T5" fmla="*/ 0 h 1098550"/>
              <a:gd name="T6" fmla="*/ 0 w 1442720"/>
              <a:gd name="T7" fmla="*/ 0 h 1098550"/>
              <a:gd name="T8" fmla="*/ 0 w 1442720"/>
              <a:gd name="T9" fmla="*/ 1098041 h 1098550"/>
              <a:gd name="T10" fmla="*/ 0 60000 65536"/>
              <a:gd name="T11" fmla="*/ 0 60000 65536"/>
              <a:gd name="T12" fmla="*/ 0 60000 65536"/>
              <a:gd name="T13" fmla="*/ 0 60000 65536"/>
              <a:gd name="T14" fmla="*/ 0 60000 65536"/>
              <a:gd name="T15" fmla="*/ 0 w 1442720"/>
              <a:gd name="T16" fmla="*/ 0 h 1098550"/>
              <a:gd name="T17" fmla="*/ 1442720 w 1442720"/>
              <a:gd name="T18" fmla="*/ 1098550 h 1098550"/>
            </a:gdLst>
            <a:ahLst/>
            <a:cxnLst>
              <a:cxn ang="T10">
                <a:pos x="T0" y="T1"/>
              </a:cxn>
              <a:cxn ang="T11">
                <a:pos x="T2" y="T3"/>
              </a:cxn>
              <a:cxn ang="T12">
                <a:pos x="T4" y="T5"/>
              </a:cxn>
              <a:cxn ang="T13">
                <a:pos x="T6" y="T7"/>
              </a:cxn>
              <a:cxn ang="T14">
                <a:pos x="T8" y="T9"/>
              </a:cxn>
            </a:cxnLst>
            <a:rect l="T15" t="T16" r="T17" b="T18"/>
            <a:pathLst>
              <a:path w="1442720" h="1098550" extrusionOk="0">
                <a:moveTo>
                  <a:pt x="0" y="1098041"/>
                </a:moveTo>
                <a:lnTo>
                  <a:pt x="1442347" y="1098041"/>
                </a:lnTo>
                <a:lnTo>
                  <a:pt x="1442347" y="0"/>
                </a:lnTo>
                <a:lnTo>
                  <a:pt x="0" y="0"/>
                </a:lnTo>
                <a:lnTo>
                  <a:pt x="0" y="1098041"/>
                </a:lnTo>
                <a:close/>
              </a:path>
            </a:pathLst>
          </a:custGeom>
          <a:solidFill>
            <a:srgbClr val="DEEBF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6" name="Google Shape;1239;p34"/>
          <p:cNvSpPr>
            <a:spLocks noChangeArrowheads="1"/>
          </p:cNvSpPr>
          <p:nvPr/>
        </p:nvSpPr>
        <p:spPr bwMode="auto">
          <a:xfrm>
            <a:off x="1781175" y="3246438"/>
            <a:ext cx="1443038" cy="1098550"/>
          </a:xfrm>
          <a:custGeom>
            <a:avLst/>
            <a:gdLst>
              <a:gd name="T0" fmla="*/ 0 w 1442720"/>
              <a:gd name="T1" fmla="*/ 1098041 h 1098550"/>
              <a:gd name="T2" fmla="*/ 1466374 w 1442720"/>
              <a:gd name="T3" fmla="*/ 1098041 h 1098550"/>
              <a:gd name="T4" fmla="*/ 1466374 w 1442720"/>
              <a:gd name="T5" fmla="*/ 0 h 1098550"/>
              <a:gd name="T6" fmla="*/ 0 w 1442720"/>
              <a:gd name="T7" fmla="*/ 0 h 1098550"/>
              <a:gd name="T8" fmla="*/ 0 w 1442720"/>
              <a:gd name="T9" fmla="*/ 1098041 h 1098550"/>
              <a:gd name="T10" fmla="*/ 0 60000 65536"/>
              <a:gd name="T11" fmla="*/ 0 60000 65536"/>
              <a:gd name="T12" fmla="*/ 0 60000 65536"/>
              <a:gd name="T13" fmla="*/ 0 60000 65536"/>
              <a:gd name="T14" fmla="*/ 0 60000 65536"/>
              <a:gd name="T15" fmla="*/ 0 w 1442720"/>
              <a:gd name="T16" fmla="*/ 0 h 1098550"/>
              <a:gd name="T17" fmla="*/ 1442720 w 1442720"/>
              <a:gd name="T18" fmla="*/ 1098550 h 1098550"/>
            </a:gdLst>
            <a:ahLst/>
            <a:cxnLst>
              <a:cxn ang="T10">
                <a:pos x="T0" y="T1"/>
              </a:cxn>
              <a:cxn ang="T11">
                <a:pos x="T2" y="T3"/>
              </a:cxn>
              <a:cxn ang="T12">
                <a:pos x="T4" y="T5"/>
              </a:cxn>
              <a:cxn ang="T13">
                <a:pos x="T6" y="T7"/>
              </a:cxn>
              <a:cxn ang="T14">
                <a:pos x="T8" y="T9"/>
              </a:cxn>
            </a:cxnLst>
            <a:rect l="T15" t="T16" r="T17" b="T18"/>
            <a:pathLst>
              <a:path w="1442720" h="1098550" extrusionOk="0">
                <a:moveTo>
                  <a:pt x="0" y="1098041"/>
                </a:moveTo>
                <a:lnTo>
                  <a:pt x="1442334" y="1098041"/>
                </a:lnTo>
                <a:lnTo>
                  <a:pt x="1442334" y="0"/>
                </a:lnTo>
                <a:lnTo>
                  <a:pt x="0" y="0"/>
                </a:lnTo>
                <a:lnTo>
                  <a:pt x="0" y="1098041"/>
                </a:lnTo>
                <a:close/>
              </a:path>
            </a:pathLst>
          </a:custGeom>
          <a:solidFill>
            <a:srgbClr val="DEEBF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7" name="Google Shape;1240;p34"/>
          <p:cNvSpPr>
            <a:spLocks noChangeArrowheads="1"/>
          </p:cNvSpPr>
          <p:nvPr/>
        </p:nvSpPr>
        <p:spPr bwMode="auto">
          <a:xfrm>
            <a:off x="3224213" y="3246438"/>
            <a:ext cx="3986212" cy="1098550"/>
          </a:xfrm>
          <a:custGeom>
            <a:avLst/>
            <a:gdLst>
              <a:gd name="T0" fmla="*/ 0 w 3987165"/>
              <a:gd name="T1" fmla="*/ 1098041 h 1098550"/>
              <a:gd name="T2" fmla="*/ 3915952 w 3987165"/>
              <a:gd name="T3" fmla="*/ 1098041 h 1098550"/>
              <a:gd name="T4" fmla="*/ 3915952 w 3987165"/>
              <a:gd name="T5" fmla="*/ 0 h 1098550"/>
              <a:gd name="T6" fmla="*/ 0 w 3987165"/>
              <a:gd name="T7" fmla="*/ 0 h 1098550"/>
              <a:gd name="T8" fmla="*/ 0 w 3987165"/>
              <a:gd name="T9" fmla="*/ 1098041 h 1098550"/>
              <a:gd name="T10" fmla="*/ 0 60000 65536"/>
              <a:gd name="T11" fmla="*/ 0 60000 65536"/>
              <a:gd name="T12" fmla="*/ 0 60000 65536"/>
              <a:gd name="T13" fmla="*/ 0 60000 65536"/>
              <a:gd name="T14" fmla="*/ 0 60000 65536"/>
              <a:gd name="T15" fmla="*/ 0 w 3987165"/>
              <a:gd name="T16" fmla="*/ 0 h 1098550"/>
              <a:gd name="T17" fmla="*/ 3987165 w 3987165"/>
              <a:gd name="T18" fmla="*/ 1098550 h 1098550"/>
            </a:gdLst>
            <a:ahLst/>
            <a:cxnLst>
              <a:cxn ang="T10">
                <a:pos x="T0" y="T1"/>
              </a:cxn>
              <a:cxn ang="T11">
                <a:pos x="T2" y="T3"/>
              </a:cxn>
              <a:cxn ang="T12">
                <a:pos x="T4" y="T5"/>
              </a:cxn>
              <a:cxn ang="T13">
                <a:pos x="T6" y="T7"/>
              </a:cxn>
              <a:cxn ang="T14">
                <a:pos x="T8" y="T9"/>
              </a:cxn>
            </a:cxnLst>
            <a:rect l="T15" t="T16" r="T17" b="T18"/>
            <a:pathLst>
              <a:path w="3987165" h="1098550" extrusionOk="0">
                <a:moveTo>
                  <a:pt x="0" y="1098041"/>
                </a:moveTo>
                <a:lnTo>
                  <a:pt x="3986783" y="1098041"/>
                </a:lnTo>
                <a:lnTo>
                  <a:pt x="3986783" y="0"/>
                </a:lnTo>
                <a:lnTo>
                  <a:pt x="0" y="0"/>
                </a:lnTo>
                <a:lnTo>
                  <a:pt x="0" y="109804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8" name="Google Shape;1241;p34"/>
          <p:cNvSpPr>
            <a:spLocks noChangeArrowheads="1"/>
          </p:cNvSpPr>
          <p:nvPr/>
        </p:nvSpPr>
        <p:spPr bwMode="auto">
          <a:xfrm>
            <a:off x="7210425" y="3246438"/>
            <a:ext cx="4640263" cy="1098550"/>
          </a:xfrm>
          <a:custGeom>
            <a:avLst/>
            <a:gdLst>
              <a:gd name="T0" fmla="*/ 0 w 4639309"/>
              <a:gd name="T1" fmla="*/ 1098041 h 1098550"/>
              <a:gd name="T2" fmla="*/ 4710898 w 4639309"/>
              <a:gd name="T3" fmla="*/ 1098041 h 1098550"/>
              <a:gd name="T4" fmla="*/ 4710898 w 4639309"/>
              <a:gd name="T5" fmla="*/ 0 h 1098550"/>
              <a:gd name="T6" fmla="*/ 0 w 4639309"/>
              <a:gd name="T7" fmla="*/ 0 h 1098550"/>
              <a:gd name="T8" fmla="*/ 0 w 4639309"/>
              <a:gd name="T9" fmla="*/ 1098041 h 1098550"/>
              <a:gd name="T10" fmla="*/ 0 60000 65536"/>
              <a:gd name="T11" fmla="*/ 0 60000 65536"/>
              <a:gd name="T12" fmla="*/ 0 60000 65536"/>
              <a:gd name="T13" fmla="*/ 0 60000 65536"/>
              <a:gd name="T14" fmla="*/ 0 60000 65536"/>
              <a:gd name="T15" fmla="*/ 0 w 4639309"/>
              <a:gd name="T16" fmla="*/ 0 h 1098550"/>
              <a:gd name="T17" fmla="*/ 4639309 w 4639309"/>
              <a:gd name="T18" fmla="*/ 1098550 h 1098550"/>
            </a:gdLst>
            <a:ahLst/>
            <a:cxnLst>
              <a:cxn ang="T10">
                <a:pos x="T0" y="T1"/>
              </a:cxn>
              <a:cxn ang="T11">
                <a:pos x="T2" y="T3"/>
              </a:cxn>
              <a:cxn ang="T12">
                <a:pos x="T4" y="T5"/>
              </a:cxn>
              <a:cxn ang="T13">
                <a:pos x="T6" y="T7"/>
              </a:cxn>
              <a:cxn ang="T14">
                <a:pos x="T8" y="T9"/>
              </a:cxn>
            </a:cxnLst>
            <a:rect l="T15" t="T16" r="T17" b="T18"/>
            <a:pathLst>
              <a:path w="4639309" h="1098550" extrusionOk="0">
                <a:moveTo>
                  <a:pt x="0" y="1098041"/>
                </a:moveTo>
                <a:lnTo>
                  <a:pt x="4638812" y="1098041"/>
                </a:lnTo>
                <a:lnTo>
                  <a:pt x="4638812" y="0"/>
                </a:lnTo>
                <a:lnTo>
                  <a:pt x="0" y="0"/>
                </a:lnTo>
                <a:lnTo>
                  <a:pt x="0" y="109804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89" name="Google Shape;1242;p34"/>
          <p:cNvSpPr>
            <a:spLocks noChangeArrowheads="1"/>
          </p:cNvSpPr>
          <p:nvPr/>
        </p:nvSpPr>
        <p:spPr bwMode="auto">
          <a:xfrm>
            <a:off x="339725" y="4344988"/>
            <a:ext cx="1443038" cy="1331912"/>
          </a:xfrm>
          <a:custGeom>
            <a:avLst/>
            <a:gdLst>
              <a:gd name="T0" fmla="*/ 0 w 1442720"/>
              <a:gd name="T1" fmla="*/ 1355058 h 1331595"/>
              <a:gd name="T2" fmla="*/ 1466387 w 1442720"/>
              <a:gd name="T3" fmla="*/ 1355058 h 1331595"/>
              <a:gd name="T4" fmla="*/ 1466387 w 1442720"/>
              <a:gd name="T5" fmla="*/ 0 h 1331595"/>
              <a:gd name="T6" fmla="*/ 0 w 1442720"/>
              <a:gd name="T7" fmla="*/ 0 h 1331595"/>
              <a:gd name="T8" fmla="*/ 0 w 1442720"/>
              <a:gd name="T9" fmla="*/ 1355058 h 1331595"/>
              <a:gd name="T10" fmla="*/ 0 60000 65536"/>
              <a:gd name="T11" fmla="*/ 0 60000 65536"/>
              <a:gd name="T12" fmla="*/ 0 60000 65536"/>
              <a:gd name="T13" fmla="*/ 0 60000 65536"/>
              <a:gd name="T14" fmla="*/ 0 60000 65536"/>
              <a:gd name="T15" fmla="*/ 0 w 1442720"/>
              <a:gd name="T16" fmla="*/ 0 h 1331595"/>
              <a:gd name="T17" fmla="*/ 1442720 w 1442720"/>
              <a:gd name="T18" fmla="*/ 1331595 h 1331595"/>
            </a:gdLst>
            <a:ahLst/>
            <a:cxnLst>
              <a:cxn ang="T10">
                <a:pos x="T0" y="T1"/>
              </a:cxn>
              <a:cxn ang="T11">
                <a:pos x="T2" y="T3"/>
              </a:cxn>
              <a:cxn ang="T12">
                <a:pos x="T4" y="T5"/>
              </a:cxn>
              <a:cxn ang="T13">
                <a:pos x="T6" y="T7"/>
              </a:cxn>
              <a:cxn ang="T14">
                <a:pos x="T8" y="T9"/>
              </a:cxn>
            </a:cxnLst>
            <a:rect l="T15" t="T16" r="T17" b="T18"/>
            <a:pathLst>
              <a:path w="1442720" h="1331595" extrusionOk="0">
                <a:moveTo>
                  <a:pt x="0" y="1331082"/>
                </a:moveTo>
                <a:lnTo>
                  <a:pt x="1442347" y="1331082"/>
                </a:lnTo>
                <a:lnTo>
                  <a:pt x="1442347" y="0"/>
                </a:lnTo>
                <a:lnTo>
                  <a:pt x="0" y="0"/>
                </a:lnTo>
                <a:lnTo>
                  <a:pt x="0" y="1331082"/>
                </a:lnTo>
                <a:close/>
              </a:path>
            </a:pathLst>
          </a:custGeom>
          <a:solidFill>
            <a:srgbClr val="9CC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0" name="Google Shape;1243;p34"/>
          <p:cNvSpPr>
            <a:spLocks noChangeArrowheads="1"/>
          </p:cNvSpPr>
          <p:nvPr/>
        </p:nvSpPr>
        <p:spPr bwMode="auto">
          <a:xfrm>
            <a:off x="1781175" y="4344988"/>
            <a:ext cx="1443038" cy="1331912"/>
          </a:xfrm>
          <a:custGeom>
            <a:avLst/>
            <a:gdLst>
              <a:gd name="T0" fmla="*/ 0 w 1442720"/>
              <a:gd name="T1" fmla="*/ 1355058 h 1331595"/>
              <a:gd name="T2" fmla="*/ 1466374 w 1442720"/>
              <a:gd name="T3" fmla="*/ 1355058 h 1331595"/>
              <a:gd name="T4" fmla="*/ 1466374 w 1442720"/>
              <a:gd name="T5" fmla="*/ 0 h 1331595"/>
              <a:gd name="T6" fmla="*/ 0 w 1442720"/>
              <a:gd name="T7" fmla="*/ 0 h 1331595"/>
              <a:gd name="T8" fmla="*/ 0 w 1442720"/>
              <a:gd name="T9" fmla="*/ 1355058 h 1331595"/>
              <a:gd name="T10" fmla="*/ 0 60000 65536"/>
              <a:gd name="T11" fmla="*/ 0 60000 65536"/>
              <a:gd name="T12" fmla="*/ 0 60000 65536"/>
              <a:gd name="T13" fmla="*/ 0 60000 65536"/>
              <a:gd name="T14" fmla="*/ 0 60000 65536"/>
              <a:gd name="T15" fmla="*/ 0 w 1442720"/>
              <a:gd name="T16" fmla="*/ 0 h 1331595"/>
              <a:gd name="T17" fmla="*/ 1442720 w 1442720"/>
              <a:gd name="T18" fmla="*/ 1331595 h 1331595"/>
            </a:gdLst>
            <a:ahLst/>
            <a:cxnLst>
              <a:cxn ang="T10">
                <a:pos x="T0" y="T1"/>
              </a:cxn>
              <a:cxn ang="T11">
                <a:pos x="T2" y="T3"/>
              </a:cxn>
              <a:cxn ang="T12">
                <a:pos x="T4" y="T5"/>
              </a:cxn>
              <a:cxn ang="T13">
                <a:pos x="T6" y="T7"/>
              </a:cxn>
              <a:cxn ang="T14">
                <a:pos x="T8" y="T9"/>
              </a:cxn>
            </a:cxnLst>
            <a:rect l="T15" t="T16" r="T17" b="T18"/>
            <a:pathLst>
              <a:path w="1442720" h="1331595" extrusionOk="0">
                <a:moveTo>
                  <a:pt x="0" y="1331082"/>
                </a:moveTo>
                <a:lnTo>
                  <a:pt x="1442334" y="1331082"/>
                </a:lnTo>
                <a:lnTo>
                  <a:pt x="1442334" y="0"/>
                </a:lnTo>
                <a:lnTo>
                  <a:pt x="0" y="0"/>
                </a:lnTo>
                <a:lnTo>
                  <a:pt x="0" y="1331082"/>
                </a:lnTo>
                <a:close/>
              </a:path>
            </a:pathLst>
          </a:custGeom>
          <a:solidFill>
            <a:srgbClr val="9CC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1" name="Google Shape;1244;p34"/>
          <p:cNvSpPr>
            <a:spLocks noChangeArrowheads="1"/>
          </p:cNvSpPr>
          <p:nvPr/>
        </p:nvSpPr>
        <p:spPr bwMode="auto">
          <a:xfrm>
            <a:off x="3224213" y="4344988"/>
            <a:ext cx="3986212" cy="1331912"/>
          </a:xfrm>
          <a:custGeom>
            <a:avLst/>
            <a:gdLst>
              <a:gd name="T0" fmla="*/ 0 w 3987165"/>
              <a:gd name="T1" fmla="*/ 1355058 h 1331595"/>
              <a:gd name="T2" fmla="*/ 3915952 w 3987165"/>
              <a:gd name="T3" fmla="*/ 1355058 h 1331595"/>
              <a:gd name="T4" fmla="*/ 3915952 w 3987165"/>
              <a:gd name="T5" fmla="*/ 0 h 1331595"/>
              <a:gd name="T6" fmla="*/ 0 w 3987165"/>
              <a:gd name="T7" fmla="*/ 0 h 1331595"/>
              <a:gd name="T8" fmla="*/ 0 w 3987165"/>
              <a:gd name="T9" fmla="*/ 1355058 h 1331595"/>
              <a:gd name="T10" fmla="*/ 0 60000 65536"/>
              <a:gd name="T11" fmla="*/ 0 60000 65536"/>
              <a:gd name="T12" fmla="*/ 0 60000 65536"/>
              <a:gd name="T13" fmla="*/ 0 60000 65536"/>
              <a:gd name="T14" fmla="*/ 0 60000 65536"/>
              <a:gd name="T15" fmla="*/ 0 w 3987165"/>
              <a:gd name="T16" fmla="*/ 0 h 1331595"/>
              <a:gd name="T17" fmla="*/ 3987165 w 3987165"/>
              <a:gd name="T18" fmla="*/ 1331595 h 1331595"/>
            </a:gdLst>
            <a:ahLst/>
            <a:cxnLst>
              <a:cxn ang="T10">
                <a:pos x="T0" y="T1"/>
              </a:cxn>
              <a:cxn ang="T11">
                <a:pos x="T2" y="T3"/>
              </a:cxn>
              <a:cxn ang="T12">
                <a:pos x="T4" y="T5"/>
              </a:cxn>
              <a:cxn ang="T13">
                <a:pos x="T6" y="T7"/>
              </a:cxn>
              <a:cxn ang="T14">
                <a:pos x="T8" y="T9"/>
              </a:cxn>
            </a:cxnLst>
            <a:rect l="T15" t="T16" r="T17" b="T18"/>
            <a:pathLst>
              <a:path w="3987165" h="1331595" extrusionOk="0">
                <a:moveTo>
                  <a:pt x="0" y="1331082"/>
                </a:moveTo>
                <a:lnTo>
                  <a:pt x="3986783" y="1331082"/>
                </a:lnTo>
                <a:lnTo>
                  <a:pt x="3986783" y="0"/>
                </a:lnTo>
                <a:lnTo>
                  <a:pt x="0" y="0"/>
                </a:lnTo>
                <a:lnTo>
                  <a:pt x="0" y="1331082"/>
                </a:lnTo>
                <a:close/>
              </a:path>
            </a:pathLst>
          </a:custGeom>
          <a:solidFill>
            <a:srgbClr val="BCD7E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2" name="Google Shape;1245;p34"/>
          <p:cNvSpPr>
            <a:spLocks noChangeArrowheads="1"/>
          </p:cNvSpPr>
          <p:nvPr/>
        </p:nvSpPr>
        <p:spPr bwMode="auto">
          <a:xfrm>
            <a:off x="7210425" y="4344988"/>
            <a:ext cx="4640263" cy="1331912"/>
          </a:xfrm>
          <a:custGeom>
            <a:avLst/>
            <a:gdLst>
              <a:gd name="T0" fmla="*/ 0 w 4639309"/>
              <a:gd name="T1" fmla="*/ 1355058 h 1331595"/>
              <a:gd name="T2" fmla="*/ 4710898 w 4639309"/>
              <a:gd name="T3" fmla="*/ 1355058 h 1331595"/>
              <a:gd name="T4" fmla="*/ 4710898 w 4639309"/>
              <a:gd name="T5" fmla="*/ 0 h 1331595"/>
              <a:gd name="T6" fmla="*/ 0 w 4639309"/>
              <a:gd name="T7" fmla="*/ 0 h 1331595"/>
              <a:gd name="T8" fmla="*/ 0 w 4639309"/>
              <a:gd name="T9" fmla="*/ 1355058 h 1331595"/>
              <a:gd name="T10" fmla="*/ 0 60000 65536"/>
              <a:gd name="T11" fmla="*/ 0 60000 65536"/>
              <a:gd name="T12" fmla="*/ 0 60000 65536"/>
              <a:gd name="T13" fmla="*/ 0 60000 65536"/>
              <a:gd name="T14" fmla="*/ 0 60000 65536"/>
              <a:gd name="T15" fmla="*/ 0 w 4639309"/>
              <a:gd name="T16" fmla="*/ 0 h 1331595"/>
              <a:gd name="T17" fmla="*/ 4639309 w 4639309"/>
              <a:gd name="T18" fmla="*/ 1331595 h 1331595"/>
            </a:gdLst>
            <a:ahLst/>
            <a:cxnLst>
              <a:cxn ang="T10">
                <a:pos x="T0" y="T1"/>
              </a:cxn>
              <a:cxn ang="T11">
                <a:pos x="T2" y="T3"/>
              </a:cxn>
              <a:cxn ang="T12">
                <a:pos x="T4" y="T5"/>
              </a:cxn>
              <a:cxn ang="T13">
                <a:pos x="T6" y="T7"/>
              </a:cxn>
              <a:cxn ang="T14">
                <a:pos x="T8" y="T9"/>
              </a:cxn>
            </a:cxnLst>
            <a:rect l="T15" t="T16" r="T17" b="T18"/>
            <a:pathLst>
              <a:path w="4639309" h="1331595" extrusionOk="0">
                <a:moveTo>
                  <a:pt x="0" y="1331082"/>
                </a:moveTo>
                <a:lnTo>
                  <a:pt x="4638812" y="1331082"/>
                </a:lnTo>
                <a:lnTo>
                  <a:pt x="4638812" y="0"/>
                </a:lnTo>
                <a:lnTo>
                  <a:pt x="0" y="0"/>
                </a:lnTo>
                <a:lnTo>
                  <a:pt x="0" y="1331082"/>
                </a:lnTo>
                <a:close/>
              </a:path>
            </a:pathLst>
          </a:custGeom>
          <a:solidFill>
            <a:srgbClr val="BCD7E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3" name="Google Shape;1246;p34"/>
          <p:cNvSpPr>
            <a:spLocks noChangeArrowheads="1"/>
          </p:cNvSpPr>
          <p:nvPr/>
        </p:nvSpPr>
        <p:spPr bwMode="auto">
          <a:xfrm>
            <a:off x="339725" y="1781175"/>
            <a:ext cx="11510963" cy="0"/>
          </a:xfrm>
          <a:custGeom>
            <a:avLst/>
            <a:gdLst>
              <a:gd name="T0" fmla="*/ 0 w 11510645"/>
              <a:gd name="T1" fmla="*/ 0 h 120000"/>
              <a:gd name="T2" fmla="*/ 11534026 w 11510645"/>
              <a:gd name="T3" fmla="*/ 0 h 120000"/>
              <a:gd name="T4" fmla="*/ 0 60000 65536"/>
              <a:gd name="T5" fmla="*/ 0 60000 65536"/>
              <a:gd name="T6" fmla="*/ 0 w 11510645"/>
              <a:gd name="T7" fmla="*/ 0 h 120000"/>
              <a:gd name="T8" fmla="*/ 11510645 w 11510645"/>
              <a:gd name="T9" fmla="*/ 0 h 120000"/>
            </a:gdLst>
            <a:ahLst/>
            <a:cxnLst>
              <a:cxn ang="T4">
                <a:pos x="T0" y="T1"/>
              </a:cxn>
              <a:cxn ang="T5">
                <a:pos x="T2" y="T3"/>
              </a:cxn>
            </a:cxnLst>
            <a:rect l="T6" t="T7" r="T8" b="T9"/>
            <a:pathLst>
              <a:path w="11510645" h="120000" extrusionOk="0">
                <a:moveTo>
                  <a:pt x="0" y="0"/>
                </a:moveTo>
                <a:lnTo>
                  <a:pt x="11510143" y="0"/>
                </a:lnTo>
              </a:path>
            </a:pathLst>
          </a:custGeom>
          <a:noFill/>
          <a:ln w="12700">
            <a:solidFill>
              <a:srgbClr val="4471C4"/>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4" name="Google Shape;1247;p34"/>
          <p:cNvSpPr>
            <a:spLocks noChangeArrowheads="1"/>
          </p:cNvSpPr>
          <p:nvPr/>
        </p:nvSpPr>
        <p:spPr bwMode="auto">
          <a:xfrm>
            <a:off x="339725" y="1279525"/>
            <a:ext cx="11510963" cy="0"/>
          </a:xfrm>
          <a:custGeom>
            <a:avLst/>
            <a:gdLst>
              <a:gd name="T0" fmla="*/ 0 w 11510645"/>
              <a:gd name="T1" fmla="*/ 0 h 120000"/>
              <a:gd name="T2" fmla="*/ 11534026 w 11510645"/>
              <a:gd name="T3" fmla="*/ 0 h 120000"/>
              <a:gd name="T4" fmla="*/ 0 60000 65536"/>
              <a:gd name="T5" fmla="*/ 0 60000 65536"/>
              <a:gd name="T6" fmla="*/ 0 w 11510645"/>
              <a:gd name="T7" fmla="*/ 0 h 120000"/>
              <a:gd name="T8" fmla="*/ 11510645 w 11510645"/>
              <a:gd name="T9" fmla="*/ 0 h 120000"/>
            </a:gdLst>
            <a:ahLst/>
            <a:cxnLst>
              <a:cxn ang="T4">
                <a:pos x="T0" y="T1"/>
              </a:cxn>
              <a:cxn ang="T5">
                <a:pos x="T2" y="T3"/>
              </a:cxn>
            </a:cxnLst>
            <a:rect l="T6" t="T7" r="T8" b="T9"/>
            <a:pathLst>
              <a:path w="11510645" h="120000" extrusionOk="0">
                <a:moveTo>
                  <a:pt x="0" y="0"/>
                </a:moveTo>
                <a:lnTo>
                  <a:pt x="11510143" y="0"/>
                </a:lnTo>
              </a:path>
            </a:pathLst>
          </a:custGeom>
          <a:noFill/>
          <a:ln w="12700">
            <a:solidFill>
              <a:srgbClr val="4471C4"/>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5" name="Google Shape;1248;p34"/>
          <p:cNvSpPr>
            <a:spLocks noChangeArrowheads="1"/>
          </p:cNvSpPr>
          <p:nvPr/>
        </p:nvSpPr>
        <p:spPr bwMode="auto">
          <a:xfrm>
            <a:off x="339725" y="5676900"/>
            <a:ext cx="11510963" cy="0"/>
          </a:xfrm>
          <a:custGeom>
            <a:avLst/>
            <a:gdLst>
              <a:gd name="T0" fmla="*/ 0 w 11510645"/>
              <a:gd name="T1" fmla="*/ 0 h 120000"/>
              <a:gd name="T2" fmla="*/ 11534026 w 11510645"/>
              <a:gd name="T3" fmla="*/ 0 h 120000"/>
              <a:gd name="T4" fmla="*/ 0 60000 65536"/>
              <a:gd name="T5" fmla="*/ 0 60000 65536"/>
              <a:gd name="T6" fmla="*/ 0 w 11510645"/>
              <a:gd name="T7" fmla="*/ 0 h 120000"/>
              <a:gd name="T8" fmla="*/ 11510645 w 11510645"/>
              <a:gd name="T9" fmla="*/ 0 h 120000"/>
            </a:gdLst>
            <a:ahLst/>
            <a:cxnLst>
              <a:cxn ang="T4">
                <a:pos x="T0" y="T1"/>
              </a:cxn>
              <a:cxn ang="T5">
                <a:pos x="T2" y="T3"/>
              </a:cxn>
            </a:cxnLst>
            <a:rect l="T6" t="T7" r="T8" b="T9"/>
            <a:pathLst>
              <a:path w="11510645" h="120000" extrusionOk="0">
                <a:moveTo>
                  <a:pt x="0" y="0"/>
                </a:moveTo>
                <a:lnTo>
                  <a:pt x="11510143" y="0"/>
                </a:lnTo>
              </a:path>
            </a:pathLst>
          </a:custGeom>
          <a:noFill/>
          <a:ln w="12700">
            <a:solidFill>
              <a:srgbClr val="4471C4"/>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s-CO" sz="1400">
              <a:solidFill>
                <a:srgbClr val="000000"/>
              </a:solidFill>
              <a:cs typeface="Arial" panose="020B0604020202020204" pitchFamily="34" charset="0"/>
              <a:sym typeface="Arial" panose="020B0604020202020204" pitchFamily="34" charset="0"/>
            </a:endParaRPr>
          </a:p>
        </p:txBody>
      </p:sp>
      <p:sp>
        <p:nvSpPr>
          <p:cNvPr id="203796" name="Google Shape;1249;p34"/>
          <p:cNvSpPr txBox="1">
            <a:spLocks noChangeArrowheads="1"/>
          </p:cNvSpPr>
          <p:nvPr/>
        </p:nvSpPr>
        <p:spPr bwMode="auto">
          <a:xfrm>
            <a:off x="3087688" y="1430338"/>
            <a:ext cx="137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600"/>
              <a:buFont typeface="Arial" panose="020B0604020202020204" pitchFamily="34" charset="0"/>
              <a:buNone/>
            </a:pPr>
            <a:r>
              <a:rPr lang="es-CO" altLang="es-CO" sz="1600" b="1">
                <a:solidFill>
                  <a:srgbClr val="154698"/>
                </a:solidFill>
                <a:latin typeface="Arial Narrow" panose="020B0606020202030204" pitchFamily="34" charset="0"/>
                <a:sym typeface="Arial Narrow" panose="020B0606020202030204" pitchFamily="34" charset="0"/>
              </a:rPr>
              <a:t>CONVENCIONES</a:t>
            </a:r>
            <a:endParaRPr lang="es-CO" altLang="es-CO" sz="1600">
              <a:latin typeface="Arial Narrow" panose="020B0606020202030204" pitchFamily="34" charset="0"/>
              <a:sym typeface="Arial Narrow" panose="020B0606020202030204" pitchFamily="34" charset="0"/>
            </a:endParaRPr>
          </a:p>
        </p:txBody>
      </p:sp>
      <p:sp>
        <p:nvSpPr>
          <p:cNvPr id="203797" name="Google Shape;1250;p34"/>
          <p:cNvSpPr txBox="1">
            <a:spLocks noChangeArrowheads="1"/>
          </p:cNvSpPr>
          <p:nvPr/>
        </p:nvSpPr>
        <p:spPr bwMode="auto">
          <a:xfrm>
            <a:off x="7907338" y="1430338"/>
            <a:ext cx="34274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600"/>
              <a:buFont typeface="Arial" panose="020B0604020202020204" pitchFamily="34" charset="0"/>
              <a:buNone/>
            </a:pPr>
            <a:r>
              <a:rPr lang="es-CO" altLang="es-CO" sz="1600" b="1">
                <a:solidFill>
                  <a:srgbClr val="154698"/>
                </a:solidFill>
                <a:latin typeface="Arial Narrow" panose="020B0606020202030204" pitchFamily="34" charset="0"/>
                <a:sym typeface="Arial Narrow" panose="020B0606020202030204" pitchFamily="34" charset="0"/>
              </a:rPr>
              <a:t>SUGERENCIAS</a:t>
            </a:r>
            <a:r>
              <a:rPr lang="es-CO" altLang="es-CO" sz="1600" b="1">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sz="1600" b="1">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O</a:t>
            </a:r>
            <a:r>
              <a:rPr lang="es-CO" altLang="es-CO" sz="1600" b="1">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sz="1600" b="1">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RECOMENDACIONES</a:t>
            </a:r>
            <a:endParaRPr lang="es-CO" altLang="es-CO" sz="1600">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1251" name="Google Shape;1251;p34"/>
          <p:cNvSpPr txBox="1"/>
          <p:nvPr/>
        </p:nvSpPr>
        <p:spPr>
          <a:xfrm>
            <a:off x="2174875" y="2292350"/>
            <a:ext cx="654050" cy="473075"/>
          </a:xfrm>
          <a:prstGeom prst="rect">
            <a:avLst/>
          </a:prstGeom>
          <a:noFill/>
          <a:ln>
            <a:noFill/>
          </a:ln>
        </p:spPr>
        <p:txBody>
          <a:bodyPr spcFirstLastPara="1" lIns="0" tIns="0" rIns="0" bIns="0">
            <a:spAutoFit/>
          </a:bodyPr>
          <a:lstStyle/>
          <a:p>
            <a:pPr marL="32384">
              <a:buClr>
                <a:srgbClr val="000000"/>
              </a:buClr>
              <a:buSzPts val="1600"/>
              <a:buFont typeface="Arial"/>
              <a:buNone/>
              <a:defRPr/>
            </a:pPr>
            <a:r>
              <a:rPr lang="es-CO" sz="1600" b="1" kern="0" dirty="0">
                <a:solidFill>
                  <a:srgbClr val="154698"/>
                </a:solidFill>
                <a:latin typeface="Arial Narrow"/>
                <a:ea typeface="Arial Narrow"/>
                <a:cs typeface="Arial Narrow"/>
                <a:sym typeface="Arial Narrow"/>
              </a:rPr>
              <a:t>Tiempo</a:t>
            </a:r>
            <a:endParaRPr sz="1600" kern="0" dirty="0">
              <a:solidFill>
                <a:srgbClr val="000000"/>
              </a:solidFill>
              <a:latin typeface="Arial Narrow"/>
              <a:ea typeface="Arial Narrow"/>
              <a:cs typeface="Arial Narrow"/>
              <a:sym typeface="Arial Narrow"/>
            </a:endParaRPr>
          </a:p>
          <a:p>
            <a:pPr marL="12700">
              <a:buClr>
                <a:srgbClr val="000000"/>
              </a:buClr>
              <a:buSzPts val="1600"/>
              <a:buFont typeface="Arial"/>
              <a:buNone/>
              <a:defRPr/>
            </a:pPr>
            <a:r>
              <a:rPr lang="es-CO" sz="1600" b="1" kern="0" dirty="0">
                <a:solidFill>
                  <a:srgbClr val="154698"/>
                </a:solidFill>
                <a:latin typeface="Arial Narrow"/>
                <a:ea typeface="Arial Narrow"/>
                <a:cs typeface="Arial Narrow"/>
                <a:sym typeface="Arial Narrow"/>
              </a:rPr>
              <a:t>lluvioso</a:t>
            </a:r>
            <a:endParaRPr sz="1600" kern="0" dirty="0">
              <a:solidFill>
                <a:srgbClr val="000000"/>
              </a:solidFill>
              <a:latin typeface="Arial Narrow"/>
              <a:ea typeface="Arial Narrow"/>
              <a:cs typeface="Arial Narrow"/>
              <a:sym typeface="Arial Narrow"/>
            </a:endParaRPr>
          </a:p>
        </p:txBody>
      </p:sp>
      <p:sp>
        <p:nvSpPr>
          <p:cNvPr id="203799" name="Google Shape;1252;p34"/>
          <p:cNvSpPr txBox="1">
            <a:spLocks noChangeArrowheads="1"/>
          </p:cNvSpPr>
          <p:nvPr/>
        </p:nvSpPr>
        <p:spPr bwMode="auto">
          <a:xfrm>
            <a:off x="3303588" y="2209800"/>
            <a:ext cx="37576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a:solidFill>
                  <a:srgbClr val="154698"/>
                </a:solidFill>
                <a:latin typeface="Arial Narrow" panose="020B0606020202030204" pitchFamily="34" charset="0"/>
                <a:sym typeface="Arial Narrow" panose="020B0606020202030204" pitchFamily="34" charset="0"/>
              </a:rPr>
              <a:t>Probabilidad</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lluvias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moderadas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fuertes,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en</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algunos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casos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posibilidad</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tormentas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eléctricas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rachas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viento.</a:t>
            </a:r>
            <a:endParaRPr lang="es-CO" altLang="es-CO">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0" name="Google Shape;1253;p34"/>
          <p:cNvSpPr txBox="1">
            <a:spLocks noChangeArrowheads="1"/>
          </p:cNvSpPr>
          <p:nvPr/>
        </p:nvSpPr>
        <p:spPr bwMode="auto">
          <a:xfrm>
            <a:off x="7289800" y="1890713"/>
            <a:ext cx="4318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dirty="0">
                <a:solidFill>
                  <a:srgbClr val="154698"/>
                </a:solidFill>
                <a:latin typeface="Arial Narrow" panose="020B0606020202030204" pitchFamily="34"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embarcaciones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poco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calado,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consultar</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Capitanías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puerto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antes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zarpar</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en</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zonas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inminente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tempestad.</a:t>
            </a:r>
            <a:endParaRPr lang="es-CO" altLang="es-CO" dirty="0">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1" name="Google Shape;1254;p34"/>
          <p:cNvSpPr txBox="1">
            <a:spLocks noChangeArrowheads="1"/>
          </p:cNvSpPr>
          <p:nvPr/>
        </p:nvSpPr>
        <p:spPr bwMode="auto">
          <a:xfrm>
            <a:off x="7289800" y="2570163"/>
            <a:ext cx="4413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dirty="0">
                <a:solidFill>
                  <a:srgbClr val="154698"/>
                </a:solidFill>
                <a:latin typeface="Arial Narrow" panose="020B0606020202030204" pitchFamily="34"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bañistas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habitantes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costeros,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estar</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atentos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evolución</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condiciones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meteorológicas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avisos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autoridades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locales.</a:t>
            </a:r>
            <a:endParaRPr lang="es-CO" altLang="es-CO" dirty="0">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2" name="Google Shape;1255;p34"/>
          <p:cNvSpPr txBox="1">
            <a:spLocks noChangeArrowheads="1"/>
          </p:cNvSpPr>
          <p:nvPr/>
        </p:nvSpPr>
        <p:spPr bwMode="auto">
          <a:xfrm>
            <a:off x="2165350" y="3697288"/>
            <a:ext cx="673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600"/>
              <a:buFont typeface="Arial" panose="020B0604020202020204" pitchFamily="34" charset="0"/>
              <a:buNone/>
            </a:pPr>
            <a:r>
              <a:rPr lang="es-CO" altLang="es-CO" sz="1600" b="1">
                <a:solidFill>
                  <a:srgbClr val="154698"/>
                </a:solidFill>
                <a:latin typeface="Arial Narrow" panose="020B0606020202030204" pitchFamily="34" charset="0"/>
                <a:sym typeface="Arial Narrow" panose="020B0606020202030204" pitchFamily="34" charset="0"/>
              </a:rPr>
              <a:t>Pleamar</a:t>
            </a:r>
            <a:endParaRPr lang="es-CO" altLang="es-CO" sz="1600">
              <a:latin typeface="Arial Narrow" panose="020B0606020202030204" pitchFamily="34" charset="0"/>
              <a:sym typeface="Arial Narrow" panose="020B0606020202030204" pitchFamily="34" charset="0"/>
            </a:endParaRPr>
          </a:p>
        </p:txBody>
      </p:sp>
      <p:sp>
        <p:nvSpPr>
          <p:cNvPr id="203803" name="Google Shape;1256;p34"/>
          <p:cNvSpPr txBox="1">
            <a:spLocks noChangeArrowheads="1"/>
          </p:cNvSpPr>
          <p:nvPr/>
        </p:nvSpPr>
        <p:spPr bwMode="auto">
          <a:xfrm>
            <a:off x="3303588" y="3598863"/>
            <a:ext cx="3556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a:solidFill>
                  <a:srgbClr val="154698"/>
                </a:solidFill>
                <a:latin typeface="Arial Narrow" panose="020B0606020202030204" pitchFamily="34" charset="0"/>
                <a:sym typeface="Arial Narrow" panose="020B0606020202030204" pitchFamily="34" charset="0"/>
              </a:rPr>
              <a:t>La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marea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alcanzará</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su</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máximo</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nivel</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en</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el</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intervalo</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tiempo</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establecido.</a:t>
            </a:r>
            <a:endParaRPr lang="es-CO" altLang="es-CO">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4" name="Google Shape;1257;p34"/>
          <p:cNvSpPr txBox="1">
            <a:spLocks noChangeArrowheads="1"/>
          </p:cNvSpPr>
          <p:nvPr/>
        </p:nvSpPr>
        <p:spPr bwMode="auto">
          <a:xfrm>
            <a:off x="7289800" y="3598863"/>
            <a:ext cx="4433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a:solidFill>
                  <a:srgbClr val="154698"/>
                </a:solidFill>
                <a:latin typeface="Arial Narrow" panose="020B0606020202030204" pitchFamily="34" charset="0"/>
                <a:sym typeface="Arial Narrow" panose="020B0606020202030204" pitchFamily="34" charset="0"/>
              </a:rPr>
              <a:t>Se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sugiere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habitantes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costeros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estar</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atentos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evolución</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del</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fenómeno.</a:t>
            </a:r>
            <a:endParaRPr lang="es-CO" altLang="es-CO">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5" name="Google Shape;1258;p34"/>
          <p:cNvSpPr txBox="1">
            <a:spLocks noChangeArrowheads="1"/>
          </p:cNvSpPr>
          <p:nvPr/>
        </p:nvSpPr>
        <p:spPr bwMode="auto">
          <a:xfrm>
            <a:off x="1909763" y="4911725"/>
            <a:ext cx="1187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600"/>
              <a:buFont typeface="Arial" panose="020B0604020202020204" pitchFamily="34" charset="0"/>
              <a:buNone/>
            </a:pPr>
            <a:r>
              <a:rPr lang="es-CO" altLang="es-CO" sz="1600" b="1">
                <a:solidFill>
                  <a:srgbClr val="154698"/>
                </a:solidFill>
                <a:latin typeface="Arial Narrow" panose="020B0606020202030204" pitchFamily="34" charset="0"/>
                <a:sym typeface="Arial Narrow" panose="020B0606020202030204" pitchFamily="34" charset="0"/>
              </a:rPr>
              <a:t>Viento</a:t>
            </a:r>
            <a:r>
              <a:rPr lang="es-CO" altLang="es-CO" sz="1600" b="1">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sz="1600" b="1">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sz="1600" b="1">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sz="1600" b="1">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oleaje</a:t>
            </a:r>
            <a:endParaRPr lang="es-CO" altLang="es-CO" sz="1600">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6" name="Google Shape;1259;p34"/>
          <p:cNvSpPr txBox="1">
            <a:spLocks noChangeArrowheads="1"/>
          </p:cNvSpPr>
          <p:nvPr/>
        </p:nvSpPr>
        <p:spPr bwMode="auto">
          <a:xfrm>
            <a:off x="3303588" y="4814888"/>
            <a:ext cx="35448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a:solidFill>
                  <a:srgbClr val="154698"/>
                </a:solidFill>
                <a:latin typeface="Arial Narrow" panose="020B0606020202030204" pitchFamily="34" charset="0"/>
                <a:sym typeface="Arial Narrow" panose="020B0606020202030204" pitchFamily="34" charset="0"/>
              </a:rPr>
              <a:t>Velocidad</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del</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viento</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altura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del</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oleaje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valores</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por</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encima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normal</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para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a:t>
            </a:r>
            <a:r>
              <a:rPr lang="es-CO" altLang="es-CO">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época.</a:t>
            </a:r>
            <a:endParaRPr lang="es-CO" altLang="es-CO">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7" name="Google Shape;1260;p34"/>
          <p:cNvSpPr txBox="1">
            <a:spLocks noChangeArrowheads="1"/>
          </p:cNvSpPr>
          <p:nvPr/>
        </p:nvSpPr>
        <p:spPr bwMode="auto">
          <a:xfrm>
            <a:off x="7289800" y="4494213"/>
            <a:ext cx="4445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dirty="0">
                <a:solidFill>
                  <a:srgbClr val="154698"/>
                </a:solidFill>
                <a:latin typeface="Arial Narrow" panose="020B0606020202030204" pitchFamily="34"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bañistas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habitantes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costeros,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estar</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atentos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evolución</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del</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fenómeno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y</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indicaciones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autoridades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locales.</a:t>
            </a:r>
            <a:endParaRPr lang="es-CO" altLang="es-CO" dirty="0">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8" name="Google Shape;1261;p34"/>
          <p:cNvSpPr txBox="1">
            <a:spLocks noChangeArrowheads="1"/>
          </p:cNvSpPr>
          <p:nvPr/>
        </p:nvSpPr>
        <p:spPr bwMode="auto">
          <a:xfrm>
            <a:off x="7289800" y="4991100"/>
            <a:ext cx="43164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400"/>
              <a:buFont typeface="Arial" panose="020B0604020202020204" pitchFamily="34" charset="0"/>
              <a:buNone/>
            </a:pPr>
            <a:r>
              <a:rPr lang="es-CO" altLang="es-CO" dirty="0">
                <a:solidFill>
                  <a:srgbClr val="154698"/>
                </a:solidFill>
                <a:latin typeface="Arial Narrow" panose="020B0606020202030204" pitchFamily="34" charset="0"/>
                <a:sym typeface="Arial Narrow" panose="020B0606020202030204" pitchFamily="34" charset="0"/>
              </a:rPr>
              <a:t>A</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embarcaciones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poco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calado,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consultar</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con</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las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Capitanías 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puerto</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antes</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de</a:t>
            </a:r>
            <a:r>
              <a:rPr lang="es-CO" altLang="es-CO" dirty="0">
                <a:solidFill>
                  <a:srgbClr val="154698"/>
                </a:solidFill>
                <a:latin typeface="Times New Roman" panose="02020603050405020304" pitchFamily="18" charset="0"/>
                <a:cs typeface="Times New Roman" panose="02020603050405020304" pitchFamily="18" charset="0"/>
                <a:sym typeface="Times New Roman" panose="02020603050405020304" pitchFamily="18" charset="0"/>
              </a:rPr>
              <a:t> </a:t>
            </a:r>
            <a:r>
              <a:rPr lang="es-CO" altLang="es-CO" dirty="0">
                <a:solidFill>
                  <a:srgbClr val="154698"/>
                </a:solidFill>
                <a:latin typeface="Arial Narrow" panose="020B0606020202030204" pitchFamily="34" charset="0"/>
                <a:cs typeface="Times New Roman" panose="02020603050405020304" pitchFamily="18" charset="0"/>
                <a:sym typeface="Arial Narrow" panose="020B0606020202030204" pitchFamily="34" charset="0"/>
              </a:rPr>
              <a:t>zarpar.</a:t>
            </a:r>
            <a:endParaRPr lang="es-CO" altLang="es-CO" dirty="0">
              <a:latin typeface="Arial Narrow" panose="020B0606020202030204" pitchFamily="34" charset="0"/>
              <a:cs typeface="Times New Roman" panose="02020603050405020304" pitchFamily="18" charset="0"/>
              <a:sym typeface="Arial Narrow" panose="020B0606020202030204" pitchFamily="34" charset="0"/>
            </a:endParaRPr>
          </a:p>
        </p:txBody>
      </p:sp>
      <p:sp>
        <p:nvSpPr>
          <p:cNvPr id="203809" name="Google Shape;1262;p34"/>
          <p:cNvSpPr>
            <a:spLocks noChangeArrowheads="1"/>
          </p:cNvSpPr>
          <p:nvPr/>
        </p:nvSpPr>
        <p:spPr bwMode="auto">
          <a:xfrm>
            <a:off x="682625" y="4684713"/>
            <a:ext cx="830263" cy="8239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800"/>
              <a:buFont typeface="Arial" panose="020B0604020202020204" pitchFamily="34" charset="0"/>
              <a:buNone/>
            </a:pPr>
            <a:endParaRPr lang="es-CO" altLang="es-CO" sz="1800">
              <a:latin typeface="Calibri" panose="020F0502020204030204" pitchFamily="34" charset="0"/>
              <a:sym typeface="Calibri" panose="020F0502020204030204" pitchFamily="34" charset="0"/>
            </a:endParaRPr>
          </a:p>
        </p:txBody>
      </p:sp>
      <p:sp>
        <p:nvSpPr>
          <p:cNvPr id="203810" name="Google Shape;1263;p34"/>
          <p:cNvSpPr>
            <a:spLocks noChangeArrowheads="1"/>
          </p:cNvSpPr>
          <p:nvPr/>
        </p:nvSpPr>
        <p:spPr bwMode="auto">
          <a:xfrm>
            <a:off x="647700" y="2125663"/>
            <a:ext cx="835025" cy="8382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800"/>
              <a:buFont typeface="Arial" panose="020B0604020202020204" pitchFamily="34" charset="0"/>
              <a:buNone/>
            </a:pPr>
            <a:endParaRPr lang="es-CO" altLang="es-CO" sz="1800">
              <a:latin typeface="Calibri" panose="020F0502020204030204" pitchFamily="34" charset="0"/>
              <a:sym typeface="Calibri" panose="020F0502020204030204" pitchFamily="34" charset="0"/>
            </a:endParaRPr>
          </a:p>
        </p:txBody>
      </p:sp>
      <p:sp>
        <p:nvSpPr>
          <p:cNvPr id="203811" name="Google Shape;1264;p34"/>
          <p:cNvSpPr>
            <a:spLocks noChangeArrowheads="1"/>
          </p:cNvSpPr>
          <p:nvPr/>
        </p:nvSpPr>
        <p:spPr bwMode="auto">
          <a:xfrm>
            <a:off x="663575" y="3373438"/>
            <a:ext cx="803275" cy="836612"/>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fontAlgn="base">
              <a:spcBef>
                <a:spcPct val="0"/>
              </a:spcBef>
              <a:spcAft>
                <a:spcPct val="0"/>
              </a:spcAft>
              <a:buSzPts val="1800"/>
              <a:buFont typeface="Arial" panose="020B0604020202020204" pitchFamily="34" charset="0"/>
              <a:buNone/>
            </a:pPr>
            <a:endParaRPr lang="es-CO" altLang="es-CO" sz="180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090666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87380" y="1282240"/>
            <a:ext cx="5270791"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Black"/>
              </a:rPr>
              <a:t>EQUIPO DE TRABAJO IDEAM</a:t>
            </a:r>
          </a:p>
        </p:txBody>
      </p:sp>
      <p:sp>
        <p:nvSpPr>
          <p:cNvPr id="6" name="CuadroTexto 4"/>
          <p:cNvSpPr txBox="1">
            <a:spLocks noChangeArrowheads="1"/>
          </p:cNvSpPr>
          <p:nvPr/>
        </p:nvSpPr>
        <p:spPr bwMode="auto">
          <a:xfrm>
            <a:off x="6096000" y="1511189"/>
            <a:ext cx="5992672" cy="3493264"/>
          </a:xfrm>
          <a:prstGeom prst="rect">
            <a:avLst/>
          </a:prstGeom>
          <a:noFill/>
          <a:ln w="9525" cap="rnd">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Yolanda GONZÁLEZ H. - Directora  General </a:t>
            </a:r>
            <a:endPar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Martha Cecilia CADENA - Jefe Oficina del Servicio de Pronóstico y Alertas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OFICINA DEL SERVICIO DE PRONÓSTICO Y ALERTAS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Elaboraron: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300" b="1" dirty="0" smtClean="0">
                <a:solidFill>
                  <a:prstClr val="white"/>
                </a:solidFill>
                <a:latin typeface="Arial Narrow" panose="020B0606020202030204" pitchFamily="34" charset="0"/>
                <a:ea typeface="Times New Roman" panose="02020603050405020304" pitchFamily="18" charset="0"/>
                <a:cs typeface="Arial" panose="020B0604020202020204" pitchFamily="34" charset="0"/>
              </a:rPr>
              <a:t>Diego Suarez – Alfonso López. </a:t>
            </a:r>
            <a:r>
              <a:rPr kumimoji="0" lang="es-MX"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a:t>
            </a:r>
            <a:r>
              <a:rPr kumimoji="0" lang="es-CO"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Meteorología</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a:t>
            </a:r>
            <a:endParaRPr lang="es-ES" sz="1300" b="1" dirty="0">
              <a:solidFill>
                <a:prstClr val="white"/>
              </a:solidFill>
              <a:latin typeface="Arial Narrow" panose="020B0606020202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300" b="1" dirty="0" smtClean="0">
                <a:solidFill>
                  <a:prstClr val="white"/>
                </a:solidFill>
                <a:latin typeface="Arial Narrow" panose="020B0606020202030204" pitchFamily="34" charset="0"/>
                <a:ea typeface="Times New Roman" panose="02020603050405020304" pitchFamily="18" charset="0"/>
                <a:cs typeface="Arial" panose="020B0604020202020204" pitchFamily="34" charset="0"/>
              </a:rPr>
              <a:t>Diana Bohórquez. </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(Hidrología)</a:t>
            </a:r>
            <a:endParaRPr kumimoji="0" lang="es-ES"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300" b="1" dirty="0" smtClean="0">
                <a:solidFill>
                  <a:prstClr val="white"/>
                </a:solidFill>
                <a:latin typeface="Arial Narrow" panose="020B0606020202030204" pitchFamily="34" charset="0"/>
                <a:ea typeface="Times New Roman" panose="02020603050405020304" pitchFamily="18" charset="0"/>
                <a:cs typeface="Arial" panose="020B0604020202020204" pitchFamily="34" charset="0"/>
              </a:rPr>
              <a:t>Danilo Uasapud. </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(Deslizamientos </a:t>
            </a:r>
            <a:r>
              <a:rPr kumimoji="0" lang="es-ES"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de Tierra</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a:t>
            </a:r>
            <a:endParaRPr kumimoji="0" lang="es-ES"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300" b="1" dirty="0" smtClean="0">
                <a:solidFill>
                  <a:prstClr val="white"/>
                </a:solidFill>
                <a:latin typeface="Arial Narrow" panose="020B0606020202030204" pitchFamily="34" charset="0"/>
                <a:ea typeface="Times New Roman" panose="02020603050405020304" pitchFamily="18" charset="0"/>
                <a:cs typeface="Arial" panose="020B0604020202020204" pitchFamily="34" charset="0"/>
              </a:rPr>
              <a:t>Gloria Arango. </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(Incendios </a:t>
            </a:r>
            <a:r>
              <a:rPr kumimoji="0" lang="es-ES"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de la Cobertura Vegetal</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a:t>
            </a:r>
            <a:endParaRPr kumimoji="0" lang="es-ES"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300" b="1" dirty="0" smtClean="0">
                <a:solidFill>
                  <a:prstClr val="white"/>
                </a:solidFill>
                <a:latin typeface="Arial Narrow" panose="020B0606020202030204" pitchFamily="34" charset="0"/>
                <a:ea typeface="Times New Roman" panose="02020603050405020304" pitchFamily="18" charset="0"/>
                <a:cs typeface="Arial" panose="020B0604020202020204" pitchFamily="34" charset="0"/>
              </a:rPr>
              <a:t>Jimena Villanueva. </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(Datos)</a:t>
            </a:r>
          </a:p>
          <a:p>
            <a:pPr lvl="0">
              <a:defRPr/>
            </a:pPr>
            <a:r>
              <a:rPr lang="es-MX" sz="1300" b="1" dirty="0" smtClean="0">
                <a:solidFill>
                  <a:prstClr val="white"/>
                </a:solidFill>
                <a:latin typeface="Arial Narrow" panose="020B0606020202030204" pitchFamily="34" charset="0"/>
                <a:ea typeface="Times New Roman" panose="02020603050405020304" pitchFamily="18" charset="0"/>
                <a:cs typeface="Arial" panose="020B0604020202020204" pitchFamily="34" charset="0"/>
              </a:rPr>
              <a:t>Ever Salazar. </a:t>
            </a:r>
            <a:r>
              <a:rPr kumimoji="0" lang="es-CO"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a:t>
            </a:r>
            <a:r>
              <a:rPr kumimoji="0" lang="es-ES" sz="1300" b="1" i="0" u="none" strike="noStrike" kern="1200" cap="none" spc="0" normalizeH="0" baseline="0" noProof="0" dirty="0" smtClean="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Coordinador Alertas Hidrometeorológicas y Ambientales)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300" b="0"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300" b="0" i="0" u="none" strike="noStrike" kern="1200" cap="none" spc="0" normalizeH="0" baseline="0" noProof="0" dirty="0">
                <a:ln>
                  <a:noFill/>
                </a:ln>
                <a:solidFill>
                  <a:prstClr val="white"/>
                </a:solidFill>
                <a:effectLst/>
                <a:uLnTx/>
                <a:uFillTx/>
                <a:latin typeface="Arial Narrow" panose="020B0606020202030204" pitchFamily="34" charset="0"/>
                <a:cs typeface="Arial" panose="020B0604020202020204" pitchFamily="34" charset="0"/>
              </a:rPr>
              <a:t>h</a:t>
            </a:r>
            <a:r>
              <a:rPr kumimoji="0" lang="es-CO" altLang="es-CO" sz="1300" b="0" i="0" u="none" strike="noStrike" kern="1200" cap="none" spc="0" normalizeH="0" baseline="0" noProof="0" dirty="0">
                <a:ln>
                  <a:noFill/>
                </a:ln>
                <a:solidFill>
                  <a:prstClr val="white"/>
                </a:solidFill>
                <a:effectLst/>
                <a:uLnTx/>
                <a:uFillTx/>
                <a:latin typeface="Arial Narrow" pitchFamily="34" charset="0"/>
                <a:cs typeface="Times New Roman" pitchFamily="18" charset="0"/>
              </a:rPr>
              <a:t>ttp://www.ideam.gov.co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300" b="1" i="0" u="none" strike="noStrike" kern="1200" cap="none" spc="0" normalizeH="0" baseline="0" noProof="0" dirty="0">
                <a:ln>
                  <a:noFill/>
                </a:ln>
                <a:solidFill>
                  <a:prstClr val="white"/>
                </a:solidFill>
                <a:effectLst/>
                <a:uLnTx/>
                <a:uFillTx/>
                <a:latin typeface="Arial Narrow" pitchFamily="34" charset="0"/>
                <a:cs typeface="Times New Roman" pitchFamily="18" charset="0"/>
              </a:rPr>
              <a:t>Correos electrónicos</a:t>
            </a:r>
            <a:r>
              <a:rPr kumimoji="0" lang="es-CO" altLang="es-CO" sz="1300" b="0" i="0" u="none" strike="noStrike" kern="1200" cap="none" spc="0" normalizeH="0" baseline="0" noProof="0" dirty="0">
                <a:ln>
                  <a:noFill/>
                </a:ln>
                <a:solidFill>
                  <a:prstClr val="white"/>
                </a:solidFill>
                <a:effectLst/>
                <a:uLnTx/>
                <a:uFillTx/>
                <a:latin typeface="Arial Narrow" pitchFamily="34" charset="0"/>
                <a:cs typeface="Times New Roman" pitchFamily="18" charset="0"/>
              </a:rPr>
              <a:t>: servicio@ideam.gov.co, alertas@ideam.gov.co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300" b="0" i="0" u="none" strike="noStrike" kern="1200" cap="none" spc="0" normalizeH="0" baseline="0" noProof="0" dirty="0">
                <a:ln>
                  <a:noFill/>
                </a:ln>
                <a:solidFill>
                  <a:prstClr val="white"/>
                </a:solidFill>
                <a:effectLst/>
                <a:uLnTx/>
                <a:uFillTx/>
                <a:latin typeface="Arial Narrow" pitchFamily="34" charset="0"/>
                <a:cs typeface="Times New Roman" pitchFamily="18" charset="0"/>
              </a:rPr>
              <a:t>Calle 25D N° 96B - 70, piso 3. Bogotá, 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300" b="0" i="0" u="none" strike="noStrike" kern="1200" cap="none" spc="0" normalizeH="0" baseline="0" noProof="0" dirty="0">
                <a:ln>
                  <a:noFill/>
                </a:ln>
                <a:solidFill>
                  <a:prstClr val="white"/>
                </a:solidFill>
                <a:effectLst/>
                <a:uLnTx/>
                <a:uFillTx/>
                <a:latin typeface="Arial Narrow" pitchFamily="34" charset="0"/>
                <a:cs typeface="Times New Roman" pitchFamily="18" charset="0"/>
              </a:rPr>
              <a:t>Teléfono: 3075625 ext. 1334 -1336.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3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endParaRPr>
          </a:p>
        </p:txBody>
      </p:sp>
      <p:sp>
        <p:nvSpPr>
          <p:cNvPr id="9" name="CuadroTexto 1"/>
          <p:cNvSpPr txBox="1"/>
          <p:nvPr/>
        </p:nvSpPr>
        <p:spPr>
          <a:xfrm flipH="1">
            <a:off x="7283114" y="5595651"/>
            <a:ext cx="1666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Calibri"/>
              </a:rPr>
              <a:t>ideam.instituto</a:t>
            </a:r>
          </a:p>
        </p:txBody>
      </p:sp>
      <p:sp>
        <p:nvSpPr>
          <p:cNvPr id="10" name="CuadroTexto 8"/>
          <p:cNvSpPr txBox="1"/>
          <p:nvPr/>
        </p:nvSpPr>
        <p:spPr>
          <a:xfrm flipH="1">
            <a:off x="7235786" y="6239057"/>
            <a:ext cx="17346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Calibri"/>
              </a:rPr>
              <a:t>@IDEAMColombia</a:t>
            </a:r>
          </a:p>
        </p:txBody>
      </p:sp>
      <p:sp>
        <p:nvSpPr>
          <p:cNvPr id="11" name="CuadroTexto 9"/>
          <p:cNvSpPr txBox="1"/>
          <p:nvPr/>
        </p:nvSpPr>
        <p:spPr>
          <a:xfrm flipH="1">
            <a:off x="9602206" y="5580799"/>
            <a:ext cx="14994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Calibri"/>
              </a:rPr>
              <a:t>InstitutoIDEAM</a:t>
            </a:r>
          </a:p>
        </p:txBody>
      </p:sp>
      <p:sp>
        <p:nvSpPr>
          <p:cNvPr id="12" name="CuadroTexto 10"/>
          <p:cNvSpPr txBox="1"/>
          <p:nvPr/>
        </p:nvSpPr>
        <p:spPr>
          <a:xfrm flipH="1">
            <a:off x="9602206" y="6199615"/>
            <a:ext cx="15935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Calibri"/>
              </a:rPr>
              <a:t>ideamcolombia</a:t>
            </a:r>
          </a:p>
        </p:txBody>
      </p:sp>
      <p:pic>
        <p:nvPicPr>
          <p:cNvPr id="13" name="Imagen 11"/>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9057936" y="6161008"/>
            <a:ext cx="468284" cy="467962"/>
          </a:xfrm>
          <a:prstGeom prst="rect">
            <a:avLst/>
          </a:prstGeom>
        </p:spPr>
      </p:pic>
      <p:pic>
        <p:nvPicPr>
          <p:cNvPr id="14" name="Imagen 12"/>
          <p:cNvPicPr>
            <a:picLocks noChangeAspect="1"/>
          </p:cNvPicPr>
          <p:nvPr/>
        </p:nvPicPr>
        <p:blipFill rotWithShape="1">
          <a:blip r:embed="rId5" cstate="screen">
            <a:extLst>
              <a:ext uri="{28A0092B-C50C-407E-A947-70E740481C1C}">
                <a14:useLocalDpi xmlns:a14="http://schemas.microsoft.com/office/drawing/2010/main"/>
              </a:ext>
            </a:extLst>
          </a:blip>
          <a:srcRect l="15334" t="3839" r="15477" b="4601"/>
          <a:stretch/>
        </p:blipFill>
        <p:spPr>
          <a:xfrm>
            <a:off x="6650880" y="5411265"/>
            <a:ext cx="510295" cy="506458"/>
          </a:xfrm>
          <a:prstGeom prst="rect">
            <a:avLst/>
          </a:prstGeom>
        </p:spPr>
      </p:pic>
      <p:pic>
        <p:nvPicPr>
          <p:cNvPr id="15" name="Imagen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6216" y="6169817"/>
            <a:ext cx="510911" cy="510911"/>
          </a:xfrm>
          <a:prstGeom prst="rect">
            <a:avLst/>
          </a:prstGeom>
        </p:spPr>
      </p:pic>
      <p:pic>
        <p:nvPicPr>
          <p:cNvPr id="16" name="Imagen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3067" y="5451134"/>
            <a:ext cx="525930" cy="525930"/>
          </a:xfrm>
          <a:prstGeom prst="rect">
            <a:avLst/>
          </a:prstGeom>
        </p:spPr>
      </p:pic>
      <p:sp>
        <p:nvSpPr>
          <p:cNvPr id="17" name="Rectangle 2"/>
          <p:cNvSpPr/>
          <p:nvPr/>
        </p:nvSpPr>
        <p:spPr>
          <a:xfrm>
            <a:off x="6587380" y="5094163"/>
            <a:ext cx="5270791"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VISITA NUESTRAS REDES SOCIALES</a:t>
            </a:r>
          </a:p>
        </p:txBody>
      </p:sp>
    </p:spTree>
    <p:extLst>
      <p:ext uri="{BB962C8B-B14F-4D97-AF65-F5344CB8AC3E}">
        <p14:creationId xmlns:p14="http://schemas.microsoft.com/office/powerpoint/2010/main" val="298991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Google Shape;514;p5"/>
          <p:cNvSpPr>
            <a:spLocks noChangeArrowheads="1"/>
          </p:cNvSpPr>
          <p:nvPr/>
        </p:nvSpPr>
        <p:spPr bwMode="auto">
          <a:xfrm>
            <a:off x="815975" y="814388"/>
            <a:ext cx="1101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1"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7523" name="Google Shape;515;p5"/>
          <p:cNvSpPr>
            <a:spLocks noChangeArrowheads="1"/>
          </p:cNvSpPr>
          <p:nvPr/>
        </p:nvSpPr>
        <p:spPr bwMode="auto">
          <a:xfrm>
            <a:off x="333375" y="6073775"/>
            <a:ext cx="11525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0"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07524" name="Google Shape;516;p5"/>
          <p:cNvGrpSpPr>
            <a:grpSpLocks/>
          </p:cNvGrpSpPr>
          <p:nvPr/>
        </p:nvGrpSpPr>
        <p:grpSpPr bwMode="auto">
          <a:xfrm>
            <a:off x="333375" y="808038"/>
            <a:ext cx="482600" cy="482600"/>
            <a:chOff x="3374361" y="818527"/>
            <a:chExt cx="1050684" cy="1050684"/>
          </a:xfrm>
        </p:grpSpPr>
        <p:sp>
          <p:nvSpPr>
            <p:cNvPr id="107565" name="Google Shape;517;p5"/>
            <p:cNvSpPr>
              <a:spLocks noChangeArrowheads="1"/>
            </p:cNvSpPr>
            <p:nvPr/>
          </p:nvSpPr>
          <p:spPr bwMode="auto">
            <a:xfrm>
              <a:off x="3374361" y="818527"/>
              <a:ext cx="1050684" cy="1050684"/>
            </a:xfrm>
            <a:prstGeom prst="ellipse">
              <a:avLst/>
            </a:prstGeom>
            <a:solidFill>
              <a:srgbClr val="0494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800"/>
                <a:buFont typeface="Calibri" panose="020F0502020204030204" pitchFamily="34" charset="0"/>
                <a:buNone/>
                <a:tabLst/>
                <a:defRPr/>
              </a:pPr>
              <a:endParaRPr kumimoji="0" lang="es-CO" alt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107566" name="Google Shape;518;p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079" y="943838"/>
              <a:ext cx="502510" cy="78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6" name="Google Shape;520;p5" descr="Recurso 25.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3503613"/>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1" name="Google Shape;521;p5"/>
          <p:cNvGraphicFramePr/>
          <p:nvPr/>
        </p:nvGraphicFramePr>
        <p:xfrm>
          <a:off x="12957175" y="711200"/>
          <a:ext cx="11499850" cy="5583238"/>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45">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6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dirty="0">
                          <a:solidFill>
                            <a:srgbClr val="1D1B10"/>
                          </a:solidFill>
                          <a:latin typeface="Arial Narrow"/>
                          <a:ea typeface="Arial Narrow"/>
                          <a:cs typeface="Arial Narrow"/>
                          <a:sym typeface="Arial Narrow"/>
                        </a:rPr>
                        <a:t>SITIOS PARA LOS CUALES SE GENERA LA ALERTA</a:t>
                      </a:r>
                      <a:endParaRPr sz="1400" b="1" u="none" strike="noStrike" cap="none" dirty="0">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2028283">
                <a:tc rowSpan="4">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ALTIPLANO CUNDIBOYACENSE</a:t>
                      </a:r>
                      <a:endParaRPr sz="1400" b="1" u="none" strike="noStrike" cap="none" dirty="0">
                        <a:solidFill>
                          <a:srgbClr val="04945F"/>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BOGOTÁ</a:t>
                      </a:r>
                      <a:r>
                        <a:rPr lang="es-CO" sz="1400" b="0" u="none" strike="noStrike" cap="none" dirty="0">
                          <a:solidFill>
                            <a:srgbClr val="1D1B10"/>
                          </a:solidFill>
                          <a:latin typeface="Arial Narrow"/>
                          <a:ea typeface="Arial Narrow"/>
                          <a:cs typeface="Arial Narrow"/>
                          <a:sym typeface="Arial Narrow"/>
                        </a:rPr>
                        <a:t>: Área Rural y Urbana.</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CUNDINAMARCA</a:t>
                      </a:r>
                      <a:r>
                        <a:rPr lang="es-CO" sz="1400" b="0" u="none" strike="noStrike" cap="none" dirty="0">
                          <a:solidFill>
                            <a:srgbClr val="1D1B10"/>
                          </a:solidFill>
                          <a:latin typeface="Arial Narrow"/>
                          <a:ea typeface="Arial Narrow"/>
                          <a:cs typeface="Arial Narrow"/>
                          <a:sym typeface="Arial Narrow"/>
                        </a:rPr>
                        <a:t>: Bojacá, Cajicá, Chía, Chipaque, Choachí, Chocontá, Cogua, Cota, Cucunubá, El Rosal, Facatativá, Funza, Fúquene, Gachancipá, Guachetá, Guasca, </a:t>
                      </a:r>
                      <a:r>
                        <a:rPr lang="es-CO" sz="1400" b="0" u="none" strike="noStrike" cap="none" dirty="0" err="1">
                          <a:solidFill>
                            <a:srgbClr val="1D1B10"/>
                          </a:solidFill>
                          <a:latin typeface="Arial Narrow"/>
                          <a:ea typeface="Arial Narrow"/>
                          <a:cs typeface="Arial Narrow"/>
                          <a:sym typeface="Arial Narrow"/>
                        </a:rPr>
                        <a:t>Guatavita</a:t>
                      </a:r>
                      <a:r>
                        <a:rPr lang="es-CO" sz="1400" b="0" u="none" strike="noStrike" cap="none" dirty="0">
                          <a:solidFill>
                            <a:srgbClr val="1D1B10"/>
                          </a:solidFill>
                          <a:latin typeface="Arial Narrow"/>
                          <a:ea typeface="Arial Narrow"/>
                          <a:cs typeface="Arial Narrow"/>
                          <a:sym typeface="Arial Narrow"/>
                        </a:rPr>
                        <a:t>, La Calera, Lenguazaque, Madrid, Mosquera, Nemocón, </a:t>
                      </a:r>
                      <a:r>
                        <a:rPr lang="es-CO" sz="1400" b="0" u="none" strike="noStrike" cap="none" dirty="0" err="1">
                          <a:solidFill>
                            <a:srgbClr val="1D1B10"/>
                          </a:solidFill>
                          <a:latin typeface="Arial Narrow"/>
                          <a:ea typeface="Arial Narrow"/>
                          <a:cs typeface="Arial Narrow"/>
                          <a:sym typeface="Arial Narrow"/>
                        </a:rPr>
                        <a:t>Sesquilé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Sibaté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Simijaca</a:t>
                      </a:r>
                      <a:r>
                        <a:rPr lang="es-CO" sz="1400" b="0" u="none" strike="noStrike" cap="none" dirty="0">
                          <a:solidFill>
                            <a:srgbClr val="1D1B10"/>
                          </a:solidFill>
                          <a:latin typeface="Arial Narrow"/>
                          <a:ea typeface="Arial Narrow"/>
                          <a:cs typeface="Arial Narrow"/>
                          <a:sym typeface="Arial Narrow"/>
                        </a:rPr>
                        <a:t>, Soacha, Sopó, Subachoque, Suesca, Susa, </a:t>
                      </a:r>
                      <a:r>
                        <a:rPr lang="es-CO" sz="1400" b="0" u="none" strike="noStrike" cap="none" dirty="0" err="1">
                          <a:solidFill>
                            <a:srgbClr val="1D1B10"/>
                          </a:solidFill>
                          <a:latin typeface="Arial Narrow"/>
                          <a:ea typeface="Arial Narrow"/>
                          <a:cs typeface="Arial Narrow"/>
                          <a:sym typeface="Arial Narrow"/>
                        </a:rPr>
                        <a:t>Sutatausa</a:t>
                      </a:r>
                      <a:r>
                        <a:rPr lang="es-CO" sz="1400" b="0" u="none" strike="noStrike" cap="none" dirty="0">
                          <a:solidFill>
                            <a:srgbClr val="1D1B10"/>
                          </a:solidFill>
                          <a:latin typeface="Arial Narrow"/>
                          <a:ea typeface="Arial Narrow"/>
                          <a:cs typeface="Arial Narrow"/>
                          <a:sym typeface="Arial Narrow"/>
                        </a:rPr>
                        <a:t>, Tabio, Tausa, </a:t>
                      </a:r>
                      <a:r>
                        <a:rPr lang="es-CO" sz="1400" b="0" u="none" strike="noStrike" cap="none" dirty="0" err="1">
                          <a:solidFill>
                            <a:srgbClr val="1D1B10"/>
                          </a:solidFill>
                          <a:latin typeface="Arial Narrow"/>
                          <a:ea typeface="Arial Narrow"/>
                          <a:cs typeface="Arial Narrow"/>
                          <a:sym typeface="Arial Narrow"/>
                        </a:rPr>
                        <a:t>Tenjo</a:t>
                      </a:r>
                      <a:r>
                        <a:rPr lang="es-CO" sz="1400" b="0" u="none" strike="noStrike" cap="none" dirty="0">
                          <a:solidFill>
                            <a:srgbClr val="1D1B10"/>
                          </a:solidFill>
                          <a:latin typeface="Arial Narrow"/>
                          <a:ea typeface="Arial Narrow"/>
                          <a:cs typeface="Arial Narrow"/>
                          <a:sym typeface="Arial Narrow"/>
                        </a:rPr>
                        <a:t>, Tocancipá, Ubaque, Ubaté, Villapinzón, </a:t>
                      </a:r>
                      <a:r>
                        <a:rPr lang="es-CO" sz="1400" b="0" u="none" strike="noStrike" cap="none" dirty="0" err="1">
                          <a:solidFill>
                            <a:srgbClr val="1D1B10"/>
                          </a:solidFill>
                          <a:latin typeface="Arial Narrow"/>
                          <a:ea typeface="Arial Narrow"/>
                          <a:cs typeface="Arial Narrow"/>
                          <a:sym typeface="Arial Narrow"/>
                        </a:rPr>
                        <a:t>Zipacón</a:t>
                      </a:r>
                      <a:r>
                        <a:rPr lang="es-CO" sz="1400" b="0" u="none" strike="noStrike" cap="none" dirty="0">
                          <a:solidFill>
                            <a:srgbClr val="1D1B10"/>
                          </a:solidFill>
                          <a:latin typeface="Arial Narrow"/>
                          <a:ea typeface="Arial Narrow"/>
                          <a:cs typeface="Arial Narrow"/>
                          <a:sym typeface="Arial Narrow"/>
                        </a:rPr>
                        <a:t> y Zipaquirá.</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BOYACÁ</a:t>
                      </a:r>
                      <a:r>
                        <a:rPr lang="es-CO" sz="1400" b="0" u="none" strike="noStrike" cap="none" dirty="0">
                          <a:solidFill>
                            <a:srgbClr val="1D1B10"/>
                          </a:solidFill>
                          <a:latin typeface="Arial Narrow"/>
                          <a:ea typeface="Arial Narrow"/>
                          <a:cs typeface="Arial Narrow"/>
                          <a:sym typeface="Arial Narrow"/>
                        </a:rPr>
                        <a:t>: Tunja, Aquitania, Arcabuco, Belén, </a:t>
                      </a:r>
                      <a:r>
                        <a:rPr lang="es-CO" sz="1400" b="0" u="none" strike="noStrike" cap="none" dirty="0" err="1">
                          <a:solidFill>
                            <a:srgbClr val="1D1B10"/>
                          </a:solidFill>
                          <a:latin typeface="Arial Narrow"/>
                          <a:ea typeface="Arial Narrow"/>
                          <a:cs typeface="Arial Narrow"/>
                          <a:sym typeface="Arial Narrow"/>
                        </a:rPr>
                        <a:t>Betéitiva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Busbanzá</a:t>
                      </a:r>
                      <a:r>
                        <a:rPr lang="es-CO" sz="1400" b="0" u="none" strike="noStrike" cap="none" dirty="0">
                          <a:solidFill>
                            <a:srgbClr val="1D1B10"/>
                          </a:solidFill>
                          <a:latin typeface="Arial Narrow"/>
                          <a:ea typeface="Arial Narrow"/>
                          <a:cs typeface="Arial Narrow"/>
                          <a:sym typeface="Arial Narrow"/>
                        </a:rPr>
                        <a:t>, Caldas, Cerinza, Chiquinquirá, Chivatá, Ciénega, </a:t>
                      </a:r>
                      <a:r>
                        <a:rPr lang="es-CO" sz="1400" b="0" u="none" strike="noStrike" cap="none" dirty="0" err="1">
                          <a:solidFill>
                            <a:srgbClr val="1D1B10"/>
                          </a:solidFill>
                          <a:latin typeface="Arial Narrow"/>
                          <a:ea typeface="Arial Narrow"/>
                          <a:cs typeface="Arial Narrow"/>
                          <a:sym typeface="Arial Narrow"/>
                        </a:rPr>
                        <a:t>Cómbita</a:t>
                      </a:r>
                      <a:r>
                        <a:rPr lang="es-CO" sz="1400" b="0" u="none" strike="noStrike" cap="none" dirty="0">
                          <a:solidFill>
                            <a:srgbClr val="1D1B10"/>
                          </a:solidFill>
                          <a:latin typeface="Arial Narrow"/>
                          <a:ea typeface="Arial Narrow"/>
                          <a:cs typeface="Arial Narrow"/>
                          <a:sym typeface="Arial Narrow"/>
                        </a:rPr>
                        <a:t>, Corrales, </a:t>
                      </a:r>
                      <a:r>
                        <a:rPr lang="es-CO" sz="1400" b="0" u="none" strike="noStrike" cap="none" dirty="0" err="1">
                          <a:solidFill>
                            <a:srgbClr val="1D1B10"/>
                          </a:solidFill>
                          <a:latin typeface="Arial Narrow"/>
                          <a:ea typeface="Arial Narrow"/>
                          <a:cs typeface="Arial Narrow"/>
                          <a:sym typeface="Arial Narrow"/>
                        </a:rPr>
                        <a:t>Cucaita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Cuítiva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Chíquiza</a:t>
                      </a:r>
                      <a:r>
                        <a:rPr lang="es-CO" sz="1400" b="0" u="none" strike="noStrike" cap="none" dirty="0">
                          <a:solidFill>
                            <a:srgbClr val="1D1B10"/>
                          </a:solidFill>
                          <a:latin typeface="Arial Narrow"/>
                          <a:ea typeface="Arial Narrow"/>
                          <a:cs typeface="Arial Narrow"/>
                          <a:sym typeface="Arial Narrow"/>
                        </a:rPr>
                        <a:t>, Duitama, Firavitoba, Floresta, </a:t>
                      </a:r>
                      <a:r>
                        <a:rPr lang="es-CO" sz="1400" b="0" u="none" strike="noStrike" cap="none" dirty="0" err="1">
                          <a:solidFill>
                            <a:srgbClr val="1D1B10"/>
                          </a:solidFill>
                          <a:latin typeface="Arial Narrow"/>
                          <a:ea typeface="Arial Narrow"/>
                          <a:cs typeface="Arial Narrow"/>
                          <a:sym typeface="Arial Narrow"/>
                        </a:rPr>
                        <a:t>Gámeza</a:t>
                      </a:r>
                      <a:r>
                        <a:rPr lang="es-CO" sz="1400" b="0" u="none" strike="noStrike" cap="none" dirty="0">
                          <a:solidFill>
                            <a:srgbClr val="1D1B10"/>
                          </a:solidFill>
                          <a:latin typeface="Arial Narrow"/>
                          <a:ea typeface="Arial Narrow"/>
                          <a:cs typeface="Arial Narrow"/>
                          <a:sym typeface="Arial Narrow"/>
                        </a:rPr>
                        <a:t>, Iza, Villa de Leyva, Mongua, </a:t>
                      </a:r>
                      <a:r>
                        <a:rPr lang="es-CO" sz="1400" b="0" u="none" strike="noStrike" cap="none" dirty="0" err="1">
                          <a:solidFill>
                            <a:srgbClr val="1D1B10"/>
                          </a:solidFill>
                          <a:latin typeface="Arial Narrow"/>
                          <a:ea typeface="Arial Narrow"/>
                          <a:cs typeface="Arial Narrow"/>
                          <a:sym typeface="Arial Narrow"/>
                        </a:rPr>
                        <a:t>Monguí</a:t>
                      </a:r>
                      <a:r>
                        <a:rPr lang="es-CO" sz="1400" b="0" u="none" strike="noStrike" cap="none" dirty="0">
                          <a:solidFill>
                            <a:srgbClr val="1D1B10"/>
                          </a:solidFill>
                          <a:latin typeface="Arial Narrow"/>
                          <a:ea typeface="Arial Narrow"/>
                          <a:cs typeface="Arial Narrow"/>
                          <a:sym typeface="Arial Narrow"/>
                        </a:rPr>
                        <a:t>, Motavita, Nobsa, </a:t>
                      </a:r>
                      <a:r>
                        <a:rPr lang="es-CO" sz="1400" b="0" u="none" strike="noStrike" cap="none" dirty="0" err="1">
                          <a:solidFill>
                            <a:srgbClr val="1D1B10"/>
                          </a:solidFill>
                          <a:latin typeface="Arial Narrow"/>
                          <a:ea typeface="Arial Narrow"/>
                          <a:cs typeface="Arial Narrow"/>
                          <a:sym typeface="Arial Narrow"/>
                        </a:rPr>
                        <a:t>Oicatá</a:t>
                      </a:r>
                      <a:r>
                        <a:rPr lang="es-CO" sz="1400" b="0" u="none" strike="noStrike" cap="none" dirty="0">
                          <a:solidFill>
                            <a:srgbClr val="1D1B10"/>
                          </a:solidFill>
                          <a:latin typeface="Arial Narrow"/>
                          <a:ea typeface="Arial Narrow"/>
                          <a:cs typeface="Arial Narrow"/>
                          <a:sym typeface="Arial Narrow"/>
                        </a:rPr>
                        <a:t>, Paipa, Paz de Río, Pesca, Ráquira, Saboyá, Samacá, San Miguel de Sema, Santa Rosa de Viterbo, </a:t>
                      </a:r>
                      <a:r>
                        <a:rPr lang="es-CO" sz="1400" b="0" u="none" strike="noStrike" cap="none" dirty="0" err="1">
                          <a:solidFill>
                            <a:srgbClr val="1D1B10"/>
                          </a:solidFill>
                          <a:latin typeface="Arial Narrow"/>
                          <a:ea typeface="Arial Narrow"/>
                          <a:cs typeface="Arial Narrow"/>
                          <a:sym typeface="Arial Narrow"/>
                        </a:rPr>
                        <a:t>Siachoque</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Socha</a:t>
                      </a:r>
                      <a:r>
                        <a:rPr lang="es-CO" sz="1400" b="0" u="none" strike="noStrike" cap="none" dirty="0">
                          <a:solidFill>
                            <a:srgbClr val="1D1B10"/>
                          </a:solidFill>
                          <a:latin typeface="Arial Narrow"/>
                          <a:ea typeface="Arial Narrow"/>
                          <a:cs typeface="Arial Narrow"/>
                          <a:sym typeface="Arial Narrow"/>
                        </a:rPr>
                        <a:t>, Sogamoso, Sora, Sotaquirá, </a:t>
                      </a:r>
                      <a:r>
                        <a:rPr lang="es-CO" sz="1400" b="0" u="none" strike="noStrike" cap="none" dirty="0" err="1">
                          <a:solidFill>
                            <a:srgbClr val="1D1B10"/>
                          </a:solidFill>
                          <a:latin typeface="Arial Narrow"/>
                          <a:ea typeface="Arial Narrow"/>
                          <a:cs typeface="Arial Narrow"/>
                          <a:sym typeface="Arial Narrow"/>
                        </a:rPr>
                        <a:t>Soracá</a:t>
                      </a:r>
                      <a:r>
                        <a:rPr lang="es-CO" sz="1400" b="0" u="none" strike="noStrike" cap="none" dirty="0">
                          <a:solidFill>
                            <a:srgbClr val="1D1B10"/>
                          </a:solidFill>
                          <a:latin typeface="Arial Narrow"/>
                          <a:ea typeface="Arial Narrow"/>
                          <a:cs typeface="Arial Narrow"/>
                          <a:sym typeface="Arial Narrow"/>
                        </a:rPr>
                        <a:t>, Tasco, Tibasosa, Toca, Tópaga, Tota, Tuta, </a:t>
                      </a:r>
                      <a:r>
                        <a:rPr lang="es-CO" sz="1400" b="0" u="none" strike="noStrike" cap="none" dirty="0" err="1">
                          <a:solidFill>
                            <a:srgbClr val="1D1B10"/>
                          </a:solidFill>
                          <a:latin typeface="Arial Narrow"/>
                          <a:ea typeface="Arial Narrow"/>
                          <a:cs typeface="Arial Narrow"/>
                          <a:sym typeface="Arial Narrow"/>
                        </a:rPr>
                        <a:t>Tutazá</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Ventaquemada</a:t>
                      </a:r>
                      <a:r>
                        <a:rPr lang="es-CO" sz="1400" b="0" u="none" strike="noStrike" cap="none" dirty="0">
                          <a:solidFill>
                            <a:srgbClr val="1D1B10"/>
                          </a:solidFill>
                          <a:latin typeface="Arial Narrow"/>
                          <a:ea typeface="Arial Narrow"/>
                          <a:cs typeface="Arial Narrow"/>
                          <a:sym typeface="Arial Narrow"/>
                        </a:rPr>
                        <a:t> y Viracachá.</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r h="961460">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ANTIOQUIA Y EJE CAFETERO</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ANTIOQUIA</a:t>
                      </a:r>
                      <a:r>
                        <a:rPr lang="es-CO" sz="1400" u="none" strike="noStrike" cap="none" dirty="0">
                          <a:solidFill>
                            <a:srgbClr val="1D1B10"/>
                          </a:solidFill>
                          <a:latin typeface="Arial Narrow"/>
                          <a:ea typeface="Arial Narrow"/>
                          <a:cs typeface="Arial Narrow"/>
                          <a:sym typeface="Arial Narrow"/>
                        </a:rPr>
                        <a:t>: Angostura, </a:t>
                      </a:r>
                      <a:r>
                        <a:rPr lang="es-CO" sz="1400" u="none" strike="noStrike" cap="none" dirty="0" err="1">
                          <a:solidFill>
                            <a:srgbClr val="1D1B10"/>
                          </a:solidFill>
                          <a:latin typeface="Arial Narrow"/>
                          <a:ea typeface="Arial Narrow"/>
                          <a:cs typeface="Arial Narrow"/>
                          <a:sym typeface="Arial Narrow"/>
                        </a:rPr>
                        <a:t>Belmira</a:t>
                      </a:r>
                      <a:r>
                        <a:rPr lang="es-CO" sz="1400" u="none" strike="noStrike" cap="none" dirty="0">
                          <a:solidFill>
                            <a:srgbClr val="1D1B10"/>
                          </a:solidFill>
                          <a:latin typeface="Arial Narrow"/>
                          <a:ea typeface="Arial Narrow"/>
                          <a:cs typeface="Arial Narrow"/>
                          <a:sym typeface="Arial Narrow"/>
                        </a:rPr>
                        <a:t>, </a:t>
                      </a:r>
                      <a:r>
                        <a:rPr lang="es-CO" sz="1400" u="none" strike="noStrike" cap="none" dirty="0" err="1">
                          <a:solidFill>
                            <a:srgbClr val="1D1B10"/>
                          </a:solidFill>
                          <a:latin typeface="Arial Narrow"/>
                          <a:ea typeface="Arial Narrow"/>
                          <a:cs typeface="Arial Narrow"/>
                          <a:sym typeface="Arial Narrow"/>
                        </a:rPr>
                        <a:t>Entrerríos</a:t>
                      </a:r>
                      <a:r>
                        <a:rPr lang="es-CO" sz="1400" u="none" strike="noStrike" cap="none" dirty="0">
                          <a:solidFill>
                            <a:srgbClr val="1D1B10"/>
                          </a:solidFill>
                          <a:latin typeface="Arial Narrow"/>
                          <a:ea typeface="Arial Narrow"/>
                          <a:cs typeface="Arial Narrow"/>
                          <a:sym typeface="Arial Narrow"/>
                        </a:rPr>
                        <a:t>, San Andrés, San José de La Montaña, San Pedro, Santa Rosa de Osos y Yarumal.</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CALDAS</a:t>
                      </a:r>
                      <a:r>
                        <a:rPr lang="es-CO" sz="1400" u="none" strike="noStrike" cap="none" dirty="0">
                          <a:solidFill>
                            <a:srgbClr val="1D1B10"/>
                          </a:solidFill>
                          <a:latin typeface="Arial Narrow"/>
                          <a:ea typeface="Arial Narrow"/>
                          <a:cs typeface="Arial Narrow"/>
                          <a:sym typeface="Arial Narrow"/>
                        </a:rPr>
                        <a:t>: Villamaría.</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RISARALDA</a:t>
                      </a:r>
                      <a:r>
                        <a:rPr lang="es-CO" sz="1400" u="none" strike="noStrike" cap="none" dirty="0">
                          <a:solidFill>
                            <a:srgbClr val="1D1B10"/>
                          </a:solidFill>
                          <a:latin typeface="Arial Narrow"/>
                          <a:ea typeface="Arial Narrow"/>
                          <a:cs typeface="Arial Narrow"/>
                          <a:sym typeface="Arial Narrow"/>
                        </a:rPr>
                        <a:t>: Santa Rosa de Cabal.</a:t>
                      </a:r>
                      <a:endParaRPr sz="1400" b="0" u="none" strike="noStrike" cap="none" dirty="0">
                        <a:solidFill>
                          <a:srgbClr val="1D1B10"/>
                        </a:solidFill>
                        <a:latin typeface="Arial Narrow"/>
                        <a:ea typeface="Arial Narrow"/>
                        <a:cs typeface="Arial Narrow"/>
                        <a:sym typeface="Arial Narrow"/>
                      </a:endParaRPr>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3"/>
                  </a:ext>
                </a:extLst>
              </a:tr>
              <a:tr h="748096">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SANTANDERES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NORTE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DE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Cácota, </a:t>
                      </a:r>
                      <a:r>
                        <a:rPr lang="es-CO" sz="1400" u="none" strike="noStrike" cap="none" dirty="0" err="1">
                          <a:solidFill>
                            <a:srgbClr val="1D1B10"/>
                          </a:solidFill>
                          <a:latin typeface="Arial Narrow"/>
                          <a:ea typeface="Arial Narrow"/>
                          <a:cs typeface="Arial Narrow"/>
                          <a:sym typeface="Arial Narrow"/>
                        </a:rPr>
                        <a:t>Mutiscua</a:t>
                      </a:r>
                      <a:r>
                        <a:rPr lang="es-CO" sz="1400" u="none" strike="noStrike" cap="none" dirty="0">
                          <a:solidFill>
                            <a:srgbClr val="1D1B10"/>
                          </a:solidFill>
                          <a:latin typeface="Arial Narrow"/>
                          <a:ea typeface="Arial Narrow"/>
                          <a:cs typeface="Arial Narrow"/>
                          <a:sym typeface="Arial Narrow"/>
                        </a:rPr>
                        <a:t>, Pamplona y Silos.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Bolívar, El Peñón, Jesús María, Sucre y Vélez.</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4"/>
                  </a:ext>
                </a:extLst>
              </a:tr>
              <a:tr h="138818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CAUCA Y NARIÑO</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CAUCA</a:t>
                      </a:r>
                      <a:r>
                        <a:rPr lang="es-CO" sz="1400" b="0" u="none" strike="noStrike" cap="none" dirty="0">
                          <a:solidFill>
                            <a:srgbClr val="1D1B10"/>
                          </a:solidFill>
                          <a:latin typeface="Arial Narrow"/>
                          <a:ea typeface="Arial Narrow"/>
                          <a:cs typeface="Arial Narrow"/>
                          <a:sym typeface="Arial Narrow"/>
                        </a:rPr>
                        <a:t>: Almaguer, Bolívar, Corinto, Inzá, </a:t>
                      </a:r>
                      <a:r>
                        <a:rPr lang="es-CO" sz="1400" b="0" u="none" strike="noStrike" cap="none" dirty="0" err="1">
                          <a:solidFill>
                            <a:srgbClr val="1D1B10"/>
                          </a:solidFill>
                          <a:latin typeface="Arial Narrow"/>
                          <a:ea typeface="Arial Narrow"/>
                          <a:cs typeface="Arial Narrow"/>
                          <a:sym typeface="Arial Narrow"/>
                        </a:rPr>
                        <a:t>Jambaló</a:t>
                      </a:r>
                      <a:r>
                        <a:rPr lang="es-CO" sz="1400" b="0" u="none" strike="noStrike" cap="none" dirty="0">
                          <a:solidFill>
                            <a:srgbClr val="1D1B10"/>
                          </a:solidFill>
                          <a:latin typeface="Arial Narrow"/>
                          <a:ea typeface="Arial Narrow"/>
                          <a:cs typeface="Arial Narrow"/>
                          <a:sym typeface="Arial Narrow"/>
                        </a:rPr>
                        <a:t>, La Vega, Miranda, Páez (Belalcázar), Puracé (</a:t>
                      </a:r>
                      <a:r>
                        <a:rPr lang="es-CO" sz="1400" b="0" u="none" strike="noStrike" cap="none" dirty="0" err="1">
                          <a:solidFill>
                            <a:srgbClr val="1D1B10"/>
                          </a:solidFill>
                          <a:latin typeface="Arial Narrow"/>
                          <a:ea typeface="Arial Narrow"/>
                          <a:cs typeface="Arial Narrow"/>
                          <a:sym typeface="Arial Narrow"/>
                        </a:rPr>
                        <a:t>Coconuco</a:t>
                      </a:r>
                      <a:r>
                        <a:rPr lang="es-CO" sz="1400" b="0" u="none" strike="noStrike" cap="none" dirty="0">
                          <a:solidFill>
                            <a:srgbClr val="1D1B10"/>
                          </a:solidFill>
                          <a:latin typeface="Arial Narrow"/>
                          <a:ea typeface="Arial Narrow"/>
                          <a:cs typeface="Arial Narrow"/>
                          <a:sym typeface="Arial Narrow"/>
                        </a:rPr>
                        <a:t>), San Sebastián, Santa Rosa, Silvia, Sotará (</a:t>
                      </a:r>
                      <a:r>
                        <a:rPr lang="es-CO" sz="1400" b="0" u="none" strike="noStrike" cap="none" dirty="0" err="1">
                          <a:solidFill>
                            <a:srgbClr val="1D1B10"/>
                          </a:solidFill>
                          <a:latin typeface="Arial Narrow"/>
                          <a:ea typeface="Arial Narrow"/>
                          <a:cs typeface="Arial Narrow"/>
                          <a:sym typeface="Arial Narrow"/>
                        </a:rPr>
                        <a:t>Paispamba</a:t>
                      </a:r>
                      <a:r>
                        <a:rPr lang="es-CO" sz="1400" b="0" u="none" strike="noStrike" cap="none" dirty="0">
                          <a:solidFill>
                            <a:srgbClr val="1D1B10"/>
                          </a:solidFill>
                          <a:latin typeface="Arial Narrow"/>
                          <a:ea typeface="Arial Narrow"/>
                          <a:cs typeface="Arial Narrow"/>
                          <a:sym typeface="Arial Narrow"/>
                        </a:rPr>
                        <a:t>), Sucre, </a:t>
                      </a:r>
                      <a:r>
                        <a:rPr lang="es-CO" sz="1400" b="0" u="none" strike="noStrike" cap="none" dirty="0" err="1">
                          <a:solidFill>
                            <a:srgbClr val="1D1B10"/>
                          </a:solidFill>
                          <a:latin typeface="Arial Narrow"/>
                          <a:ea typeface="Arial Narrow"/>
                          <a:cs typeface="Arial Narrow"/>
                          <a:sym typeface="Arial Narrow"/>
                        </a:rPr>
                        <a:t>Toribío</a:t>
                      </a:r>
                      <a:r>
                        <a:rPr lang="es-CO" sz="1400" b="0" u="none" strike="noStrike" cap="none" dirty="0">
                          <a:solidFill>
                            <a:srgbClr val="1D1B10"/>
                          </a:solidFill>
                          <a:latin typeface="Arial Narrow"/>
                          <a:ea typeface="Arial Narrow"/>
                          <a:cs typeface="Arial Narrow"/>
                          <a:sym typeface="Arial Narrow"/>
                        </a:rPr>
                        <a:t> y Totoró.</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NARIÑO</a:t>
                      </a:r>
                      <a:r>
                        <a:rPr lang="es-CO" sz="1400" b="0" u="none" strike="noStrike" cap="none" dirty="0">
                          <a:solidFill>
                            <a:srgbClr val="1D1B10"/>
                          </a:solidFill>
                          <a:latin typeface="Arial Narrow"/>
                          <a:ea typeface="Arial Narrow"/>
                          <a:cs typeface="Arial Narrow"/>
                          <a:sym typeface="Arial Narrow"/>
                        </a:rPr>
                        <a:t>: Pasto, Aldana, </a:t>
                      </a:r>
                      <a:r>
                        <a:rPr lang="es-CO" sz="1400" b="0" u="none" strike="noStrike" cap="none" dirty="0" err="1">
                          <a:solidFill>
                            <a:srgbClr val="1D1B10"/>
                          </a:solidFill>
                          <a:latin typeface="Arial Narrow"/>
                          <a:ea typeface="Arial Narrow"/>
                          <a:cs typeface="Arial Narrow"/>
                          <a:sym typeface="Arial Narrow"/>
                        </a:rPr>
                        <a:t>Buesaco</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Consacá</a:t>
                      </a:r>
                      <a:r>
                        <a:rPr lang="es-CO" sz="1400" b="0" u="none" strike="noStrike" cap="none" dirty="0">
                          <a:solidFill>
                            <a:srgbClr val="1D1B10"/>
                          </a:solidFill>
                          <a:latin typeface="Arial Narrow"/>
                          <a:ea typeface="Arial Narrow"/>
                          <a:cs typeface="Arial Narrow"/>
                          <a:sym typeface="Arial Narrow"/>
                        </a:rPr>
                        <a:t>, Contadero, Córdoba, </a:t>
                      </a:r>
                      <a:r>
                        <a:rPr lang="es-CO" sz="1400" b="0" u="none" strike="noStrike" cap="none" dirty="0" err="1">
                          <a:solidFill>
                            <a:srgbClr val="1D1B10"/>
                          </a:solidFill>
                          <a:latin typeface="Arial Narrow"/>
                          <a:ea typeface="Arial Narrow"/>
                          <a:cs typeface="Arial Narrow"/>
                          <a:sym typeface="Arial Narrow"/>
                        </a:rPr>
                        <a:t>Cuaspud</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Carlosama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Cumbal</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Chachaguí</a:t>
                      </a:r>
                      <a:r>
                        <a:rPr lang="es-CO" sz="1400" b="0" u="none" strike="noStrike" cap="none" dirty="0">
                          <a:solidFill>
                            <a:srgbClr val="1D1B10"/>
                          </a:solidFill>
                          <a:latin typeface="Arial Narrow"/>
                          <a:ea typeface="Arial Narrow"/>
                          <a:cs typeface="Arial Narrow"/>
                          <a:sym typeface="Arial Narrow"/>
                        </a:rPr>
                        <a:t>, El Tablón, Funes, </a:t>
                      </a:r>
                      <a:r>
                        <a:rPr lang="es-CO" sz="1400" b="0" u="none" strike="noStrike" cap="none" dirty="0" err="1">
                          <a:solidFill>
                            <a:srgbClr val="1D1B10"/>
                          </a:solidFill>
                          <a:latin typeface="Arial Narrow"/>
                          <a:ea typeface="Arial Narrow"/>
                          <a:cs typeface="Arial Narrow"/>
                          <a:sym typeface="Arial Narrow"/>
                        </a:rPr>
                        <a:t>Guaitarilla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Gualmatán</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Iles</a:t>
                      </a:r>
                      <a:r>
                        <a:rPr lang="es-CO" sz="1400" b="0" u="none" strike="noStrike" cap="none" dirty="0">
                          <a:solidFill>
                            <a:srgbClr val="1D1B10"/>
                          </a:solidFill>
                          <a:latin typeface="Arial Narrow"/>
                          <a:ea typeface="Arial Narrow"/>
                          <a:cs typeface="Arial Narrow"/>
                          <a:sym typeface="Arial Narrow"/>
                        </a:rPr>
                        <a:t>, Imués, Ipiales, La Cruz, La Florida, </a:t>
                      </a:r>
                      <a:r>
                        <a:rPr lang="es-CO" sz="1400" b="0" u="none" strike="noStrike" cap="none" dirty="0" err="1">
                          <a:solidFill>
                            <a:srgbClr val="1D1B10"/>
                          </a:solidFill>
                          <a:latin typeface="Arial Narrow"/>
                          <a:ea typeface="Arial Narrow"/>
                          <a:cs typeface="Arial Narrow"/>
                          <a:sym typeface="Arial Narrow"/>
                        </a:rPr>
                        <a:t>Mallama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Piedrancha</a:t>
                      </a:r>
                      <a:r>
                        <a:rPr lang="es-CO" sz="1400" b="0" u="none" strike="noStrike" cap="none" dirty="0">
                          <a:solidFill>
                            <a:srgbClr val="1D1B10"/>
                          </a:solidFill>
                          <a:latin typeface="Arial Narrow"/>
                          <a:ea typeface="Arial Narrow"/>
                          <a:cs typeface="Arial Narrow"/>
                          <a:sym typeface="Arial Narrow"/>
                        </a:rPr>
                        <a:t>), Nariño, Ospina, Potosí, Providencia, Puerres, </a:t>
                      </a:r>
                      <a:r>
                        <a:rPr lang="es-CO" sz="1400" b="0" u="none" strike="noStrike" cap="none" dirty="0" err="1">
                          <a:solidFill>
                            <a:srgbClr val="1D1B10"/>
                          </a:solidFill>
                          <a:latin typeface="Arial Narrow"/>
                          <a:ea typeface="Arial Narrow"/>
                          <a:cs typeface="Arial Narrow"/>
                          <a:sym typeface="Arial Narrow"/>
                        </a:rPr>
                        <a:t>Pupiales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Sandoná</a:t>
                      </a:r>
                      <a:r>
                        <a:rPr lang="es-CO" sz="1400" b="0" u="none" strike="noStrike" cap="none" dirty="0">
                          <a:solidFill>
                            <a:srgbClr val="1D1B10"/>
                          </a:solidFill>
                          <a:latin typeface="Arial Narrow"/>
                          <a:ea typeface="Arial Narrow"/>
                          <a:cs typeface="Arial Narrow"/>
                          <a:sym typeface="Arial Narrow"/>
                        </a:rPr>
                        <a:t>, San Bernardo, San Pablo, Santa Cruz (</a:t>
                      </a:r>
                      <a:r>
                        <a:rPr lang="es-CO" sz="1400" b="0" u="none" strike="noStrike" cap="none" dirty="0" err="1">
                          <a:solidFill>
                            <a:srgbClr val="1D1B10"/>
                          </a:solidFill>
                          <a:latin typeface="Arial Narrow"/>
                          <a:ea typeface="Arial Narrow"/>
                          <a:cs typeface="Arial Narrow"/>
                          <a:sym typeface="Arial Narrow"/>
                        </a:rPr>
                        <a:t>Guachavés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Sapuyes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Tangua</a:t>
                      </a:r>
                      <a:r>
                        <a:rPr lang="es-CO" sz="1400" b="0" u="none" strike="noStrike" cap="none" dirty="0">
                          <a:solidFill>
                            <a:srgbClr val="1D1B10"/>
                          </a:solidFill>
                          <a:latin typeface="Arial Narrow"/>
                          <a:ea typeface="Arial Narrow"/>
                          <a:cs typeface="Arial Narrow"/>
                          <a:sym typeface="Arial Narrow"/>
                        </a:rPr>
                        <a:t>, Túquerres y </a:t>
                      </a:r>
                      <a:r>
                        <a:rPr lang="es-CO" sz="1400" b="0" u="none" strike="noStrike" cap="none" dirty="0" err="1">
                          <a:solidFill>
                            <a:srgbClr val="1D1B10"/>
                          </a:solidFill>
                          <a:latin typeface="Arial Narrow"/>
                          <a:ea typeface="Arial Narrow"/>
                          <a:cs typeface="Arial Narrow"/>
                          <a:sym typeface="Arial Narrow"/>
                        </a:rPr>
                        <a:t>Yacuanquer</a:t>
                      </a:r>
                      <a:r>
                        <a:rPr lang="es-CO" sz="1400" b="0" u="none" strike="noStrike" cap="none" dirty="0">
                          <a:solidFill>
                            <a:srgbClr val="1D1B10"/>
                          </a:solidFill>
                          <a:latin typeface="Arial Narrow"/>
                          <a:ea typeface="Arial Narrow"/>
                          <a:cs typeface="Arial Narrow"/>
                          <a:sym typeface="Arial Narrow"/>
                        </a:rPr>
                        <a:t>.</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07545" name="Google Shape;522;p5"/>
          <p:cNvSpPr txBox="1">
            <a:spLocks noChangeArrowheads="1"/>
          </p:cNvSpPr>
          <p:nvPr/>
        </p:nvSpPr>
        <p:spPr bwMode="auto">
          <a:xfrm>
            <a:off x="12957175" y="250825"/>
            <a:ext cx="11499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2400"/>
              <a:buFont typeface="Arial" panose="020B0604020202020204" pitchFamily="34" charset="0"/>
              <a:buNone/>
              <a:tabLst/>
              <a:defRPr/>
            </a:pPr>
            <a:r>
              <a:rPr kumimoji="0" lang="es-CO" altLang="es-CO" sz="2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sym typeface="Calibri" panose="020F0502020204030204" pitchFamily="34" charset="0"/>
              </a:rPr>
              <a:t>POR FAVOR NO BORRAR NI MODIFICAR ESTA TABLA. HACER COPIA. GRACIAS =)</a:t>
            </a: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4" name="Google Shape;521;p5"/>
          <p:cNvGraphicFramePr/>
          <p:nvPr>
            <p:extLst>
              <p:ext uri="{D42A27DB-BD31-4B8C-83A1-F6EECF244321}">
                <p14:modId xmlns:p14="http://schemas.microsoft.com/office/powerpoint/2010/main" val="1175647380"/>
              </p:ext>
            </p:extLst>
          </p:nvPr>
        </p:nvGraphicFramePr>
        <p:xfrm>
          <a:off x="328612" y="1622027"/>
          <a:ext cx="11499850" cy="4255614"/>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34">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a:solidFill>
                            <a:srgbClr val="1D1B10"/>
                          </a:solidFill>
                          <a:latin typeface="Arial Narrow"/>
                          <a:ea typeface="Arial Narrow"/>
                          <a:cs typeface="Arial Narrow"/>
                          <a:sym typeface="Arial Narrow"/>
                        </a:rPr>
                        <a:t>SITIOS PARA LOS CUALES SE GENERA LA ALERTA</a:t>
                      </a:r>
                      <a:endParaRPr sz="1400" b="1" u="none" strike="noStrike" cap="none">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1570901">
                <a:tc rowSpan="3">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lgn="ctr">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lgn="ctr">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200" b="1" u="none" strike="noStrike" cap="none" dirty="0">
                          <a:solidFill>
                            <a:srgbClr val="04945F"/>
                          </a:solidFill>
                          <a:latin typeface="Arial Narrow"/>
                          <a:ea typeface="Arial Narrow"/>
                          <a:cs typeface="Arial Narrow"/>
                          <a:sym typeface="Arial Narrow"/>
                        </a:rPr>
                        <a:t>ALTIPLANO </a:t>
                      </a:r>
                      <a:r>
                        <a:rPr lang="es-CO" sz="1200" b="1" u="none" strike="noStrike" cap="none" dirty="0" err="1">
                          <a:solidFill>
                            <a:srgbClr val="04945F"/>
                          </a:solidFill>
                          <a:latin typeface="Arial Narrow"/>
                          <a:ea typeface="Arial Narrow"/>
                          <a:cs typeface="Arial Narrow"/>
                          <a:sym typeface="Arial Narrow"/>
                        </a:rPr>
                        <a:t>CUNDIBOYACENSE</a:t>
                      </a:r>
                      <a:endParaRPr sz="1200" b="1" u="none" strike="noStrike" cap="none" dirty="0">
                        <a:solidFill>
                          <a:srgbClr val="04945F"/>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a:solidFill>
                            <a:srgbClr val="1D1B10"/>
                          </a:solidFill>
                          <a:latin typeface="Arial Narrow"/>
                          <a:ea typeface="Arial Narrow"/>
                          <a:cs typeface="Arial Narrow"/>
                          <a:sym typeface="Arial Narrow"/>
                        </a:rPr>
                        <a:t>CUNDINAMARCA</a:t>
                      </a:r>
                      <a:r>
                        <a:rPr lang="es-CO" sz="1200" b="0" u="none" strike="noStrike" cap="none" dirty="0">
                          <a:solidFill>
                            <a:srgbClr val="1D1B10"/>
                          </a:solidFill>
                          <a:latin typeface="Arial Narrow"/>
                          <a:ea typeface="Arial Narrow"/>
                          <a:cs typeface="Arial Narrow"/>
                          <a:sym typeface="Arial Narrow"/>
                        </a:rPr>
                        <a:t>: Bojacá, Cajicá, Chía, Chipaque, Choachí, Chocontá, Cogua, Cota, Cucunubá, El Rosal, Facatativá, Funza, Fúquene, Gachancipá, Guachetá, Guasca, </a:t>
                      </a:r>
                      <a:r>
                        <a:rPr lang="es-CO" sz="1200" b="0" u="none" strike="noStrike" cap="none" dirty="0" err="1">
                          <a:solidFill>
                            <a:srgbClr val="1D1B10"/>
                          </a:solidFill>
                          <a:latin typeface="Arial Narrow"/>
                          <a:ea typeface="Arial Narrow"/>
                          <a:cs typeface="Arial Narrow"/>
                          <a:sym typeface="Arial Narrow"/>
                        </a:rPr>
                        <a:t>Guatavita</a:t>
                      </a:r>
                      <a:r>
                        <a:rPr lang="es-CO" sz="1200" b="0" u="none" strike="noStrike" cap="none" dirty="0">
                          <a:solidFill>
                            <a:srgbClr val="1D1B10"/>
                          </a:solidFill>
                          <a:latin typeface="Arial Narrow"/>
                          <a:ea typeface="Arial Narrow"/>
                          <a:cs typeface="Arial Narrow"/>
                          <a:sym typeface="Arial Narrow"/>
                        </a:rPr>
                        <a:t>,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a:solidFill>
                            <a:srgbClr val="1D1B10"/>
                          </a:solidFill>
                          <a:latin typeface="Arial Narrow"/>
                          <a:ea typeface="Arial Narrow"/>
                          <a:cs typeface="Arial Narrow"/>
                          <a:sym typeface="Arial Narrow"/>
                        </a:rPr>
                        <a:t>BOYACÁ</a:t>
                      </a:r>
                      <a:r>
                        <a:rPr lang="es-CO" sz="1200" b="0" u="none" strike="noStrike" cap="none" dirty="0">
                          <a:solidFill>
                            <a:srgbClr val="1D1B10"/>
                          </a:solidFill>
                          <a:latin typeface="Arial Narrow"/>
                          <a:ea typeface="Arial Narrow"/>
                          <a:cs typeface="Arial Narrow"/>
                          <a:sym typeface="Arial Narrow"/>
                        </a:rPr>
                        <a:t>: Tunja, Aquitania, Arcabuco, Belén, </a:t>
                      </a:r>
                      <a:r>
                        <a:rPr lang="es-CO" sz="1200" b="0" u="none" strike="noStrike" cap="none" dirty="0" err="1">
                          <a:solidFill>
                            <a:srgbClr val="1D1B10"/>
                          </a:solidFill>
                          <a:latin typeface="Arial Narrow"/>
                          <a:ea typeface="Arial Narrow"/>
                          <a:cs typeface="Arial Narrow"/>
                          <a:sym typeface="Arial Narrow"/>
                        </a:rPr>
                        <a:t>Betéitiva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Busbanzá</a:t>
                      </a:r>
                      <a:r>
                        <a:rPr lang="es-CO" sz="1200" b="0" u="none" strike="noStrike" cap="none" dirty="0">
                          <a:solidFill>
                            <a:srgbClr val="1D1B10"/>
                          </a:solidFill>
                          <a:latin typeface="Arial Narrow"/>
                          <a:ea typeface="Arial Narrow"/>
                          <a:cs typeface="Arial Narrow"/>
                          <a:sym typeface="Arial Narrow"/>
                        </a:rPr>
                        <a:t>, Caldas, Cerinza, Chiquinquirá, Chivatá, Ciénega, </a:t>
                      </a:r>
                      <a:r>
                        <a:rPr lang="es-CO" sz="1200" b="0" u="none" strike="noStrike" cap="none" dirty="0" err="1">
                          <a:solidFill>
                            <a:srgbClr val="1D1B10"/>
                          </a:solidFill>
                          <a:latin typeface="Arial Narrow"/>
                          <a:ea typeface="Arial Narrow"/>
                          <a:cs typeface="Arial Narrow"/>
                          <a:sym typeface="Arial Narrow"/>
                        </a:rPr>
                        <a:t>Cómbita</a:t>
                      </a:r>
                      <a:r>
                        <a:rPr lang="es-CO" sz="1200" b="0" u="none" strike="noStrike" cap="none" dirty="0">
                          <a:solidFill>
                            <a:srgbClr val="1D1B10"/>
                          </a:solidFill>
                          <a:latin typeface="Arial Narrow"/>
                          <a:ea typeface="Arial Narrow"/>
                          <a:cs typeface="Arial Narrow"/>
                          <a:sym typeface="Arial Narrow"/>
                        </a:rPr>
                        <a:t>, Corrales, </a:t>
                      </a:r>
                      <a:r>
                        <a:rPr lang="es-CO" sz="1200" b="0" u="none" strike="noStrike" cap="none" dirty="0" err="1">
                          <a:solidFill>
                            <a:srgbClr val="1D1B10"/>
                          </a:solidFill>
                          <a:latin typeface="Arial Narrow"/>
                          <a:ea typeface="Arial Narrow"/>
                          <a:cs typeface="Arial Narrow"/>
                          <a:sym typeface="Arial Narrow"/>
                        </a:rPr>
                        <a:t>Cucaita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Cuítiva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Chíquiza</a:t>
                      </a:r>
                      <a:r>
                        <a:rPr lang="es-CO" sz="1200" b="0" u="none" strike="noStrike" cap="none" dirty="0">
                          <a:solidFill>
                            <a:srgbClr val="1D1B10"/>
                          </a:solidFill>
                          <a:latin typeface="Arial Narrow"/>
                          <a:ea typeface="Arial Narrow"/>
                          <a:cs typeface="Arial Narrow"/>
                          <a:sym typeface="Arial Narrow"/>
                        </a:rPr>
                        <a:t>, Duitama, Firavitoba, Floresta, </a:t>
                      </a:r>
                      <a:r>
                        <a:rPr lang="es-CO" sz="1200" b="0" u="none" strike="noStrike" cap="none" dirty="0" err="1">
                          <a:solidFill>
                            <a:srgbClr val="1D1B10"/>
                          </a:solidFill>
                          <a:latin typeface="Arial Narrow"/>
                          <a:ea typeface="Arial Narrow"/>
                          <a:cs typeface="Arial Narrow"/>
                          <a:sym typeface="Arial Narrow"/>
                        </a:rPr>
                        <a:t>Gámeza</a:t>
                      </a:r>
                      <a:r>
                        <a:rPr lang="es-CO" sz="1200" b="0" u="none" strike="noStrike" cap="none" dirty="0">
                          <a:solidFill>
                            <a:srgbClr val="1D1B10"/>
                          </a:solidFill>
                          <a:latin typeface="Arial Narrow"/>
                          <a:ea typeface="Arial Narrow"/>
                          <a:cs typeface="Arial Narrow"/>
                          <a:sym typeface="Arial Narrow"/>
                        </a:rPr>
                        <a:t>, Iza, Villa de Leyva, Mongua, </a:t>
                      </a:r>
                      <a:r>
                        <a:rPr lang="es-CO" sz="1200" b="0" u="none" strike="noStrike" cap="none" dirty="0" err="1">
                          <a:solidFill>
                            <a:srgbClr val="1D1B10"/>
                          </a:solidFill>
                          <a:latin typeface="Arial Narrow"/>
                          <a:ea typeface="Arial Narrow"/>
                          <a:cs typeface="Arial Narrow"/>
                          <a:sym typeface="Arial Narrow"/>
                        </a:rPr>
                        <a:t>Monguí</a:t>
                      </a:r>
                      <a:r>
                        <a:rPr lang="es-CO" sz="1200" b="0" u="none" strike="noStrike" cap="none" dirty="0">
                          <a:solidFill>
                            <a:srgbClr val="1D1B10"/>
                          </a:solidFill>
                          <a:latin typeface="Arial Narrow"/>
                          <a:ea typeface="Arial Narrow"/>
                          <a:cs typeface="Arial Narrow"/>
                          <a:sym typeface="Arial Narrow"/>
                        </a:rPr>
                        <a:t>, Motavita, Nobsa, </a:t>
                      </a:r>
                      <a:r>
                        <a:rPr lang="es-CO" sz="1200" b="0" u="none" strike="noStrike" cap="none" dirty="0" err="1">
                          <a:solidFill>
                            <a:srgbClr val="1D1B10"/>
                          </a:solidFill>
                          <a:latin typeface="Arial Narrow"/>
                          <a:ea typeface="Arial Narrow"/>
                          <a:cs typeface="Arial Narrow"/>
                          <a:sym typeface="Arial Narrow"/>
                        </a:rPr>
                        <a:t>Oicatá</a:t>
                      </a:r>
                      <a:r>
                        <a:rPr lang="es-CO" sz="1200" b="0" u="none" strike="noStrike" cap="none" dirty="0">
                          <a:solidFill>
                            <a:srgbClr val="1D1B10"/>
                          </a:solidFill>
                          <a:latin typeface="Arial Narrow"/>
                          <a:ea typeface="Arial Narrow"/>
                          <a:cs typeface="Arial Narrow"/>
                          <a:sym typeface="Arial Narrow"/>
                        </a:rPr>
                        <a:t>, Paipa, Paz de Río, Pesca, Ráquira, Saboyá, Samacá, San Miguel de Sema, Santa Rosa de Viterbo, </a:t>
                      </a:r>
                      <a:r>
                        <a:rPr lang="es-CO" sz="1200" b="0" u="none" strike="noStrike" cap="none" dirty="0" err="1">
                          <a:solidFill>
                            <a:srgbClr val="1D1B10"/>
                          </a:solidFill>
                          <a:latin typeface="Arial Narrow"/>
                          <a:ea typeface="Arial Narrow"/>
                          <a:cs typeface="Arial Narrow"/>
                          <a:sym typeface="Arial Narrow"/>
                        </a:rPr>
                        <a:t>Siachoque</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Socha</a:t>
                      </a:r>
                      <a:r>
                        <a:rPr lang="es-CO" sz="1200" b="0" u="none" strike="noStrike" cap="none" dirty="0">
                          <a:solidFill>
                            <a:srgbClr val="1D1B10"/>
                          </a:solidFill>
                          <a:latin typeface="Arial Narrow"/>
                          <a:ea typeface="Arial Narrow"/>
                          <a:cs typeface="Arial Narrow"/>
                          <a:sym typeface="Arial Narrow"/>
                        </a:rPr>
                        <a:t>, Sogamoso, Sora, Sotaquirá, </a:t>
                      </a:r>
                      <a:r>
                        <a:rPr lang="es-CO" sz="1200" b="0" u="none" strike="noStrike" cap="none" dirty="0" err="1">
                          <a:solidFill>
                            <a:srgbClr val="1D1B10"/>
                          </a:solidFill>
                          <a:latin typeface="Arial Narrow"/>
                          <a:ea typeface="Arial Narrow"/>
                          <a:cs typeface="Arial Narrow"/>
                          <a:sym typeface="Arial Narrow"/>
                        </a:rPr>
                        <a:t>Soracá</a:t>
                      </a:r>
                      <a:r>
                        <a:rPr lang="es-CO" sz="1200" b="0" u="none" strike="noStrike" cap="none" dirty="0">
                          <a:solidFill>
                            <a:srgbClr val="1D1B10"/>
                          </a:solidFill>
                          <a:latin typeface="Arial Narrow"/>
                          <a:ea typeface="Arial Narrow"/>
                          <a:cs typeface="Arial Narrow"/>
                          <a:sym typeface="Arial Narrow"/>
                        </a:rPr>
                        <a:t>, Tasco, Tibasosa, Toca, Tópaga, Tota, Tuta, </a:t>
                      </a:r>
                      <a:r>
                        <a:rPr lang="es-CO" sz="1200" b="0" u="none" strike="noStrike" cap="none" dirty="0" err="1">
                          <a:solidFill>
                            <a:srgbClr val="1D1B10"/>
                          </a:solidFill>
                          <a:latin typeface="Arial Narrow"/>
                          <a:ea typeface="Arial Narrow"/>
                          <a:cs typeface="Arial Narrow"/>
                          <a:sym typeface="Arial Narrow"/>
                        </a:rPr>
                        <a:t>Tutazá</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Ventaquemada</a:t>
                      </a:r>
                      <a:r>
                        <a:rPr lang="es-CO" sz="1200" b="0" u="none" strike="noStrike" cap="none" dirty="0">
                          <a:solidFill>
                            <a:srgbClr val="1D1B10"/>
                          </a:solidFill>
                          <a:latin typeface="Arial Narrow"/>
                          <a:ea typeface="Arial Narrow"/>
                          <a:cs typeface="Arial Narrow"/>
                          <a:sym typeface="Arial Narrow"/>
                        </a:rPr>
                        <a:t> y Viracachá.</a:t>
                      </a:r>
                      <a:endParaRPr sz="1200" u="none" strike="noStrike" cap="none" dirty="0"/>
                    </a:p>
                  </a:txBody>
                  <a:tcPr marL="54000" marR="54000" marT="53949" marB="53949"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r h="656524">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200" b="1" u="none" strike="noStrike" cap="none" dirty="0">
                          <a:solidFill>
                            <a:srgbClr val="04945F"/>
                          </a:solidFill>
                          <a:latin typeface="Arial Narrow"/>
                          <a:ea typeface="Arial Narrow"/>
                          <a:cs typeface="Arial Narrow"/>
                          <a:sym typeface="Arial Narrow"/>
                        </a:rPr>
                        <a:t>CAUCA Y NARIÑO</a:t>
                      </a:r>
                      <a:endParaRPr lang="es-CO"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a:solidFill>
                            <a:srgbClr val="1D1B10"/>
                          </a:solidFill>
                          <a:latin typeface="Arial Narrow"/>
                          <a:ea typeface="Arial Narrow"/>
                          <a:cs typeface="Arial Narrow"/>
                          <a:sym typeface="Arial Narrow"/>
                        </a:rPr>
                        <a:t>CAUCA</a:t>
                      </a:r>
                      <a:r>
                        <a:rPr lang="es-CO" sz="1200" b="0" u="none" strike="noStrike" cap="none" dirty="0">
                          <a:solidFill>
                            <a:srgbClr val="1D1B10"/>
                          </a:solidFill>
                          <a:latin typeface="Arial Narrow"/>
                          <a:ea typeface="Arial Narrow"/>
                          <a:cs typeface="Arial Narrow"/>
                          <a:sym typeface="Arial Narrow"/>
                        </a:rPr>
                        <a:t>: Almaguer, Bolívar, Corinto, </a:t>
                      </a:r>
                      <a:r>
                        <a:rPr lang="es-CO" sz="1200" b="0" u="none" strike="noStrike" cap="none" dirty="0" err="1">
                          <a:solidFill>
                            <a:srgbClr val="1D1B10"/>
                          </a:solidFill>
                          <a:latin typeface="Arial Narrow"/>
                          <a:ea typeface="Arial Narrow"/>
                          <a:cs typeface="Arial Narrow"/>
                          <a:sym typeface="Arial Narrow"/>
                        </a:rPr>
                        <a:t>Inzá</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Jambaló</a:t>
                      </a:r>
                      <a:r>
                        <a:rPr lang="es-CO" sz="1200" b="0" u="none" strike="noStrike" cap="none" dirty="0">
                          <a:solidFill>
                            <a:srgbClr val="1D1B10"/>
                          </a:solidFill>
                          <a:latin typeface="Arial Narrow"/>
                          <a:ea typeface="Arial Narrow"/>
                          <a:cs typeface="Arial Narrow"/>
                          <a:sym typeface="Arial Narrow"/>
                        </a:rPr>
                        <a:t>, La Vega, Miranda, Páez (</a:t>
                      </a:r>
                      <a:r>
                        <a:rPr lang="es-CO" sz="1200" b="0" u="none" strike="noStrike" cap="none" dirty="0" err="1">
                          <a:solidFill>
                            <a:srgbClr val="1D1B10"/>
                          </a:solidFill>
                          <a:latin typeface="Arial Narrow"/>
                          <a:ea typeface="Arial Narrow"/>
                          <a:cs typeface="Arial Narrow"/>
                          <a:sym typeface="Arial Narrow"/>
                        </a:rPr>
                        <a:t>Belalcázar</a:t>
                      </a:r>
                      <a:r>
                        <a:rPr lang="es-CO" sz="1200" b="0" u="none" strike="noStrike" cap="none" dirty="0">
                          <a:solidFill>
                            <a:srgbClr val="1D1B10"/>
                          </a:solidFill>
                          <a:latin typeface="Arial Narrow"/>
                          <a:ea typeface="Arial Narrow"/>
                          <a:cs typeface="Arial Narrow"/>
                          <a:sym typeface="Arial Narrow"/>
                        </a:rPr>
                        <a:t>), Puracé (</a:t>
                      </a:r>
                      <a:r>
                        <a:rPr lang="es-CO" sz="1200" b="0" u="none" strike="noStrike" cap="none" dirty="0" err="1">
                          <a:solidFill>
                            <a:srgbClr val="1D1B10"/>
                          </a:solidFill>
                          <a:latin typeface="Arial Narrow"/>
                          <a:ea typeface="Arial Narrow"/>
                          <a:cs typeface="Arial Narrow"/>
                          <a:sym typeface="Arial Narrow"/>
                        </a:rPr>
                        <a:t>Coconuco</a:t>
                      </a:r>
                      <a:r>
                        <a:rPr lang="es-CO" sz="1200" b="0" u="none" strike="noStrike" cap="none" dirty="0">
                          <a:solidFill>
                            <a:srgbClr val="1D1B10"/>
                          </a:solidFill>
                          <a:latin typeface="Arial Narrow"/>
                          <a:ea typeface="Arial Narrow"/>
                          <a:cs typeface="Arial Narrow"/>
                          <a:sym typeface="Arial Narrow"/>
                        </a:rPr>
                        <a:t>), San Sebastián, Santa Rosa, Silvia, Sotará (</a:t>
                      </a:r>
                      <a:r>
                        <a:rPr lang="es-CO" sz="1200" b="0" u="none" strike="noStrike" cap="none" dirty="0" err="1">
                          <a:solidFill>
                            <a:srgbClr val="1D1B10"/>
                          </a:solidFill>
                          <a:latin typeface="Arial Narrow"/>
                          <a:ea typeface="Arial Narrow"/>
                          <a:cs typeface="Arial Narrow"/>
                          <a:sym typeface="Arial Narrow"/>
                        </a:rPr>
                        <a:t>Paispamba</a:t>
                      </a:r>
                      <a:r>
                        <a:rPr lang="es-CO" sz="1200" b="0" u="none" strike="noStrike" cap="none" dirty="0">
                          <a:solidFill>
                            <a:srgbClr val="1D1B10"/>
                          </a:solidFill>
                          <a:latin typeface="Arial Narrow"/>
                          <a:ea typeface="Arial Narrow"/>
                          <a:cs typeface="Arial Narrow"/>
                          <a:sym typeface="Arial Narrow"/>
                        </a:rPr>
                        <a:t>), Sucre, </a:t>
                      </a:r>
                      <a:r>
                        <a:rPr lang="es-CO" sz="1200" b="0" u="none" strike="noStrike" cap="none" dirty="0" err="1">
                          <a:solidFill>
                            <a:srgbClr val="1D1B10"/>
                          </a:solidFill>
                          <a:latin typeface="Arial Narrow"/>
                          <a:ea typeface="Arial Narrow"/>
                          <a:cs typeface="Arial Narrow"/>
                          <a:sym typeface="Arial Narrow"/>
                        </a:rPr>
                        <a:t>Toribío</a:t>
                      </a:r>
                      <a:r>
                        <a:rPr lang="es-CO" sz="1200" b="0" u="none" strike="noStrike" cap="none" dirty="0">
                          <a:solidFill>
                            <a:srgbClr val="1D1B10"/>
                          </a:solidFill>
                          <a:latin typeface="Arial Narrow"/>
                          <a:ea typeface="Arial Narrow"/>
                          <a:cs typeface="Arial Narrow"/>
                          <a:sym typeface="Arial Narrow"/>
                        </a:rPr>
                        <a:t> y </a:t>
                      </a:r>
                      <a:r>
                        <a:rPr lang="es-CO" sz="1200" b="0" u="none" strike="noStrike" cap="none" dirty="0" err="1">
                          <a:solidFill>
                            <a:srgbClr val="1D1B10"/>
                          </a:solidFill>
                          <a:latin typeface="Arial Narrow"/>
                          <a:ea typeface="Arial Narrow"/>
                          <a:cs typeface="Arial Narrow"/>
                          <a:sym typeface="Arial Narrow"/>
                        </a:rPr>
                        <a:t>Totoró</a:t>
                      </a:r>
                      <a:r>
                        <a:rPr lang="es-CO" sz="1200" b="0" u="none" strike="noStrike" cap="none" dirty="0">
                          <a:solidFill>
                            <a:srgbClr val="1D1B1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1D1B10"/>
                        </a:buClr>
                        <a:buSzPts val="1400"/>
                        <a:buFont typeface="Arial Narrow"/>
                        <a:buNone/>
                      </a:pPr>
                      <a:endParaRPr lang="es-CO"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a:solidFill>
                            <a:srgbClr val="1D1B10"/>
                          </a:solidFill>
                          <a:latin typeface="Arial Narrow"/>
                          <a:ea typeface="Arial Narrow"/>
                          <a:cs typeface="Arial Narrow"/>
                          <a:sym typeface="Arial Narrow"/>
                        </a:rPr>
                        <a:t>NARIÑO</a:t>
                      </a:r>
                      <a:r>
                        <a:rPr lang="es-CO" sz="1200" b="0" u="none" strike="noStrike" cap="none" dirty="0">
                          <a:solidFill>
                            <a:srgbClr val="1D1B10"/>
                          </a:solidFill>
                          <a:latin typeface="Arial Narrow"/>
                          <a:ea typeface="Arial Narrow"/>
                          <a:cs typeface="Arial Narrow"/>
                          <a:sym typeface="Arial Narrow"/>
                        </a:rPr>
                        <a:t>: Pasto, Aldana, </a:t>
                      </a:r>
                      <a:r>
                        <a:rPr lang="es-CO" sz="1200" b="0" u="none" strike="noStrike" cap="none" dirty="0" err="1">
                          <a:solidFill>
                            <a:srgbClr val="1D1B10"/>
                          </a:solidFill>
                          <a:latin typeface="Arial Narrow"/>
                          <a:ea typeface="Arial Narrow"/>
                          <a:cs typeface="Arial Narrow"/>
                          <a:sym typeface="Arial Narrow"/>
                        </a:rPr>
                        <a:t>Buesaco</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Consacá</a:t>
                      </a:r>
                      <a:r>
                        <a:rPr lang="es-CO" sz="1200" b="0" u="none" strike="noStrike" cap="none" dirty="0">
                          <a:solidFill>
                            <a:srgbClr val="1D1B10"/>
                          </a:solidFill>
                          <a:latin typeface="Arial Narrow"/>
                          <a:ea typeface="Arial Narrow"/>
                          <a:cs typeface="Arial Narrow"/>
                          <a:sym typeface="Arial Narrow"/>
                        </a:rPr>
                        <a:t>, Contadero, Córdoba, </a:t>
                      </a:r>
                      <a:r>
                        <a:rPr lang="es-CO" sz="1200" b="0" u="none" strike="noStrike" cap="none" dirty="0" err="1">
                          <a:solidFill>
                            <a:srgbClr val="1D1B10"/>
                          </a:solidFill>
                          <a:latin typeface="Arial Narrow"/>
                          <a:ea typeface="Arial Narrow"/>
                          <a:cs typeface="Arial Narrow"/>
                          <a:sym typeface="Arial Narrow"/>
                        </a:rPr>
                        <a:t>Cuaspud</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Carlosama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Cumbal</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Chachaguí</a:t>
                      </a:r>
                      <a:r>
                        <a:rPr lang="es-CO" sz="1200" b="0" u="none" strike="noStrike" cap="none" dirty="0">
                          <a:solidFill>
                            <a:srgbClr val="1D1B10"/>
                          </a:solidFill>
                          <a:latin typeface="Arial Narrow"/>
                          <a:ea typeface="Arial Narrow"/>
                          <a:cs typeface="Arial Narrow"/>
                          <a:sym typeface="Arial Narrow"/>
                        </a:rPr>
                        <a:t>, El Tablón, Funes, </a:t>
                      </a:r>
                      <a:r>
                        <a:rPr lang="es-CO" sz="1200" b="0" u="none" strike="noStrike" cap="none" dirty="0" err="1">
                          <a:solidFill>
                            <a:srgbClr val="1D1B10"/>
                          </a:solidFill>
                          <a:latin typeface="Arial Narrow"/>
                          <a:ea typeface="Arial Narrow"/>
                          <a:cs typeface="Arial Narrow"/>
                          <a:sym typeface="Arial Narrow"/>
                        </a:rPr>
                        <a:t>Guaitarilla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Gualmatán</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Iles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Imués</a:t>
                      </a:r>
                      <a:r>
                        <a:rPr lang="es-CO" sz="1200" b="0" u="none" strike="noStrike" cap="none" dirty="0">
                          <a:solidFill>
                            <a:srgbClr val="1D1B10"/>
                          </a:solidFill>
                          <a:latin typeface="Arial Narrow"/>
                          <a:ea typeface="Arial Narrow"/>
                          <a:cs typeface="Arial Narrow"/>
                          <a:sym typeface="Arial Narrow"/>
                        </a:rPr>
                        <a:t>, Ipiales, La Cruz, La Florida, </a:t>
                      </a:r>
                      <a:r>
                        <a:rPr lang="es-CO" sz="1200" b="0" u="none" strike="noStrike" cap="none" dirty="0" err="1">
                          <a:solidFill>
                            <a:srgbClr val="1D1B10"/>
                          </a:solidFill>
                          <a:latin typeface="Arial Narrow"/>
                          <a:ea typeface="Arial Narrow"/>
                          <a:cs typeface="Arial Narrow"/>
                          <a:sym typeface="Arial Narrow"/>
                        </a:rPr>
                        <a:t>Mallama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Piedrancha</a:t>
                      </a:r>
                      <a:r>
                        <a:rPr lang="es-CO" sz="1200" b="0" u="none" strike="noStrike" cap="none" dirty="0">
                          <a:solidFill>
                            <a:srgbClr val="1D1B10"/>
                          </a:solidFill>
                          <a:latin typeface="Arial Narrow"/>
                          <a:ea typeface="Arial Narrow"/>
                          <a:cs typeface="Arial Narrow"/>
                          <a:sym typeface="Arial Narrow"/>
                        </a:rPr>
                        <a:t>), Nariño, Ospina, Potosí, Providencia, </a:t>
                      </a:r>
                      <a:r>
                        <a:rPr lang="es-CO" sz="1200" b="0" u="none" strike="noStrike" cap="none" dirty="0" err="1">
                          <a:solidFill>
                            <a:srgbClr val="1D1B10"/>
                          </a:solidFill>
                          <a:latin typeface="Arial Narrow"/>
                          <a:ea typeface="Arial Narrow"/>
                          <a:cs typeface="Arial Narrow"/>
                          <a:sym typeface="Arial Narrow"/>
                        </a:rPr>
                        <a:t>Puerres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Pupiales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Sandoná</a:t>
                      </a:r>
                      <a:r>
                        <a:rPr lang="es-CO" sz="1200" b="0" u="none" strike="noStrike" cap="none" dirty="0">
                          <a:solidFill>
                            <a:srgbClr val="1D1B10"/>
                          </a:solidFill>
                          <a:latin typeface="Arial Narrow"/>
                          <a:ea typeface="Arial Narrow"/>
                          <a:cs typeface="Arial Narrow"/>
                          <a:sym typeface="Arial Narrow"/>
                        </a:rPr>
                        <a:t>, San Bernardo, San Pablo, Santa Cruz (</a:t>
                      </a:r>
                      <a:r>
                        <a:rPr lang="es-CO" sz="1200" b="0" u="none" strike="noStrike" cap="none" dirty="0" err="1">
                          <a:solidFill>
                            <a:srgbClr val="1D1B10"/>
                          </a:solidFill>
                          <a:latin typeface="Arial Narrow"/>
                          <a:ea typeface="Arial Narrow"/>
                          <a:cs typeface="Arial Narrow"/>
                          <a:sym typeface="Arial Narrow"/>
                        </a:rPr>
                        <a:t>Guachavés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Sapuyes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Tangua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Túquerres</a:t>
                      </a:r>
                      <a:r>
                        <a:rPr lang="es-CO" sz="1200" b="0" u="none" strike="noStrike" cap="none" dirty="0">
                          <a:solidFill>
                            <a:srgbClr val="1D1B10"/>
                          </a:solidFill>
                          <a:latin typeface="Arial Narrow"/>
                          <a:ea typeface="Arial Narrow"/>
                          <a:cs typeface="Arial Narrow"/>
                          <a:sym typeface="Arial Narrow"/>
                        </a:rPr>
                        <a:t> y </a:t>
                      </a:r>
                      <a:r>
                        <a:rPr lang="es-CO" sz="1200" b="0" u="none" strike="noStrike" cap="none" dirty="0" err="1">
                          <a:solidFill>
                            <a:srgbClr val="1D1B10"/>
                          </a:solidFill>
                          <a:latin typeface="Arial Narrow"/>
                          <a:ea typeface="Arial Narrow"/>
                          <a:cs typeface="Arial Narrow"/>
                          <a:sym typeface="Arial Narrow"/>
                        </a:rPr>
                        <a:t>Yacuanquer</a:t>
                      </a:r>
                      <a:r>
                        <a:rPr lang="es-CO" sz="1200" b="0" u="none" strike="noStrike" cap="none" dirty="0">
                          <a:solidFill>
                            <a:srgbClr val="1D1B10"/>
                          </a:solidFill>
                          <a:latin typeface="Arial Narrow"/>
                          <a:ea typeface="Arial Narrow"/>
                          <a:cs typeface="Arial Narrow"/>
                          <a:sym typeface="Arial Narrow"/>
                        </a:rPr>
                        <a:t>.</a:t>
                      </a:r>
                      <a:endParaRPr lang="es-CO" sz="1200" u="none" strike="noStrike" cap="none" dirty="0"/>
                    </a:p>
                  </a:txBody>
                  <a:tcPr marL="54000" marR="54000" marT="53949" marB="53949" anchor="ctr">
                    <a:lnL w="12700" cap="flat" cmpd="sng" algn="ctr">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lgn="ctr">
                      <a:solidFill>
                        <a:srgbClr val="00B050"/>
                      </a:solidFill>
                      <a:prstDash val="solid"/>
                      <a:round/>
                      <a:headEnd type="none" w="sm" len="sm"/>
                      <a:tailEnd type="none" w="sm" len="sm"/>
                    </a:lnT>
                    <a:lnB w="12700" cap="flat" cmpd="sng" algn="ctr">
                      <a:solidFill>
                        <a:srgbClr val="00B050"/>
                      </a:solidFill>
                      <a:prstDash val="solid"/>
                      <a:round/>
                      <a:headEnd type="none" w="sm" len="sm"/>
                      <a:tailEnd type="none" w="sm" len="sm"/>
                    </a:lnB>
                  </a:tcPr>
                </a:tc>
                <a:extLst>
                  <a:ext uri="{0D108BD9-81ED-4DB2-BD59-A6C34878D82A}">
                    <a16:rowId xmlns:a16="http://schemas.microsoft.com/office/drawing/2014/main" xmlns="" val="10004"/>
                  </a:ext>
                </a:extLst>
              </a:tr>
              <a:tr h="656524">
                <a:tc vMerge="1">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lgn="ctr">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MX" sz="1200" b="1" u="none" strike="noStrike" cap="none" dirty="0">
                          <a:solidFill>
                            <a:srgbClr val="04945F"/>
                          </a:solidFill>
                          <a:latin typeface="Arial Narrow"/>
                          <a:ea typeface="Arial Narrow"/>
                          <a:cs typeface="Arial Narrow"/>
                          <a:sym typeface="Arial Narrow"/>
                        </a:rPr>
                        <a:t>SANTANDERES</a:t>
                      </a:r>
                      <a:endParaRPr lang="es-MX"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MX" sz="1200" b="1" u="none" strike="noStrike" cap="none" dirty="0">
                          <a:solidFill>
                            <a:srgbClr val="1D1B10"/>
                          </a:solidFill>
                          <a:latin typeface="Arial Narrow"/>
                          <a:ea typeface="Arial Narrow"/>
                          <a:cs typeface="Arial Narrow"/>
                          <a:sym typeface="Arial Narrow"/>
                        </a:rPr>
                        <a:t>NORTE</a:t>
                      </a:r>
                      <a:r>
                        <a:rPr lang="es-MX" sz="1200" u="none" strike="noStrike" cap="none" dirty="0">
                          <a:solidFill>
                            <a:srgbClr val="1D1B10"/>
                          </a:solidFill>
                          <a:latin typeface="Arial Narrow"/>
                          <a:ea typeface="Arial Narrow"/>
                          <a:cs typeface="Arial Narrow"/>
                          <a:sym typeface="Arial Narrow"/>
                        </a:rPr>
                        <a:t> </a:t>
                      </a:r>
                      <a:r>
                        <a:rPr lang="es-MX" sz="1200" b="1" u="none" strike="noStrike" cap="none" dirty="0">
                          <a:solidFill>
                            <a:srgbClr val="1D1B10"/>
                          </a:solidFill>
                          <a:latin typeface="Arial Narrow"/>
                          <a:ea typeface="Arial Narrow"/>
                          <a:cs typeface="Arial Narrow"/>
                          <a:sym typeface="Arial Narrow"/>
                        </a:rPr>
                        <a:t>DE</a:t>
                      </a:r>
                      <a:r>
                        <a:rPr lang="es-MX" sz="1200" u="none" strike="noStrike" cap="none" dirty="0">
                          <a:solidFill>
                            <a:srgbClr val="1D1B10"/>
                          </a:solidFill>
                          <a:latin typeface="Arial Narrow"/>
                          <a:ea typeface="Arial Narrow"/>
                          <a:cs typeface="Arial Narrow"/>
                          <a:sym typeface="Arial Narrow"/>
                        </a:rPr>
                        <a:t> </a:t>
                      </a:r>
                      <a:r>
                        <a:rPr lang="es-MX" sz="1200" b="1" u="none" strike="noStrike" cap="none" dirty="0">
                          <a:solidFill>
                            <a:srgbClr val="1D1B10"/>
                          </a:solidFill>
                          <a:latin typeface="Arial Narrow"/>
                          <a:ea typeface="Arial Narrow"/>
                          <a:cs typeface="Arial Narrow"/>
                          <a:sym typeface="Arial Narrow"/>
                        </a:rPr>
                        <a:t>SANTANDER</a:t>
                      </a:r>
                      <a:r>
                        <a:rPr lang="es-MX" sz="1200" u="none" strike="noStrike" cap="none" dirty="0">
                          <a:solidFill>
                            <a:srgbClr val="1D1B10"/>
                          </a:solidFill>
                          <a:latin typeface="Arial Narrow"/>
                          <a:ea typeface="Arial Narrow"/>
                          <a:cs typeface="Arial Narrow"/>
                          <a:sym typeface="Arial Narrow"/>
                        </a:rPr>
                        <a:t>: </a:t>
                      </a:r>
                      <a:r>
                        <a:rPr lang="es-MX" sz="1200" u="none" strike="noStrike" cap="none" dirty="0" err="1">
                          <a:solidFill>
                            <a:srgbClr val="1D1B10"/>
                          </a:solidFill>
                          <a:latin typeface="Arial Narrow"/>
                          <a:ea typeface="Arial Narrow"/>
                          <a:cs typeface="Arial Narrow"/>
                          <a:sym typeface="Arial Narrow"/>
                        </a:rPr>
                        <a:t>Cácota</a:t>
                      </a:r>
                      <a:r>
                        <a:rPr lang="es-MX" sz="1200" u="none" strike="noStrike" cap="none" dirty="0">
                          <a:solidFill>
                            <a:srgbClr val="1D1B10"/>
                          </a:solidFill>
                          <a:latin typeface="Arial Narrow"/>
                          <a:ea typeface="Arial Narrow"/>
                          <a:cs typeface="Arial Narrow"/>
                          <a:sym typeface="Arial Narrow"/>
                        </a:rPr>
                        <a:t>, </a:t>
                      </a:r>
                      <a:r>
                        <a:rPr lang="es-MX" sz="1200" u="none" strike="noStrike" cap="none" dirty="0" err="1">
                          <a:solidFill>
                            <a:srgbClr val="1D1B10"/>
                          </a:solidFill>
                          <a:latin typeface="Arial Narrow"/>
                          <a:ea typeface="Arial Narrow"/>
                          <a:cs typeface="Arial Narrow"/>
                          <a:sym typeface="Arial Narrow"/>
                        </a:rPr>
                        <a:t>Mutiscua</a:t>
                      </a:r>
                      <a:r>
                        <a:rPr lang="es-MX" sz="1200" u="none" strike="noStrike" cap="none" dirty="0">
                          <a:solidFill>
                            <a:srgbClr val="1D1B10"/>
                          </a:solidFill>
                          <a:latin typeface="Arial Narrow"/>
                          <a:ea typeface="Arial Narrow"/>
                          <a:cs typeface="Arial Narrow"/>
                          <a:sym typeface="Arial Narrow"/>
                        </a:rPr>
                        <a:t>, Pamplona y Silos.</a:t>
                      </a:r>
                      <a:endParaRPr lang="es-MX"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MX" sz="1200" b="1" u="none" strike="noStrike" cap="none" dirty="0">
                          <a:solidFill>
                            <a:srgbClr val="1D1B10"/>
                          </a:solidFill>
                          <a:latin typeface="Arial Narrow"/>
                          <a:ea typeface="Arial Narrow"/>
                          <a:cs typeface="Arial Narrow"/>
                          <a:sym typeface="Arial Narrow"/>
                        </a:rPr>
                        <a:t>SANTANDER</a:t>
                      </a:r>
                      <a:r>
                        <a:rPr lang="es-MX" sz="1200" u="none" strike="noStrike" cap="none" dirty="0">
                          <a:solidFill>
                            <a:srgbClr val="1D1B10"/>
                          </a:solidFill>
                          <a:latin typeface="Arial Narrow"/>
                          <a:ea typeface="Arial Narrow"/>
                          <a:cs typeface="Arial Narrow"/>
                          <a:sym typeface="Arial Narrow"/>
                        </a:rPr>
                        <a:t>: Bolívar, El Peñón, Jesús María, Sucre y Vélez.</a:t>
                      </a:r>
                      <a:endParaRPr lang="es-MX" sz="1200" u="none" strike="noStrike" cap="none" dirty="0"/>
                    </a:p>
                    <a:p>
                      <a:pPr marL="0" marR="0" lvl="0" indent="0" algn="l" rtl="0">
                        <a:lnSpc>
                          <a:spcPct val="100000"/>
                        </a:lnSpc>
                        <a:spcBef>
                          <a:spcPts val="0"/>
                        </a:spcBef>
                        <a:spcAft>
                          <a:spcPts val="0"/>
                        </a:spcAft>
                        <a:buClr>
                          <a:srgbClr val="04945F"/>
                        </a:buClr>
                        <a:buSzPts val="1400"/>
                        <a:buFont typeface="Arial Narrow"/>
                        <a:buNone/>
                      </a:pPr>
                      <a:endParaRPr sz="1200" u="none" strike="noStrike" cap="none" dirty="0"/>
                    </a:p>
                  </a:txBody>
                  <a:tcPr marL="54000" marR="54000" marT="53949" marB="53949" anchor="ctr">
                    <a:lnL w="12700" cap="flat" cmpd="sng" algn="ctr">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lgn="ctr">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2722899616"/>
                  </a:ext>
                </a:extLst>
              </a:tr>
            </a:tbl>
          </a:graphicData>
        </a:graphic>
      </p:graphicFrame>
      <p:pic>
        <p:nvPicPr>
          <p:cNvPr id="107546"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3502819"/>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238" y="5129274"/>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Google Shape;519;p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685429"/>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1949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Google Shape;514;p5"/>
          <p:cNvSpPr>
            <a:spLocks noChangeArrowheads="1"/>
          </p:cNvSpPr>
          <p:nvPr/>
        </p:nvSpPr>
        <p:spPr bwMode="auto">
          <a:xfrm>
            <a:off x="815975" y="814388"/>
            <a:ext cx="1101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1"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7523" name="Google Shape;515;p5"/>
          <p:cNvSpPr>
            <a:spLocks noChangeArrowheads="1"/>
          </p:cNvSpPr>
          <p:nvPr/>
        </p:nvSpPr>
        <p:spPr bwMode="auto">
          <a:xfrm>
            <a:off x="333375" y="6073775"/>
            <a:ext cx="11525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1D1B10"/>
              </a:buClr>
              <a:buSzPts val="1600"/>
              <a:buFont typeface="Arial Narrow" panose="020B0606020202030204" pitchFamily="34" charset="0"/>
              <a:buNone/>
              <a:tabLst/>
              <a:defRPr/>
            </a:pPr>
            <a:r>
              <a:rPr kumimoji="0" lang="es-CO" altLang="es-CO" sz="1400" b="0" i="0" u="none" strike="noStrike" kern="1200" cap="none" spc="0" normalizeH="0" baseline="0" noProof="0" dirty="0">
                <a:ln>
                  <a:noFill/>
                </a:ln>
                <a:solidFill>
                  <a:srgbClr val="1D1B10"/>
                </a:solidFill>
                <a:effectLst/>
                <a:uLnTx/>
                <a:uFillTx/>
                <a:latin typeface="Arial Narrow" panose="020B0606020202030204" pitchFamily="34" charset="0"/>
                <a:ea typeface="+mn-ea"/>
                <a:cs typeface="Arial" panose="020B0604020202020204" pitchFamily="34" charset="0"/>
                <a:sym typeface="Arial Narrow" panose="020B060602020203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07524" name="Google Shape;516;p5"/>
          <p:cNvGrpSpPr>
            <a:grpSpLocks/>
          </p:cNvGrpSpPr>
          <p:nvPr/>
        </p:nvGrpSpPr>
        <p:grpSpPr bwMode="auto">
          <a:xfrm>
            <a:off x="333375" y="808038"/>
            <a:ext cx="482600" cy="482600"/>
            <a:chOff x="3374361" y="818527"/>
            <a:chExt cx="1050684" cy="1050684"/>
          </a:xfrm>
        </p:grpSpPr>
        <p:sp>
          <p:nvSpPr>
            <p:cNvPr id="107565" name="Google Shape;517;p5"/>
            <p:cNvSpPr>
              <a:spLocks noChangeArrowheads="1"/>
            </p:cNvSpPr>
            <p:nvPr/>
          </p:nvSpPr>
          <p:spPr bwMode="auto">
            <a:xfrm>
              <a:off x="3374361" y="818527"/>
              <a:ext cx="1050684" cy="1050684"/>
            </a:xfrm>
            <a:prstGeom prst="ellipse">
              <a:avLst/>
            </a:prstGeom>
            <a:solidFill>
              <a:srgbClr val="0494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800"/>
                <a:buFont typeface="Calibri" panose="020F0502020204030204" pitchFamily="34" charset="0"/>
                <a:buNone/>
                <a:tabLst/>
                <a:defRPr/>
              </a:pPr>
              <a:endParaRPr kumimoji="0" lang="es-CO" alt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107566" name="Google Shape;518;p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079" y="943838"/>
              <a:ext cx="502510" cy="78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7526" name="Google Shape;520;p5" descr="Recurso 25.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3503613"/>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1" name="Google Shape;521;p5"/>
          <p:cNvGraphicFramePr/>
          <p:nvPr/>
        </p:nvGraphicFramePr>
        <p:xfrm>
          <a:off x="12957175" y="711200"/>
          <a:ext cx="11499850" cy="5583238"/>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45">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6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dirty="0">
                          <a:solidFill>
                            <a:srgbClr val="1D1B10"/>
                          </a:solidFill>
                          <a:latin typeface="Arial Narrow"/>
                          <a:ea typeface="Arial Narrow"/>
                          <a:cs typeface="Arial Narrow"/>
                          <a:sym typeface="Arial Narrow"/>
                        </a:rPr>
                        <a:t>SITIOS PARA LOS CUALES SE GENERA LA ALERTA</a:t>
                      </a:r>
                      <a:endParaRPr sz="1400" b="1" u="none" strike="noStrike" cap="none" dirty="0">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2028283">
                <a:tc rowSpan="4">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ALTIPLANO CUNDIBOYACENSE</a:t>
                      </a:r>
                      <a:endParaRPr sz="1400" b="1" u="none" strike="noStrike" cap="none" dirty="0">
                        <a:solidFill>
                          <a:srgbClr val="04945F"/>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BOGOTÁ</a:t>
                      </a:r>
                      <a:r>
                        <a:rPr lang="es-CO" sz="1400" b="0" u="none" strike="noStrike" cap="none" dirty="0">
                          <a:solidFill>
                            <a:srgbClr val="1D1B10"/>
                          </a:solidFill>
                          <a:latin typeface="Arial Narrow"/>
                          <a:ea typeface="Arial Narrow"/>
                          <a:cs typeface="Arial Narrow"/>
                          <a:sym typeface="Arial Narrow"/>
                        </a:rPr>
                        <a:t>: Área Rural y Urbana.</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CUNDINAMARCA</a:t>
                      </a:r>
                      <a:r>
                        <a:rPr lang="es-CO" sz="1400" b="0" u="none" strike="noStrike" cap="none" dirty="0">
                          <a:solidFill>
                            <a:srgbClr val="1D1B10"/>
                          </a:solidFill>
                          <a:latin typeface="Arial Narrow"/>
                          <a:ea typeface="Arial Narrow"/>
                          <a:cs typeface="Arial Narrow"/>
                          <a:sym typeface="Arial Narrow"/>
                        </a:rPr>
                        <a:t>: Bojacá, Cajicá, Chía, Chipaque, Choachí, Chocontá, Cogua, Cota, Cucunubá, El Rosal, Facatativá, Funza, Fúquene, Gachancipá, Guachetá, Guasca, </a:t>
                      </a:r>
                      <a:r>
                        <a:rPr lang="es-CO" sz="1400" b="0" u="none" strike="noStrike" cap="none" dirty="0" err="1">
                          <a:solidFill>
                            <a:srgbClr val="1D1B10"/>
                          </a:solidFill>
                          <a:latin typeface="Arial Narrow"/>
                          <a:ea typeface="Arial Narrow"/>
                          <a:cs typeface="Arial Narrow"/>
                          <a:sym typeface="Arial Narrow"/>
                        </a:rPr>
                        <a:t>Guatavita</a:t>
                      </a:r>
                      <a:r>
                        <a:rPr lang="es-CO" sz="1400" b="0" u="none" strike="noStrike" cap="none" dirty="0">
                          <a:solidFill>
                            <a:srgbClr val="1D1B10"/>
                          </a:solidFill>
                          <a:latin typeface="Arial Narrow"/>
                          <a:ea typeface="Arial Narrow"/>
                          <a:cs typeface="Arial Narrow"/>
                          <a:sym typeface="Arial Narrow"/>
                        </a:rPr>
                        <a:t>, La Calera, Lenguazaque, Madrid, Mosquera, Nemocón, </a:t>
                      </a:r>
                      <a:r>
                        <a:rPr lang="es-CO" sz="1400" b="0" u="none" strike="noStrike" cap="none" dirty="0" err="1">
                          <a:solidFill>
                            <a:srgbClr val="1D1B10"/>
                          </a:solidFill>
                          <a:latin typeface="Arial Narrow"/>
                          <a:ea typeface="Arial Narrow"/>
                          <a:cs typeface="Arial Narrow"/>
                          <a:sym typeface="Arial Narrow"/>
                        </a:rPr>
                        <a:t>Sesquilé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Sibaté</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Simijaca</a:t>
                      </a:r>
                      <a:r>
                        <a:rPr lang="es-CO" sz="1400" b="0" u="none" strike="noStrike" cap="none" dirty="0">
                          <a:solidFill>
                            <a:srgbClr val="1D1B10"/>
                          </a:solidFill>
                          <a:latin typeface="Arial Narrow"/>
                          <a:ea typeface="Arial Narrow"/>
                          <a:cs typeface="Arial Narrow"/>
                          <a:sym typeface="Arial Narrow"/>
                        </a:rPr>
                        <a:t>, Soacha, Sopó, Subachoque, Suesca, Susa, </a:t>
                      </a:r>
                      <a:r>
                        <a:rPr lang="es-CO" sz="1400" b="0" u="none" strike="noStrike" cap="none" dirty="0" err="1">
                          <a:solidFill>
                            <a:srgbClr val="1D1B10"/>
                          </a:solidFill>
                          <a:latin typeface="Arial Narrow"/>
                          <a:ea typeface="Arial Narrow"/>
                          <a:cs typeface="Arial Narrow"/>
                          <a:sym typeface="Arial Narrow"/>
                        </a:rPr>
                        <a:t>Sutatausa</a:t>
                      </a:r>
                      <a:r>
                        <a:rPr lang="es-CO" sz="1400" b="0" u="none" strike="noStrike" cap="none" dirty="0">
                          <a:solidFill>
                            <a:srgbClr val="1D1B10"/>
                          </a:solidFill>
                          <a:latin typeface="Arial Narrow"/>
                          <a:ea typeface="Arial Narrow"/>
                          <a:cs typeface="Arial Narrow"/>
                          <a:sym typeface="Arial Narrow"/>
                        </a:rPr>
                        <a:t>, Tabio, Tausa, </a:t>
                      </a:r>
                      <a:r>
                        <a:rPr lang="es-CO" sz="1400" b="0" u="none" strike="noStrike" cap="none" dirty="0" err="1">
                          <a:solidFill>
                            <a:srgbClr val="1D1B10"/>
                          </a:solidFill>
                          <a:latin typeface="Arial Narrow"/>
                          <a:ea typeface="Arial Narrow"/>
                          <a:cs typeface="Arial Narrow"/>
                          <a:sym typeface="Arial Narrow"/>
                        </a:rPr>
                        <a:t>Tenjo</a:t>
                      </a:r>
                      <a:r>
                        <a:rPr lang="es-CO" sz="1400" b="0" u="none" strike="noStrike" cap="none" dirty="0">
                          <a:solidFill>
                            <a:srgbClr val="1D1B10"/>
                          </a:solidFill>
                          <a:latin typeface="Arial Narrow"/>
                          <a:ea typeface="Arial Narrow"/>
                          <a:cs typeface="Arial Narrow"/>
                          <a:sym typeface="Arial Narrow"/>
                        </a:rPr>
                        <a:t>, Tocancipá, Ubaque, Ubaté, Villapinzón, </a:t>
                      </a:r>
                      <a:r>
                        <a:rPr lang="es-CO" sz="1400" b="0" u="none" strike="noStrike" cap="none" dirty="0" err="1">
                          <a:solidFill>
                            <a:srgbClr val="1D1B10"/>
                          </a:solidFill>
                          <a:latin typeface="Arial Narrow"/>
                          <a:ea typeface="Arial Narrow"/>
                          <a:cs typeface="Arial Narrow"/>
                          <a:sym typeface="Arial Narrow"/>
                        </a:rPr>
                        <a:t>Zipacón</a:t>
                      </a:r>
                      <a:r>
                        <a:rPr lang="es-CO" sz="1400" b="0" u="none" strike="noStrike" cap="none" dirty="0">
                          <a:solidFill>
                            <a:srgbClr val="1D1B10"/>
                          </a:solidFill>
                          <a:latin typeface="Arial Narrow"/>
                          <a:ea typeface="Arial Narrow"/>
                          <a:cs typeface="Arial Narrow"/>
                          <a:sym typeface="Arial Narrow"/>
                        </a:rPr>
                        <a:t> y Zipaquirá.</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BOYACÁ</a:t>
                      </a:r>
                      <a:r>
                        <a:rPr lang="es-CO" sz="1400" b="0" u="none" strike="noStrike" cap="none" dirty="0">
                          <a:solidFill>
                            <a:srgbClr val="1D1B10"/>
                          </a:solidFill>
                          <a:latin typeface="Arial Narrow"/>
                          <a:ea typeface="Arial Narrow"/>
                          <a:cs typeface="Arial Narrow"/>
                          <a:sym typeface="Arial Narrow"/>
                        </a:rPr>
                        <a:t>: Tunja, Aquitania, Arcabuco, Belén, </a:t>
                      </a:r>
                      <a:r>
                        <a:rPr lang="es-CO" sz="1400" b="0" u="none" strike="noStrike" cap="none" dirty="0" err="1">
                          <a:solidFill>
                            <a:srgbClr val="1D1B10"/>
                          </a:solidFill>
                          <a:latin typeface="Arial Narrow"/>
                          <a:ea typeface="Arial Narrow"/>
                          <a:cs typeface="Arial Narrow"/>
                          <a:sym typeface="Arial Narrow"/>
                        </a:rPr>
                        <a:t>Betéitiva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Busbanzá</a:t>
                      </a:r>
                      <a:r>
                        <a:rPr lang="es-CO" sz="1400" b="0" u="none" strike="noStrike" cap="none" dirty="0">
                          <a:solidFill>
                            <a:srgbClr val="1D1B10"/>
                          </a:solidFill>
                          <a:latin typeface="Arial Narrow"/>
                          <a:ea typeface="Arial Narrow"/>
                          <a:cs typeface="Arial Narrow"/>
                          <a:sym typeface="Arial Narrow"/>
                        </a:rPr>
                        <a:t>, Caldas, Cerinza, Chiquinquirá, Chivatá, Ciénega, </a:t>
                      </a:r>
                      <a:r>
                        <a:rPr lang="es-CO" sz="1400" b="0" u="none" strike="noStrike" cap="none" dirty="0" err="1">
                          <a:solidFill>
                            <a:srgbClr val="1D1B10"/>
                          </a:solidFill>
                          <a:latin typeface="Arial Narrow"/>
                          <a:ea typeface="Arial Narrow"/>
                          <a:cs typeface="Arial Narrow"/>
                          <a:sym typeface="Arial Narrow"/>
                        </a:rPr>
                        <a:t>Cómbita</a:t>
                      </a:r>
                      <a:r>
                        <a:rPr lang="es-CO" sz="1400" b="0" u="none" strike="noStrike" cap="none" dirty="0">
                          <a:solidFill>
                            <a:srgbClr val="1D1B10"/>
                          </a:solidFill>
                          <a:latin typeface="Arial Narrow"/>
                          <a:ea typeface="Arial Narrow"/>
                          <a:cs typeface="Arial Narrow"/>
                          <a:sym typeface="Arial Narrow"/>
                        </a:rPr>
                        <a:t>, Corrales, </a:t>
                      </a:r>
                      <a:r>
                        <a:rPr lang="es-CO" sz="1400" b="0" u="none" strike="noStrike" cap="none" dirty="0" err="1">
                          <a:solidFill>
                            <a:srgbClr val="1D1B10"/>
                          </a:solidFill>
                          <a:latin typeface="Arial Narrow"/>
                          <a:ea typeface="Arial Narrow"/>
                          <a:cs typeface="Arial Narrow"/>
                          <a:sym typeface="Arial Narrow"/>
                        </a:rPr>
                        <a:t>Cucaita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Cuítiva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Chíquiza</a:t>
                      </a:r>
                      <a:r>
                        <a:rPr lang="es-CO" sz="1400" b="0" u="none" strike="noStrike" cap="none" dirty="0">
                          <a:solidFill>
                            <a:srgbClr val="1D1B10"/>
                          </a:solidFill>
                          <a:latin typeface="Arial Narrow"/>
                          <a:ea typeface="Arial Narrow"/>
                          <a:cs typeface="Arial Narrow"/>
                          <a:sym typeface="Arial Narrow"/>
                        </a:rPr>
                        <a:t>, Duitama, Firavitoba, Floresta, </a:t>
                      </a:r>
                      <a:r>
                        <a:rPr lang="es-CO" sz="1400" b="0" u="none" strike="noStrike" cap="none" dirty="0" err="1">
                          <a:solidFill>
                            <a:srgbClr val="1D1B10"/>
                          </a:solidFill>
                          <a:latin typeface="Arial Narrow"/>
                          <a:ea typeface="Arial Narrow"/>
                          <a:cs typeface="Arial Narrow"/>
                          <a:sym typeface="Arial Narrow"/>
                        </a:rPr>
                        <a:t>Gámeza</a:t>
                      </a:r>
                      <a:r>
                        <a:rPr lang="es-CO" sz="1400" b="0" u="none" strike="noStrike" cap="none" dirty="0">
                          <a:solidFill>
                            <a:srgbClr val="1D1B10"/>
                          </a:solidFill>
                          <a:latin typeface="Arial Narrow"/>
                          <a:ea typeface="Arial Narrow"/>
                          <a:cs typeface="Arial Narrow"/>
                          <a:sym typeface="Arial Narrow"/>
                        </a:rPr>
                        <a:t>, Iza, Villa de Leyva, Mongua, </a:t>
                      </a:r>
                      <a:r>
                        <a:rPr lang="es-CO" sz="1400" b="0" u="none" strike="noStrike" cap="none" dirty="0" err="1">
                          <a:solidFill>
                            <a:srgbClr val="1D1B10"/>
                          </a:solidFill>
                          <a:latin typeface="Arial Narrow"/>
                          <a:ea typeface="Arial Narrow"/>
                          <a:cs typeface="Arial Narrow"/>
                          <a:sym typeface="Arial Narrow"/>
                        </a:rPr>
                        <a:t>Monguí</a:t>
                      </a:r>
                      <a:r>
                        <a:rPr lang="es-CO" sz="1400" b="0" u="none" strike="noStrike" cap="none" dirty="0">
                          <a:solidFill>
                            <a:srgbClr val="1D1B10"/>
                          </a:solidFill>
                          <a:latin typeface="Arial Narrow"/>
                          <a:ea typeface="Arial Narrow"/>
                          <a:cs typeface="Arial Narrow"/>
                          <a:sym typeface="Arial Narrow"/>
                        </a:rPr>
                        <a:t>, Motavita, Nobsa, </a:t>
                      </a:r>
                      <a:r>
                        <a:rPr lang="es-CO" sz="1400" b="0" u="none" strike="noStrike" cap="none" dirty="0" err="1">
                          <a:solidFill>
                            <a:srgbClr val="1D1B10"/>
                          </a:solidFill>
                          <a:latin typeface="Arial Narrow"/>
                          <a:ea typeface="Arial Narrow"/>
                          <a:cs typeface="Arial Narrow"/>
                          <a:sym typeface="Arial Narrow"/>
                        </a:rPr>
                        <a:t>Oicatá</a:t>
                      </a:r>
                      <a:r>
                        <a:rPr lang="es-CO" sz="1400" b="0" u="none" strike="noStrike" cap="none" dirty="0">
                          <a:solidFill>
                            <a:srgbClr val="1D1B10"/>
                          </a:solidFill>
                          <a:latin typeface="Arial Narrow"/>
                          <a:ea typeface="Arial Narrow"/>
                          <a:cs typeface="Arial Narrow"/>
                          <a:sym typeface="Arial Narrow"/>
                        </a:rPr>
                        <a:t>, Paipa, Paz de Río, Pesca, Ráquira, Saboyá, Samacá, San Miguel de Sema, Santa Rosa de Viterbo, </a:t>
                      </a:r>
                      <a:r>
                        <a:rPr lang="es-CO" sz="1400" b="0" u="none" strike="noStrike" cap="none" dirty="0" err="1">
                          <a:solidFill>
                            <a:srgbClr val="1D1B10"/>
                          </a:solidFill>
                          <a:latin typeface="Arial Narrow"/>
                          <a:ea typeface="Arial Narrow"/>
                          <a:cs typeface="Arial Narrow"/>
                          <a:sym typeface="Arial Narrow"/>
                        </a:rPr>
                        <a:t>Siachoque</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Socha</a:t>
                      </a:r>
                      <a:r>
                        <a:rPr lang="es-CO" sz="1400" b="0" u="none" strike="noStrike" cap="none" dirty="0">
                          <a:solidFill>
                            <a:srgbClr val="1D1B10"/>
                          </a:solidFill>
                          <a:latin typeface="Arial Narrow"/>
                          <a:ea typeface="Arial Narrow"/>
                          <a:cs typeface="Arial Narrow"/>
                          <a:sym typeface="Arial Narrow"/>
                        </a:rPr>
                        <a:t>, Sogamoso, Sora, Sotaquirá, </a:t>
                      </a:r>
                      <a:r>
                        <a:rPr lang="es-CO" sz="1400" b="0" u="none" strike="noStrike" cap="none" dirty="0" err="1">
                          <a:solidFill>
                            <a:srgbClr val="1D1B10"/>
                          </a:solidFill>
                          <a:latin typeface="Arial Narrow"/>
                          <a:ea typeface="Arial Narrow"/>
                          <a:cs typeface="Arial Narrow"/>
                          <a:sym typeface="Arial Narrow"/>
                        </a:rPr>
                        <a:t>Soracá</a:t>
                      </a:r>
                      <a:r>
                        <a:rPr lang="es-CO" sz="1400" b="0" u="none" strike="noStrike" cap="none" dirty="0">
                          <a:solidFill>
                            <a:srgbClr val="1D1B10"/>
                          </a:solidFill>
                          <a:latin typeface="Arial Narrow"/>
                          <a:ea typeface="Arial Narrow"/>
                          <a:cs typeface="Arial Narrow"/>
                          <a:sym typeface="Arial Narrow"/>
                        </a:rPr>
                        <a:t>, Tasco, Tibasosa, Toca, Tópaga, Tota, Tuta, </a:t>
                      </a:r>
                      <a:r>
                        <a:rPr lang="es-CO" sz="1400" b="0" u="none" strike="noStrike" cap="none" dirty="0" err="1">
                          <a:solidFill>
                            <a:srgbClr val="1D1B10"/>
                          </a:solidFill>
                          <a:latin typeface="Arial Narrow"/>
                          <a:ea typeface="Arial Narrow"/>
                          <a:cs typeface="Arial Narrow"/>
                          <a:sym typeface="Arial Narrow"/>
                        </a:rPr>
                        <a:t>Tutazá</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Ventaquemada</a:t>
                      </a:r>
                      <a:r>
                        <a:rPr lang="es-CO" sz="1400" b="0" u="none" strike="noStrike" cap="none" dirty="0">
                          <a:solidFill>
                            <a:srgbClr val="1D1B10"/>
                          </a:solidFill>
                          <a:latin typeface="Arial Narrow"/>
                          <a:ea typeface="Arial Narrow"/>
                          <a:cs typeface="Arial Narrow"/>
                          <a:sym typeface="Arial Narrow"/>
                        </a:rPr>
                        <a:t> y Viracachá.</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r h="961460">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ANTIOQUIA Y EJE CAFETERO</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ANTIOQUIA</a:t>
                      </a:r>
                      <a:r>
                        <a:rPr lang="es-CO" sz="1400" u="none" strike="noStrike" cap="none" dirty="0">
                          <a:solidFill>
                            <a:srgbClr val="1D1B10"/>
                          </a:solidFill>
                          <a:latin typeface="Arial Narrow"/>
                          <a:ea typeface="Arial Narrow"/>
                          <a:cs typeface="Arial Narrow"/>
                          <a:sym typeface="Arial Narrow"/>
                        </a:rPr>
                        <a:t>: Angostura, </a:t>
                      </a:r>
                      <a:r>
                        <a:rPr lang="es-CO" sz="1400" u="none" strike="noStrike" cap="none" dirty="0" err="1">
                          <a:solidFill>
                            <a:srgbClr val="1D1B10"/>
                          </a:solidFill>
                          <a:latin typeface="Arial Narrow"/>
                          <a:ea typeface="Arial Narrow"/>
                          <a:cs typeface="Arial Narrow"/>
                          <a:sym typeface="Arial Narrow"/>
                        </a:rPr>
                        <a:t>Belmira</a:t>
                      </a:r>
                      <a:r>
                        <a:rPr lang="es-CO" sz="1400" u="none" strike="noStrike" cap="none" dirty="0">
                          <a:solidFill>
                            <a:srgbClr val="1D1B10"/>
                          </a:solidFill>
                          <a:latin typeface="Arial Narrow"/>
                          <a:ea typeface="Arial Narrow"/>
                          <a:cs typeface="Arial Narrow"/>
                          <a:sym typeface="Arial Narrow"/>
                        </a:rPr>
                        <a:t>, </a:t>
                      </a:r>
                      <a:r>
                        <a:rPr lang="es-CO" sz="1400" u="none" strike="noStrike" cap="none" dirty="0" err="1">
                          <a:solidFill>
                            <a:srgbClr val="1D1B10"/>
                          </a:solidFill>
                          <a:latin typeface="Arial Narrow"/>
                          <a:ea typeface="Arial Narrow"/>
                          <a:cs typeface="Arial Narrow"/>
                          <a:sym typeface="Arial Narrow"/>
                        </a:rPr>
                        <a:t>Entrerríos</a:t>
                      </a:r>
                      <a:r>
                        <a:rPr lang="es-CO" sz="1400" u="none" strike="noStrike" cap="none" dirty="0">
                          <a:solidFill>
                            <a:srgbClr val="1D1B10"/>
                          </a:solidFill>
                          <a:latin typeface="Arial Narrow"/>
                          <a:ea typeface="Arial Narrow"/>
                          <a:cs typeface="Arial Narrow"/>
                          <a:sym typeface="Arial Narrow"/>
                        </a:rPr>
                        <a:t>, San Andrés, San José de La Montaña, San Pedro, Santa Rosa de Osos y Yarumal.</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CALDAS</a:t>
                      </a:r>
                      <a:r>
                        <a:rPr lang="es-CO" sz="1400" u="none" strike="noStrike" cap="none" dirty="0">
                          <a:solidFill>
                            <a:srgbClr val="1D1B10"/>
                          </a:solidFill>
                          <a:latin typeface="Arial Narrow"/>
                          <a:ea typeface="Arial Narrow"/>
                          <a:cs typeface="Arial Narrow"/>
                          <a:sym typeface="Arial Narrow"/>
                        </a:rPr>
                        <a:t>: Villamaría.</a:t>
                      </a:r>
                      <a:endParaRPr sz="1400" u="none" strike="noStrike" cap="none" dirty="0"/>
                    </a:p>
                    <a:p>
                      <a:pPr marL="0" marR="0" lvl="0" indent="0" algn="l"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RISARALDA</a:t>
                      </a:r>
                      <a:r>
                        <a:rPr lang="es-CO" sz="1400" u="none" strike="noStrike" cap="none" dirty="0">
                          <a:solidFill>
                            <a:srgbClr val="1D1B10"/>
                          </a:solidFill>
                          <a:latin typeface="Arial Narrow"/>
                          <a:ea typeface="Arial Narrow"/>
                          <a:cs typeface="Arial Narrow"/>
                          <a:sym typeface="Arial Narrow"/>
                        </a:rPr>
                        <a:t>: Santa Rosa de Cabal.</a:t>
                      </a:r>
                      <a:endParaRPr sz="1400" b="0" u="none" strike="noStrike" cap="none" dirty="0">
                        <a:solidFill>
                          <a:srgbClr val="1D1B10"/>
                        </a:solidFill>
                        <a:latin typeface="Arial Narrow"/>
                        <a:ea typeface="Arial Narrow"/>
                        <a:cs typeface="Arial Narrow"/>
                        <a:sym typeface="Arial Narrow"/>
                      </a:endParaRPr>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3"/>
                  </a:ext>
                </a:extLst>
              </a:tr>
              <a:tr h="748096">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SANTANDERES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NORTE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DE</a:t>
                      </a:r>
                      <a:r>
                        <a:rPr lang="es-CO" sz="1400" u="none" strike="noStrike" cap="none" dirty="0">
                          <a:solidFill>
                            <a:srgbClr val="1D1B10"/>
                          </a:solidFill>
                          <a:latin typeface="Arial Narrow"/>
                          <a:ea typeface="Arial Narrow"/>
                          <a:cs typeface="Arial Narrow"/>
                          <a:sym typeface="Arial Narrow"/>
                        </a:rPr>
                        <a:t> </a:t>
                      </a: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Cácota, </a:t>
                      </a:r>
                      <a:r>
                        <a:rPr lang="es-CO" sz="1400" u="none" strike="noStrike" cap="none" dirty="0" err="1">
                          <a:solidFill>
                            <a:srgbClr val="1D1B10"/>
                          </a:solidFill>
                          <a:latin typeface="Arial Narrow"/>
                          <a:ea typeface="Arial Narrow"/>
                          <a:cs typeface="Arial Narrow"/>
                          <a:sym typeface="Arial Narrow"/>
                        </a:rPr>
                        <a:t>Mutiscua</a:t>
                      </a:r>
                      <a:r>
                        <a:rPr lang="es-CO" sz="1400" u="none" strike="noStrike" cap="none" dirty="0">
                          <a:solidFill>
                            <a:srgbClr val="1D1B10"/>
                          </a:solidFill>
                          <a:latin typeface="Arial Narrow"/>
                          <a:ea typeface="Arial Narrow"/>
                          <a:cs typeface="Arial Narrow"/>
                          <a:sym typeface="Arial Narrow"/>
                        </a:rPr>
                        <a:t>, Pamplona y Silos.</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SANTANDER</a:t>
                      </a:r>
                      <a:r>
                        <a:rPr lang="es-CO" sz="1400" u="none" strike="noStrike" cap="none" dirty="0">
                          <a:solidFill>
                            <a:srgbClr val="1D1B10"/>
                          </a:solidFill>
                          <a:latin typeface="Arial Narrow"/>
                          <a:ea typeface="Arial Narrow"/>
                          <a:cs typeface="Arial Narrow"/>
                          <a:sym typeface="Arial Narrow"/>
                        </a:rPr>
                        <a:t>: Bolívar, El Peñón, Jesús María, Sucre y Vélez.</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4"/>
                  </a:ext>
                </a:extLst>
              </a:tr>
              <a:tr h="138818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400" b="1" u="none" strike="noStrike" cap="none" dirty="0">
                          <a:solidFill>
                            <a:srgbClr val="04945F"/>
                          </a:solidFill>
                          <a:latin typeface="Arial Narrow"/>
                          <a:ea typeface="Arial Narrow"/>
                          <a:cs typeface="Arial Narrow"/>
                          <a:sym typeface="Arial Narrow"/>
                        </a:rPr>
                        <a:t>CAUCA Y NARIÑO</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CAUCA</a:t>
                      </a:r>
                      <a:r>
                        <a:rPr lang="es-CO" sz="1400" b="0" u="none" strike="noStrike" cap="none" dirty="0">
                          <a:solidFill>
                            <a:srgbClr val="1D1B10"/>
                          </a:solidFill>
                          <a:latin typeface="Arial Narrow"/>
                          <a:ea typeface="Arial Narrow"/>
                          <a:cs typeface="Arial Narrow"/>
                          <a:sym typeface="Arial Narrow"/>
                        </a:rPr>
                        <a:t>: Almaguer, Bolívar, Corinto, Inzá, </a:t>
                      </a:r>
                      <a:r>
                        <a:rPr lang="es-CO" sz="1400" b="0" u="none" strike="noStrike" cap="none" dirty="0" err="1">
                          <a:solidFill>
                            <a:srgbClr val="1D1B10"/>
                          </a:solidFill>
                          <a:latin typeface="Arial Narrow"/>
                          <a:ea typeface="Arial Narrow"/>
                          <a:cs typeface="Arial Narrow"/>
                          <a:sym typeface="Arial Narrow"/>
                        </a:rPr>
                        <a:t>Jambaló</a:t>
                      </a:r>
                      <a:r>
                        <a:rPr lang="es-CO" sz="1400" b="0" u="none" strike="noStrike" cap="none" dirty="0">
                          <a:solidFill>
                            <a:srgbClr val="1D1B10"/>
                          </a:solidFill>
                          <a:latin typeface="Arial Narrow"/>
                          <a:ea typeface="Arial Narrow"/>
                          <a:cs typeface="Arial Narrow"/>
                          <a:sym typeface="Arial Narrow"/>
                        </a:rPr>
                        <a:t>, La Vega, Miranda, Páez (Belalcázar), Puracé (</a:t>
                      </a:r>
                      <a:r>
                        <a:rPr lang="es-CO" sz="1400" b="0" u="none" strike="noStrike" cap="none" dirty="0" err="1">
                          <a:solidFill>
                            <a:srgbClr val="1D1B10"/>
                          </a:solidFill>
                          <a:latin typeface="Arial Narrow"/>
                          <a:ea typeface="Arial Narrow"/>
                          <a:cs typeface="Arial Narrow"/>
                          <a:sym typeface="Arial Narrow"/>
                        </a:rPr>
                        <a:t>Coconuco</a:t>
                      </a:r>
                      <a:r>
                        <a:rPr lang="es-CO" sz="1400" b="0" u="none" strike="noStrike" cap="none" dirty="0">
                          <a:solidFill>
                            <a:srgbClr val="1D1B10"/>
                          </a:solidFill>
                          <a:latin typeface="Arial Narrow"/>
                          <a:ea typeface="Arial Narrow"/>
                          <a:cs typeface="Arial Narrow"/>
                          <a:sym typeface="Arial Narrow"/>
                        </a:rPr>
                        <a:t>), San Sebastián, Santa Rosa, Silvia, Sotará (</a:t>
                      </a:r>
                      <a:r>
                        <a:rPr lang="es-CO" sz="1400" b="0" u="none" strike="noStrike" cap="none" dirty="0" err="1">
                          <a:solidFill>
                            <a:srgbClr val="1D1B10"/>
                          </a:solidFill>
                          <a:latin typeface="Arial Narrow"/>
                          <a:ea typeface="Arial Narrow"/>
                          <a:cs typeface="Arial Narrow"/>
                          <a:sym typeface="Arial Narrow"/>
                        </a:rPr>
                        <a:t>Paispamba</a:t>
                      </a:r>
                      <a:r>
                        <a:rPr lang="es-CO" sz="1400" b="0" u="none" strike="noStrike" cap="none" dirty="0">
                          <a:solidFill>
                            <a:srgbClr val="1D1B10"/>
                          </a:solidFill>
                          <a:latin typeface="Arial Narrow"/>
                          <a:ea typeface="Arial Narrow"/>
                          <a:cs typeface="Arial Narrow"/>
                          <a:sym typeface="Arial Narrow"/>
                        </a:rPr>
                        <a:t>), Sucre, </a:t>
                      </a:r>
                      <a:r>
                        <a:rPr lang="es-CO" sz="1400" b="0" u="none" strike="noStrike" cap="none" dirty="0" err="1">
                          <a:solidFill>
                            <a:srgbClr val="1D1B10"/>
                          </a:solidFill>
                          <a:latin typeface="Arial Narrow"/>
                          <a:ea typeface="Arial Narrow"/>
                          <a:cs typeface="Arial Narrow"/>
                          <a:sym typeface="Arial Narrow"/>
                        </a:rPr>
                        <a:t>Toribío</a:t>
                      </a:r>
                      <a:r>
                        <a:rPr lang="es-CO" sz="1400" b="0" u="none" strike="noStrike" cap="none" dirty="0">
                          <a:solidFill>
                            <a:srgbClr val="1D1B10"/>
                          </a:solidFill>
                          <a:latin typeface="Arial Narrow"/>
                          <a:ea typeface="Arial Narrow"/>
                          <a:cs typeface="Arial Narrow"/>
                          <a:sym typeface="Arial Narrow"/>
                        </a:rPr>
                        <a:t> y Totoró.</a:t>
                      </a:r>
                      <a:endParaRPr sz="14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400" b="1" u="none" strike="noStrike" cap="none" dirty="0">
                          <a:solidFill>
                            <a:srgbClr val="1D1B10"/>
                          </a:solidFill>
                          <a:latin typeface="Arial Narrow"/>
                          <a:ea typeface="Arial Narrow"/>
                          <a:cs typeface="Arial Narrow"/>
                          <a:sym typeface="Arial Narrow"/>
                        </a:rPr>
                        <a:t>NARIÑO</a:t>
                      </a:r>
                      <a:r>
                        <a:rPr lang="es-CO" sz="1400" b="0" u="none" strike="noStrike" cap="none" dirty="0">
                          <a:solidFill>
                            <a:srgbClr val="1D1B10"/>
                          </a:solidFill>
                          <a:latin typeface="Arial Narrow"/>
                          <a:ea typeface="Arial Narrow"/>
                          <a:cs typeface="Arial Narrow"/>
                          <a:sym typeface="Arial Narrow"/>
                        </a:rPr>
                        <a:t>: Pasto, Aldana, </a:t>
                      </a:r>
                      <a:r>
                        <a:rPr lang="es-CO" sz="1400" b="0" u="none" strike="noStrike" cap="none" dirty="0" err="1">
                          <a:solidFill>
                            <a:srgbClr val="1D1B10"/>
                          </a:solidFill>
                          <a:latin typeface="Arial Narrow"/>
                          <a:ea typeface="Arial Narrow"/>
                          <a:cs typeface="Arial Narrow"/>
                          <a:sym typeface="Arial Narrow"/>
                        </a:rPr>
                        <a:t>Buesaco</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Consacá</a:t>
                      </a:r>
                      <a:r>
                        <a:rPr lang="es-CO" sz="1400" b="0" u="none" strike="noStrike" cap="none" dirty="0">
                          <a:solidFill>
                            <a:srgbClr val="1D1B10"/>
                          </a:solidFill>
                          <a:latin typeface="Arial Narrow"/>
                          <a:ea typeface="Arial Narrow"/>
                          <a:cs typeface="Arial Narrow"/>
                          <a:sym typeface="Arial Narrow"/>
                        </a:rPr>
                        <a:t>, Contadero, Córdoba, </a:t>
                      </a:r>
                      <a:r>
                        <a:rPr lang="es-CO" sz="1400" b="0" u="none" strike="noStrike" cap="none" dirty="0" err="1">
                          <a:solidFill>
                            <a:srgbClr val="1D1B10"/>
                          </a:solidFill>
                          <a:latin typeface="Arial Narrow"/>
                          <a:ea typeface="Arial Narrow"/>
                          <a:cs typeface="Arial Narrow"/>
                          <a:sym typeface="Arial Narrow"/>
                        </a:rPr>
                        <a:t>Cuaspud</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Carlosama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Cumbal</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Chachaguí</a:t>
                      </a:r>
                      <a:r>
                        <a:rPr lang="es-CO" sz="1400" b="0" u="none" strike="noStrike" cap="none" dirty="0">
                          <a:solidFill>
                            <a:srgbClr val="1D1B10"/>
                          </a:solidFill>
                          <a:latin typeface="Arial Narrow"/>
                          <a:ea typeface="Arial Narrow"/>
                          <a:cs typeface="Arial Narrow"/>
                          <a:sym typeface="Arial Narrow"/>
                        </a:rPr>
                        <a:t>, El Tablón, Funes, </a:t>
                      </a:r>
                      <a:r>
                        <a:rPr lang="es-CO" sz="1400" b="0" u="none" strike="noStrike" cap="none" dirty="0" err="1">
                          <a:solidFill>
                            <a:srgbClr val="1D1B10"/>
                          </a:solidFill>
                          <a:latin typeface="Arial Narrow"/>
                          <a:ea typeface="Arial Narrow"/>
                          <a:cs typeface="Arial Narrow"/>
                          <a:sym typeface="Arial Narrow"/>
                        </a:rPr>
                        <a:t>Guaitarilla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Gualmatán</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Iles</a:t>
                      </a:r>
                      <a:r>
                        <a:rPr lang="es-CO" sz="1400" b="0" u="none" strike="noStrike" cap="none" dirty="0">
                          <a:solidFill>
                            <a:srgbClr val="1D1B10"/>
                          </a:solidFill>
                          <a:latin typeface="Arial Narrow"/>
                          <a:ea typeface="Arial Narrow"/>
                          <a:cs typeface="Arial Narrow"/>
                          <a:sym typeface="Arial Narrow"/>
                        </a:rPr>
                        <a:t>, Imués, Ipiales, La Cruz, La Florida, </a:t>
                      </a:r>
                      <a:r>
                        <a:rPr lang="es-CO" sz="1400" b="0" u="none" strike="noStrike" cap="none" dirty="0" err="1">
                          <a:solidFill>
                            <a:srgbClr val="1D1B10"/>
                          </a:solidFill>
                          <a:latin typeface="Arial Narrow"/>
                          <a:ea typeface="Arial Narrow"/>
                          <a:cs typeface="Arial Narrow"/>
                          <a:sym typeface="Arial Narrow"/>
                        </a:rPr>
                        <a:t>Mallama</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Piedrancha</a:t>
                      </a:r>
                      <a:r>
                        <a:rPr lang="es-CO" sz="1400" b="0" u="none" strike="noStrike" cap="none" dirty="0">
                          <a:solidFill>
                            <a:srgbClr val="1D1B10"/>
                          </a:solidFill>
                          <a:latin typeface="Arial Narrow"/>
                          <a:ea typeface="Arial Narrow"/>
                          <a:cs typeface="Arial Narrow"/>
                          <a:sym typeface="Arial Narrow"/>
                        </a:rPr>
                        <a:t>), Nariño, Ospina, Potosí, Providencia, Puerres, </a:t>
                      </a:r>
                      <a:r>
                        <a:rPr lang="es-CO" sz="1400" b="0" u="none" strike="noStrike" cap="none" dirty="0" err="1">
                          <a:solidFill>
                            <a:srgbClr val="1D1B10"/>
                          </a:solidFill>
                          <a:latin typeface="Arial Narrow"/>
                          <a:ea typeface="Arial Narrow"/>
                          <a:cs typeface="Arial Narrow"/>
                          <a:sym typeface="Arial Narrow"/>
                        </a:rPr>
                        <a:t>Pupiales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Sandoná</a:t>
                      </a:r>
                      <a:r>
                        <a:rPr lang="es-CO" sz="1400" b="0" u="none" strike="noStrike" cap="none" dirty="0">
                          <a:solidFill>
                            <a:srgbClr val="1D1B10"/>
                          </a:solidFill>
                          <a:latin typeface="Arial Narrow"/>
                          <a:ea typeface="Arial Narrow"/>
                          <a:cs typeface="Arial Narrow"/>
                          <a:sym typeface="Arial Narrow"/>
                        </a:rPr>
                        <a:t>, San Bernardo, San Pablo, Santa Cruz (</a:t>
                      </a:r>
                      <a:r>
                        <a:rPr lang="es-CO" sz="1400" b="0" u="none" strike="noStrike" cap="none" dirty="0" err="1">
                          <a:solidFill>
                            <a:srgbClr val="1D1B10"/>
                          </a:solidFill>
                          <a:latin typeface="Arial Narrow"/>
                          <a:ea typeface="Arial Narrow"/>
                          <a:cs typeface="Arial Narrow"/>
                          <a:sym typeface="Arial Narrow"/>
                        </a:rPr>
                        <a:t>Guachavés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Sapuyes</a:t>
                      </a:r>
                      <a:r>
                        <a:rPr lang="es-CO" sz="1400" b="0" u="none" strike="noStrike" cap="none" dirty="0">
                          <a:solidFill>
                            <a:srgbClr val="1D1B10"/>
                          </a:solidFill>
                          <a:latin typeface="Arial Narrow"/>
                          <a:ea typeface="Arial Narrow"/>
                          <a:cs typeface="Arial Narrow"/>
                          <a:sym typeface="Arial Narrow"/>
                        </a:rPr>
                        <a:t>, </a:t>
                      </a:r>
                      <a:r>
                        <a:rPr lang="es-CO" sz="1400" b="0" u="none" strike="noStrike" cap="none" dirty="0" err="1">
                          <a:solidFill>
                            <a:srgbClr val="1D1B10"/>
                          </a:solidFill>
                          <a:latin typeface="Arial Narrow"/>
                          <a:ea typeface="Arial Narrow"/>
                          <a:cs typeface="Arial Narrow"/>
                          <a:sym typeface="Arial Narrow"/>
                        </a:rPr>
                        <a:t>Tangua</a:t>
                      </a:r>
                      <a:r>
                        <a:rPr lang="es-CO" sz="1400" b="0" u="none" strike="noStrike" cap="none" dirty="0">
                          <a:solidFill>
                            <a:srgbClr val="1D1B10"/>
                          </a:solidFill>
                          <a:latin typeface="Arial Narrow"/>
                          <a:ea typeface="Arial Narrow"/>
                          <a:cs typeface="Arial Narrow"/>
                          <a:sym typeface="Arial Narrow"/>
                        </a:rPr>
                        <a:t>, Túquerres y </a:t>
                      </a:r>
                      <a:r>
                        <a:rPr lang="es-CO" sz="1400" b="0" u="none" strike="noStrike" cap="none" dirty="0" err="1">
                          <a:solidFill>
                            <a:srgbClr val="1D1B10"/>
                          </a:solidFill>
                          <a:latin typeface="Arial Narrow"/>
                          <a:ea typeface="Arial Narrow"/>
                          <a:cs typeface="Arial Narrow"/>
                          <a:sym typeface="Arial Narrow"/>
                        </a:rPr>
                        <a:t>Yacuanquer</a:t>
                      </a:r>
                      <a:r>
                        <a:rPr lang="es-CO" sz="1400" b="0" u="none" strike="noStrike" cap="none" dirty="0">
                          <a:solidFill>
                            <a:srgbClr val="1D1B10"/>
                          </a:solidFill>
                          <a:latin typeface="Arial Narrow"/>
                          <a:ea typeface="Arial Narrow"/>
                          <a:cs typeface="Arial Narrow"/>
                          <a:sym typeface="Arial Narrow"/>
                        </a:rPr>
                        <a:t>.</a:t>
                      </a:r>
                      <a:endParaRPr sz="1400" u="none" strike="noStrike" cap="none" dirty="0"/>
                    </a:p>
                  </a:txBody>
                  <a:tcPr marL="54000" marR="54000" marT="54001" marB="54001"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07545" name="Google Shape;522;p5"/>
          <p:cNvSpPr txBox="1">
            <a:spLocks noChangeArrowheads="1"/>
          </p:cNvSpPr>
          <p:nvPr/>
        </p:nvSpPr>
        <p:spPr bwMode="auto">
          <a:xfrm>
            <a:off x="12957175" y="250825"/>
            <a:ext cx="11499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buChar char="»"/>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ts val="2400"/>
              <a:buFont typeface="Arial" panose="020B0604020202020204" pitchFamily="34" charset="0"/>
              <a:buNone/>
              <a:tabLst/>
              <a:defRPr/>
            </a:pPr>
            <a:r>
              <a:rPr kumimoji="0" lang="es-CO" altLang="es-CO" sz="24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sym typeface="Calibri" panose="020F0502020204030204" pitchFamily="34" charset="0"/>
              </a:rPr>
              <a:t>POR FAVOR NO BORRAR NI MODIFICAR ESTA TABLA. HACER COPIA. GRACIAS =)</a:t>
            </a: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4" name="Google Shape;521;p5"/>
          <p:cNvGraphicFramePr/>
          <p:nvPr>
            <p:extLst>
              <p:ext uri="{D42A27DB-BD31-4B8C-83A1-F6EECF244321}">
                <p14:modId xmlns:p14="http://schemas.microsoft.com/office/powerpoint/2010/main" val="1511804889"/>
              </p:ext>
            </p:extLst>
          </p:nvPr>
        </p:nvGraphicFramePr>
        <p:xfrm>
          <a:off x="328612" y="1622027"/>
          <a:ext cx="11499850" cy="3416159"/>
        </p:xfrm>
        <a:graphic>
          <a:graphicData uri="http://schemas.openxmlformats.org/drawingml/2006/table">
            <a:tbl>
              <a:tblPr>
                <a:noFill/>
              </a:tblPr>
              <a:tblGrid>
                <a:gridCol w="1441578">
                  <a:extLst>
                    <a:ext uri="{9D8B030D-6E8A-4147-A177-3AD203B41FA5}">
                      <a16:colId xmlns:a16="http://schemas.microsoft.com/office/drawing/2014/main" xmlns="" val="20000"/>
                    </a:ext>
                  </a:extLst>
                </a:gridCol>
                <a:gridCol w="10058272">
                  <a:extLst>
                    <a:ext uri="{9D8B030D-6E8A-4147-A177-3AD203B41FA5}">
                      <a16:colId xmlns:a16="http://schemas.microsoft.com/office/drawing/2014/main" xmlns="" val="20001"/>
                    </a:ext>
                  </a:extLst>
                </a:gridCol>
              </a:tblGrid>
              <a:tr h="243834">
                <a:tc gridSpan="2">
                  <a:txBody>
                    <a:bodyPr/>
                    <a:lstStyle/>
                    <a:p>
                      <a:pPr marL="0" marR="0" lvl="0" indent="0" algn="ctr" rtl="0">
                        <a:lnSpc>
                          <a:spcPct val="100000"/>
                        </a:lnSpc>
                        <a:spcBef>
                          <a:spcPts val="0"/>
                        </a:spcBef>
                        <a:spcAft>
                          <a:spcPts val="0"/>
                        </a:spcAft>
                        <a:buClr>
                          <a:srgbClr val="000000"/>
                        </a:buClr>
                        <a:buSzPts val="1600"/>
                        <a:buFont typeface="Arial"/>
                        <a:buNone/>
                      </a:pPr>
                      <a:r>
                        <a:rPr lang="es-CO" sz="1600" b="1" u="none" strike="noStrike" cap="none" dirty="0">
                          <a:solidFill>
                            <a:schemeClr val="lt1"/>
                          </a:solidFill>
                          <a:latin typeface="Arial Black"/>
                          <a:ea typeface="Arial Black"/>
                          <a:cs typeface="Arial Black"/>
                          <a:sym typeface="Arial Black"/>
                        </a:rPr>
                        <a:t>REGIÓN ANDINA</a:t>
                      </a:r>
                      <a:endParaRPr sz="1600" b="1" u="none" strike="noStrike" cap="none" dirty="0">
                        <a:solidFill>
                          <a:schemeClr val="lt1"/>
                        </a:solidFill>
                        <a:latin typeface="Arial Black"/>
                        <a:ea typeface="Arial Black"/>
                        <a:cs typeface="Arial Black"/>
                        <a:sym typeface="Arial Black"/>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2133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400" b="1" u="none" strike="noStrike" cap="none">
                          <a:solidFill>
                            <a:srgbClr val="1D1B10"/>
                          </a:solidFill>
                          <a:latin typeface="Arial Narrow"/>
                          <a:ea typeface="Arial Narrow"/>
                          <a:cs typeface="Arial Narrow"/>
                          <a:sym typeface="Arial Narrow"/>
                        </a:rPr>
                        <a:t>SITIOS PARA LOS CUALES SE GENERA LA ALERTA</a:t>
                      </a:r>
                      <a:endParaRPr sz="1400" b="1" u="none" strike="noStrike" cap="none">
                        <a:solidFill>
                          <a:srgbClr val="1D1B10"/>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solidFill>
                      <a:srgbClr val="B7CCE4"/>
                    </a:solidFill>
                  </a:tcPr>
                </a:tc>
                <a:tc hMerge="1">
                  <a:txBody>
                    <a:bodyPr/>
                    <a:lstStyle/>
                    <a:p>
                      <a:endParaRPr lang="es-CO"/>
                    </a:p>
                  </a:txBody>
                  <a:tcPr/>
                </a:tc>
                <a:extLst>
                  <a:ext uri="{0D108BD9-81ED-4DB2-BD59-A6C34878D82A}">
                    <a16:rowId xmlns:a16="http://schemas.microsoft.com/office/drawing/2014/main" xmlns="" val="10001"/>
                  </a:ext>
                </a:extLst>
              </a:tr>
              <a:tr h="1570901">
                <a:tc rowSpan="2">
                  <a:txBody>
                    <a:bodyPr/>
                    <a:lstStyle/>
                    <a:p>
                      <a:pPr marL="0" marR="0" lvl="0" indent="0" algn="ctr" rtl="0">
                        <a:lnSpc>
                          <a:spcPct val="100000"/>
                        </a:lnSpc>
                        <a:spcBef>
                          <a:spcPts val="0"/>
                        </a:spcBef>
                        <a:spcAft>
                          <a:spcPts val="0"/>
                        </a:spcAft>
                        <a:buClr>
                          <a:srgbClr val="000000"/>
                        </a:buClr>
                        <a:buSzPts val="1000"/>
                        <a:buFont typeface="Calibri"/>
                        <a:buNone/>
                      </a:pPr>
                      <a:endParaRPr sz="1000" b="1" i="1" u="none" strike="noStrike" cap="none" dirty="0">
                        <a:solidFill>
                          <a:srgbClr val="283C8E"/>
                        </a:solidFill>
                        <a:latin typeface="Arial Narrow"/>
                        <a:ea typeface="Arial Narrow"/>
                        <a:cs typeface="Arial Narrow"/>
                        <a:sym typeface="Arial Narrow"/>
                      </a:endParaRPr>
                    </a:p>
                  </a:txBody>
                  <a:tcPr marL="0" marR="0" marT="0" marB="0" anchor="ctr">
                    <a:lnL w="12700" cap="flat" cmpd="sng">
                      <a:solidFill>
                        <a:srgbClr val="00B050"/>
                      </a:solidFill>
                      <a:prstDash val="solid"/>
                      <a:round/>
                      <a:headEnd type="none" w="sm" len="sm"/>
                      <a:tailEnd type="none" w="sm" len="sm"/>
                    </a:lnL>
                    <a:lnR w="12700" cap="flat" cmpd="sng" algn="ctr">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lgn="ctr">
                      <a:solidFill>
                        <a:srgbClr val="00B050"/>
                      </a:solidFill>
                      <a:prstDash val="solid"/>
                      <a:round/>
                      <a:headEnd type="none" w="sm" len="sm"/>
                      <a:tailEnd type="none" w="sm" len="sm"/>
                    </a:lnB>
                    <a:solidFill>
                      <a:srgbClr val="E5DFEC"/>
                    </a:solidFill>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200" b="1" u="none" strike="noStrike" cap="none" dirty="0" smtClean="0">
                          <a:solidFill>
                            <a:srgbClr val="04945F"/>
                          </a:solidFill>
                          <a:latin typeface="Arial Narrow"/>
                          <a:ea typeface="Arial Narrow"/>
                          <a:cs typeface="Arial Narrow"/>
                          <a:sym typeface="Arial Narrow"/>
                        </a:rPr>
                        <a:t>CUNDINAMARCA</a:t>
                      </a:r>
                      <a:endParaRPr sz="1200" b="1" u="none" strike="noStrike" cap="none" dirty="0" smtClean="0">
                        <a:solidFill>
                          <a:srgbClr val="04945F"/>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smtClean="0">
                          <a:solidFill>
                            <a:srgbClr val="1D1B10"/>
                          </a:solidFill>
                          <a:latin typeface="Arial Narrow"/>
                          <a:ea typeface="Arial Narrow"/>
                          <a:cs typeface="Arial Narrow"/>
                          <a:sym typeface="Arial Narrow"/>
                        </a:rPr>
                        <a:t>CUNDINAMARCA</a:t>
                      </a:r>
                      <a:r>
                        <a:rPr lang="es-CO" sz="1200" b="0" u="none" strike="noStrike" cap="none" dirty="0">
                          <a:solidFill>
                            <a:srgbClr val="1D1B10"/>
                          </a:solidFill>
                          <a:latin typeface="Arial Narrow"/>
                          <a:ea typeface="Arial Narrow"/>
                          <a:cs typeface="Arial Narrow"/>
                          <a:sym typeface="Arial Narrow"/>
                        </a:rPr>
                        <a:t>: Bojacá, Cajicá, Chía, Chipaque, Choachí, Chocontá, Cogua, Cota, Cucunubá, El Rosal, Facatativá, Funza, Fúquene, Gachancipá, Guachetá, Guasca, </a:t>
                      </a:r>
                      <a:r>
                        <a:rPr lang="es-CO" sz="1200" b="0" u="none" strike="noStrike" cap="none" dirty="0" err="1">
                          <a:solidFill>
                            <a:srgbClr val="1D1B10"/>
                          </a:solidFill>
                          <a:latin typeface="Arial Narrow"/>
                          <a:ea typeface="Arial Narrow"/>
                          <a:cs typeface="Arial Narrow"/>
                          <a:sym typeface="Arial Narrow"/>
                        </a:rPr>
                        <a:t>Guatavita</a:t>
                      </a:r>
                      <a:r>
                        <a:rPr lang="es-CO" sz="1200" b="0" u="none" strike="noStrike" cap="none" dirty="0">
                          <a:solidFill>
                            <a:srgbClr val="1D1B10"/>
                          </a:solidFill>
                          <a:latin typeface="Arial Narrow"/>
                          <a:ea typeface="Arial Narrow"/>
                          <a:cs typeface="Arial Narrow"/>
                          <a:sym typeface="Arial Narrow"/>
                        </a:rPr>
                        <a:t>, La Calera, Lenguazaque, Madrid, Mosquera, Nemocón, Sesquilé, Sibaté, Simijaca, Soacha, Sopó, Subachoque, Suesca, Susa, Sutatausa, Tabio, Tausa, Tenjo, Tocancipá, Ubaque, Ubaté, Villapinzón, Zipacón y Zipaquirá</a:t>
                      </a:r>
                      <a:r>
                        <a:rPr lang="es-CO" sz="1200" b="0" u="none" strike="noStrike" cap="none" dirty="0" smtClean="0">
                          <a:solidFill>
                            <a:srgbClr val="1D1B10"/>
                          </a:solidFill>
                          <a:latin typeface="Arial Narrow"/>
                          <a:ea typeface="Arial Narrow"/>
                          <a:cs typeface="Arial Narrow"/>
                          <a:sym typeface="Arial Narrow"/>
                        </a:rPr>
                        <a:t>.</a:t>
                      </a:r>
                      <a:endParaRPr lang="es-CO" sz="1200" b="0" u="none" strike="noStrike" cap="none" dirty="0">
                        <a:solidFill>
                          <a:srgbClr val="1D1B10"/>
                        </a:solidFill>
                        <a:latin typeface="Arial Narrow"/>
                        <a:ea typeface="Arial Narrow"/>
                        <a:cs typeface="Arial Narrow"/>
                        <a:sym typeface="Arial Narrow"/>
                      </a:endParaRPr>
                    </a:p>
                  </a:txBody>
                  <a:tcPr marL="54000" marR="54000" marT="53949" marB="53949" anchor="ctr">
                    <a:lnL w="12700" cap="flat" cmpd="sng">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solidFill>
                        <a:srgbClr val="00B050"/>
                      </a:solidFill>
                      <a:prstDash val="solid"/>
                      <a:round/>
                      <a:headEnd type="none" w="sm" len="sm"/>
                      <a:tailEnd type="none" w="sm" len="sm"/>
                    </a:lnT>
                    <a:lnB w="12700" cap="flat" cmpd="sng">
                      <a:solidFill>
                        <a:srgbClr val="00B050"/>
                      </a:solidFill>
                      <a:prstDash val="solid"/>
                      <a:round/>
                      <a:headEnd type="none" w="sm" len="sm"/>
                      <a:tailEnd type="none" w="sm" len="sm"/>
                    </a:lnB>
                  </a:tcPr>
                </a:tc>
                <a:extLst>
                  <a:ext uri="{0D108BD9-81ED-4DB2-BD59-A6C34878D82A}">
                    <a16:rowId xmlns:a16="http://schemas.microsoft.com/office/drawing/2014/main" xmlns="" val="10002"/>
                  </a:ext>
                </a:extLst>
              </a:tr>
              <a:tr h="656524">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200" b="1" u="none" strike="noStrike" cap="none" dirty="0">
                          <a:solidFill>
                            <a:srgbClr val="04945F"/>
                          </a:solidFill>
                          <a:latin typeface="Arial Narrow"/>
                          <a:ea typeface="Arial Narrow"/>
                          <a:cs typeface="Arial Narrow"/>
                          <a:sym typeface="Arial Narrow"/>
                        </a:rPr>
                        <a:t>CAUCA Y NARIÑO</a:t>
                      </a:r>
                      <a:endParaRPr lang="es-CO"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a:solidFill>
                            <a:srgbClr val="1D1B10"/>
                          </a:solidFill>
                          <a:latin typeface="Arial Narrow"/>
                          <a:ea typeface="Arial Narrow"/>
                          <a:cs typeface="Arial Narrow"/>
                          <a:sym typeface="Arial Narrow"/>
                        </a:rPr>
                        <a:t>CAUCA</a:t>
                      </a:r>
                      <a:r>
                        <a:rPr lang="es-CO" sz="1200" b="0" u="none" strike="noStrike" cap="none" dirty="0">
                          <a:solidFill>
                            <a:srgbClr val="1D1B10"/>
                          </a:solidFill>
                          <a:latin typeface="Arial Narrow"/>
                          <a:ea typeface="Arial Narrow"/>
                          <a:cs typeface="Arial Narrow"/>
                          <a:sym typeface="Arial Narrow"/>
                        </a:rPr>
                        <a:t>: Almaguer, Bolívar, Corinto, </a:t>
                      </a:r>
                      <a:r>
                        <a:rPr lang="es-CO" sz="1200" b="0" u="none" strike="noStrike" cap="none" dirty="0" err="1">
                          <a:solidFill>
                            <a:srgbClr val="1D1B10"/>
                          </a:solidFill>
                          <a:latin typeface="Arial Narrow"/>
                          <a:ea typeface="Arial Narrow"/>
                          <a:cs typeface="Arial Narrow"/>
                          <a:sym typeface="Arial Narrow"/>
                        </a:rPr>
                        <a:t>Inzá</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Jambaló</a:t>
                      </a:r>
                      <a:r>
                        <a:rPr lang="es-CO" sz="1200" b="0" u="none" strike="noStrike" cap="none" dirty="0">
                          <a:solidFill>
                            <a:srgbClr val="1D1B10"/>
                          </a:solidFill>
                          <a:latin typeface="Arial Narrow"/>
                          <a:ea typeface="Arial Narrow"/>
                          <a:cs typeface="Arial Narrow"/>
                          <a:sym typeface="Arial Narrow"/>
                        </a:rPr>
                        <a:t>, La Vega, Miranda, Páez (</a:t>
                      </a:r>
                      <a:r>
                        <a:rPr lang="es-CO" sz="1200" b="0" u="none" strike="noStrike" cap="none" dirty="0" err="1">
                          <a:solidFill>
                            <a:srgbClr val="1D1B10"/>
                          </a:solidFill>
                          <a:latin typeface="Arial Narrow"/>
                          <a:ea typeface="Arial Narrow"/>
                          <a:cs typeface="Arial Narrow"/>
                          <a:sym typeface="Arial Narrow"/>
                        </a:rPr>
                        <a:t>Belalcázar</a:t>
                      </a:r>
                      <a:r>
                        <a:rPr lang="es-CO" sz="1200" b="0" u="none" strike="noStrike" cap="none" dirty="0">
                          <a:solidFill>
                            <a:srgbClr val="1D1B10"/>
                          </a:solidFill>
                          <a:latin typeface="Arial Narrow"/>
                          <a:ea typeface="Arial Narrow"/>
                          <a:cs typeface="Arial Narrow"/>
                          <a:sym typeface="Arial Narrow"/>
                        </a:rPr>
                        <a:t>), Puracé (</a:t>
                      </a:r>
                      <a:r>
                        <a:rPr lang="es-CO" sz="1200" b="0" u="none" strike="noStrike" cap="none" dirty="0" err="1">
                          <a:solidFill>
                            <a:srgbClr val="1D1B10"/>
                          </a:solidFill>
                          <a:latin typeface="Arial Narrow"/>
                          <a:ea typeface="Arial Narrow"/>
                          <a:cs typeface="Arial Narrow"/>
                          <a:sym typeface="Arial Narrow"/>
                        </a:rPr>
                        <a:t>Coconuco</a:t>
                      </a:r>
                      <a:r>
                        <a:rPr lang="es-CO" sz="1200" b="0" u="none" strike="noStrike" cap="none" dirty="0">
                          <a:solidFill>
                            <a:srgbClr val="1D1B10"/>
                          </a:solidFill>
                          <a:latin typeface="Arial Narrow"/>
                          <a:ea typeface="Arial Narrow"/>
                          <a:cs typeface="Arial Narrow"/>
                          <a:sym typeface="Arial Narrow"/>
                        </a:rPr>
                        <a:t>), San Sebastián, Santa Rosa, Silvia, Sotará (</a:t>
                      </a:r>
                      <a:r>
                        <a:rPr lang="es-CO" sz="1200" b="0" u="none" strike="noStrike" cap="none" dirty="0" err="1">
                          <a:solidFill>
                            <a:srgbClr val="1D1B10"/>
                          </a:solidFill>
                          <a:latin typeface="Arial Narrow"/>
                          <a:ea typeface="Arial Narrow"/>
                          <a:cs typeface="Arial Narrow"/>
                          <a:sym typeface="Arial Narrow"/>
                        </a:rPr>
                        <a:t>Paispamba</a:t>
                      </a:r>
                      <a:r>
                        <a:rPr lang="es-CO" sz="1200" b="0" u="none" strike="noStrike" cap="none" dirty="0">
                          <a:solidFill>
                            <a:srgbClr val="1D1B10"/>
                          </a:solidFill>
                          <a:latin typeface="Arial Narrow"/>
                          <a:ea typeface="Arial Narrow"/>
                          <a:cs typeface="Arial Narrow"/>
                          <a:sym typeface="Arial Narrow"/>
                        </a:rPr>
                        <a:t>), Sucre, </a:t>
                      </a:r>
                      <a:r>
                        <a:rPr lang="es-CO" sz="1200" b="0" u="none" strike="noStrike" cap="none" dirty="0" err="1">
                          <a:solidFill>
                            <a:srgbClr val="1D1B10"/>
                          </a:solidFill>
                          <a:latin typeface="Arial Narrow"/>
                          <a:ea typeface="Arial Narrow"/>
                          <a:cs typeface="Arial Narrow"/>
                          <a:sym typeface="Arial Narrow"/>
                        </a:rPr>
                        <a:t>Toribío</a:t>
                      </a:r>
                      <a:r>
                        <a:rPr lang="es-CO" sz="1200" b="0" u="none" strike="noStrike" cap="none" dirty="0">
                          <a:solidFill>
                            <a:srgbClr val="1D1B10"/>
                          </a:solidFill>
                          <a:latin typeface="Arial Narrow"/>
                          <a:ea typeface="Arial Narrow"/>
                          <a:cs typeface="Arial Narrow"/>
                          <a:sym typeface="Arial Narrow"/>
                        </a:rPr>
                        <a:t> y </a:t>
                      </a:r>
                      <a:r>
                        <a:rPr lang="es-CO" sz="1200" b="0" u="none" strike="noStrike" cap="none" dirty="0" err="1">
                          <a:solidFill>
                            <a:srgbClr val="1D1B10"/>
                          </a:solidFill>
                          <a:latin typeface="Arial Narrow"/>
                          <a:ea typeface="Arial Narrow"/>
                          <a:cs typeface="Arial Narrow"/>
                          <a:sym typeface="Arial Narrow"/>
                        </a:rPr>
                        <a:t>Totoró</a:t>
                      </a:r>
                      <a:r>
                        <a:rPr lang="es-CO" sz="1200" b="0" u="none" strike="noStrike" cap="none" dirty="0">
                          <a:solidFill>
                            <a:srgbClr val="1D1B1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1D1B10"/>
                        </a:buClr>
                        <a:buSzPts val="1400"/>
                        <a:buFont typeface="Arial Narrow"/>
                        <a:buNone/>
                      </a:pPr>
                      <a:endParaRPr lang="es-CO" sz="1200" u="none" strike="noStrike" cap="none" dirty="0"/>
                    </a:p>
                    <a:p>
                      <a:pPr marL="0" marR="0" lvl="0" indent="0" algn="just" rtl="0">
                        <a:lnSpc>
                          <a:spcPct val="100000"/>
                        </a:lnSpc>
                        <a:spcBef>
                          <a:spcPts val="0"/>
                        </a:spcBef>
                        <a:spcAft>
                          <a:spcPts val="0"/>
                        </a:spcAft>
                        <a:buClr>
                          <a:srgbClr val="1D1B10"/>
                        </a:buClr>
                        <a:buSzPts val="1400"/>
                        <a:buFont typeface="Arial Narrow"/>
                        <a:buNone/>
                      </a:pPr>
                      <a:r>
                        <a:rPr lang="es-CO" sz="1200" b="1" u="none" strike="noStrike" cap="none" dirty="0">
                          <a:solidFill>
                            <a:srgbClr val="1D1B10"/>
                          </a:solidFill>
                          <a:latin typeface="Arial Narrow"/>
                          <a:ea typeface="Arial Narrow"/>
                          <a:cs typeface="Arial Narrow"/>
                          <a:sym typeface="Arial Narrow"/>
                        </a:rPr>
                        <a:t>NARIÑO</a:t>
                      </a:r>
                      <a:r>
                        <a:rPr lang="es-CO" sz="1200" b="0" u="none" strike="noStrike" cap="none" dirty="0">
                          <a:solidFill>
                            <a:srgbClr val="1D1B10"/>
                          </a:solidFill>
                          <a:latin typeface="Arial Narrow"/>
                          <a:ea typeface="Arial Narrow"/>
                          <a:cs typeface="Arial Narrow"/>
                          <a:sym typeface="Arial Narrow"/>
                        </a:rPr>
                        <a:t>: Pasto, Aldana, </a:t>
                      </a:r>
                      <a:r>
                        <a:rPr lang="es-CO" sz="1200" b="0" u="none" strike="noStrike" cap="none" dirty="0" err="1">
                          <a:solidFill>
                            <a:srgbClr val="1D1B10"/>
                          </a:solidFill>
                          <a:latin typeface="Arial Narrow"/>
                          <a:ea typeface="Arial Narrow"/>
                          <a:cs typeface="Arial Narrow"/>
                          <a:sym typeface="Arial Narrow"/>
                        </a:rPr>
                        <a:t>Buesaco</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Consacá</a:t>
                      </a:r>
                      <a:r>
                        <a:rPr lang="es-CO" sz="1200" b="0" u="none" strike="noStrike" cap="none" dirty="0">
                          <a:solidFill>
                            <a:srgbClr val="1D1B10"/>
                          </a:solidFill>
                          <a:latin typeface="Arial Narrow"/>
                          <a:ea typeface="Arial Narrow"/>
                          <a:cs typeface="Arial Narrow"/>
                          <a:sym typeface="Arial Narrow"/>
                        </a:rPr>
                        <a:t>, Contadero, Córdoba, </a:t>
                      </a:r>
                      <a:r>
                        <a:rPr lang="es-CO" sz="1200" b="0" u="none" strike="noStrike" cap="none" dirty="0" err="1">
                          <a:solidFill>
                            <a:srgbClr val="1D1B10"/>
                          </a:solidFill>
                          <a:latin typeface="Arial Narrow"/>
                          <a:ea typeface="Arial Narrow"/>
                          <a:cs typeface="Arial Narrow"/>
                          <a:sym typeface="Arial Narrow"/>
                        </a:rPr>
                        <a:t>Cuaspud</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Carlosama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Cumbal</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Chachaguí</a:t>
                      </a:r>
                      <a:r>
                        <a:rPr lang="es-CO" sz="1200" b="0" u="none" strike="noStrike" cap="none" dirty="0">
                          <a:solidFill>
                            <a:srgbClr val="1D1B10"/>
                          </a:solidFill>
                          <a:latin typeface="Arial Narrow"/>
                          <a:ea typeface="Arial Narrow"/>
                          <a:cs typeface="Arial Narrow"/>
                          <a:sym typeface="Arial Narrow"/>
                        </a:rPr>
                        <a:t>, El Tablón, Funes, </a:t>
                      </a:r>
                      <a:r>
                        <a:rPr lang="es-CO" sz="1200" b="0" u="none" strike="noStrike" cap="none" dirty="0" err="1">
                          <a:solidFill>
                            <a:srgbClr val="1D1B10"/>
                          </a:solidFill>
                          <a:latin typeface="Arial Narrow"/>
                          <a:ea typeface="Arial Narrow"/>
                          <a:cs typeface="Arial Narrow"/>
                          <a:sym typeface="Arial Narrow"/>
                        </a:rPr>
                        <a:t>Guaitarilla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Gualmatán</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Iles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Imués</a:t>
                      </a:r>
                      <a:r>
                        <a:rPr lang="es-CO" sz="1200" b="0" u="none" strike="noStrike" cap="none" dirty="0">
                          <a:solidFill>
                            <a:srgbClr val="1D1B10"/>
                          </a:solidFill>
                          <a:latin typeface="Arial Narrow"/>
                          <a:ea typeface="Arial Narrow"/>
                          <a:cs typeface="Arial Narrow"/>
                          <a:sym typeface="Arial Narrow"/>
                        </a:rPr>
                        <a:t>, Ipiales, La Cruz, La Florida, </a:t>
                      </a:r>
                      <a:r>
                        <a:rPr lang="es-CO" sz="1200" b="0" u="none" strike="noStrike" cap="none" dirty="0" err="1">
                          <a:solidFill>
                            <a:srgbClr val="1D1B10"/>
                          </a:solidFill>
                          <a:latin typeface="Arial Narrow"/>
                          <a:ea typeface="Arial Narrow"/>
                          <a:cs typeface="Arial Narrow"/>
                          <a:sym typeface="Arial Narrow"/>
                        </a:rPr>
                        <a:t>Mallama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Piedrancha</a:t>
                      </a:r>
                      <a:r>
                        <a:rPr lang="es-CO" sz="1200" b="0" u="none" strike="noStrike" cap="none" dirty="0">
                          <a:solidFill>
                            <a:srgbClr val="1D1B10"/>
                          </a:solidFill>
                          <a:latin typeface="Arial Narrow"/>
                          <a:ea typeface="Arial Narrow"/>
                          <a:cs typeface="Arial Narrow"/>
                          <a:sym typeface="Arial Narrow"/>
                        </a:rPr>
                        <a:t>), Nariño, Ospina, Potosí, Providencia, </a:t>
                      </a:r>
                      <a:r>
                        <a:rPr lang="es-CO" sz="1200" b="0" u="none" strike="noStrike" cap="none" dirty="0" err="1">
                          <a:solidFill>
                            <a:srgbClr val="1D1B10"/>
                          </a:solidFill>
                          <a:latin typeface="Arial Narrow"/>
                          <a:ea typeface="Arial Narrow"/>
                          <a:cs typeface="Arial Narrow"/>
                          <a:sym typeface="Arial Narrow"/>
                        </a:rPr>
                        <a:t>Puerres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Pupiales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Sandoná</a:t>
                      </a:r>
                      <a:r>
                        <a:rPr lang="es-CO" sz="1200" b="0" u="none" strike="noStrike" cap="none" dirty="0">
                          <a:solidFill>
                            <a:srgbClr val="1D1B10"/>
                          </a:solidFill>
                          <a:latin typeface="Arial Narrow"/>
                          <a:ea typeface="Arial Narrow"/>
                          <a:cs typeface="Arial Narrow"/>
                          <a:sym typeface="Arial Narrow"/>
                        </a:rPr>
                        <a:t>, San Bernardo, San Pablo, Santa Cruz (</a:t>
                      </a:r>
                      <a:r>
                        <a:rPr lang="es-CO" sz="1200" b="0" u="none" strike="noStrike" cap="none" dirty="0" err="1">
                          <a:solidFill>
                            <a:srgbClr val="1D1B10"/>
                          </a:solidFill>
                          <a:latin typeface="Arial Narrow"/>
                          <a:ea typeface="Arial Narrow"/>
                          <a:cs typeface="Arial Narrow"/>
                          <a:sym typeface="Arial Narrow"/>
                        </a:rPr>
                        <a:t>Guachavés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Sapuyes</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Tangua</a:t>
                      </a:r>
                      <a:r>
                        <a:rPr lang="es-CO" sz="1200" b="0" u="none" strike="noStrike" cap="none" dirty="0">
                          <a:solidFill>
                            <a:srgbClr val="1D1B10"/>
                          </a:solidFill>
                          <a:latin typeface="Arial Narrow"/>
                          <a:ea typeface="Arial Narrow"/>
                          <a:cs typeface="Arial Narrow"/>
                          <a:sym typeface="Arial Narrow"/>
                        </a:rPr>
                        <a:t>, </a:t>
                      </a:r>
                      <a:r>
                        <a:rPr lang="es-CO" sz="1200" b="0" u="none" strike="noStrike" cap="none" dirty="0" err="1">
                          <a:solidFill>
                            <a:srgbClr val="1D1B10"/>
                          </a:solidFill>
                          <a:latin typeface="Arial Narrow"/>
                          <a:ea typeface="Arial Narrow"/>
                          <a:cs typeface="Arial Narrow"/>
                          <a:sym typeface="Arial Narrow"/>
                        </a:rPr>
                        <a:t>Túquerres</a:t>
                      </a:r>
                      <a:r>
                        <a:rPr lang="es-CO" sz="1200" b="0" u="none" strike="noStrike" cap="none" dirty="0">
                          <a:solidFill>
                            <a:srgbClr val="1D1B10"/>
                          </a:solidFill>
                          <a:latin typeface="Arial Narrow"/>
                          <a:ea typeface="Arial Narrow"/>
                          <a:cs typeface="Arial Narrow"/>
                          <a:sym typeface="Arial Narrow"/>
                        </a:rPr>
                        <a:t> y </a:t>
                      </a:r>
                      <a:r>
                        <a:rPr lang="es-CO" sz="1200" b="0" u="none" strike="noStrike" cap="none" dirty="0" err="1">
                          <a:solidFill>
                            <a:srgbClr val="1D1B10"/>
                          </a:solidFill>
                          <a:latin typeface="Arial Narrow"/>
                          <a:ea typeface="Arial Narrow"/>
                          <a:cs typeface="Arial Narrow"/>
                          <a:sym typeface="Arial Narrow"/>
                        </a:rPr>
                        <a:t>Yacuanquer</a:t>
                      </a:r>
                      <a:r>
                        <a:rPr lang="es-CO" sz="1200" b="0" u="none" strike="noStrike" cap="none" dirty="0">
                          <a:solidFill>
                            <a:srgbClr val="1D1B10"/>
                          </a:solidFill>
                          <a:latin typeface="Arial Narrow"/>
                          <a:ea typeface="Arial Narrow"/>
                          <a:cs typeface="Arial Narrow"/>
                          <a:sym typeface="Arial Narrow"/>
                        </a:rPr>
                        <a:t>.</a:t>
                      </a:r>
                      <a:endParaRPr lang="es-CO" sz="1200" u="none" strike="noStrike" cap="none" dirty="0"/>
                    </a:p>
                  </a:txBody>
                  <a:tcPr marL="54000" marR="54000" marT="53949" marB="53949" anchor="ctr">
                    <a:lnL w="12700" cap="flat" cmpd="sng" algn="ctr">
                      <a:solidFill>
                        <a:srgbClr val="00B050"/>
                      </a:solidFill>
                      <a:prstDash val="solid"/>
                      <a:round/>
                      <a:headEnd type="none" w="sm" len="sm"/>
                      <a:tailEnd type="none" w="sm" len="sm"/>
                    </a:lnL>
                    <a:lnR w="12700" cap="flat" cmpd="sng">
                      <a:solidFill>
                        <a:srgbClr val="00B050"/>
                      </a:solidFill>
                      <a:prstDash val="solid"/>
                      <a:round/>
                      <a:headEnd type="none" w="sm" len="sm"/>
                      <a:tailEnd type="none" w="sm" len="sm"/>
                    </a:lnR>
                    <a:lnT w="12700" cap="flat" cmpd="sng" algn="ctr">
                      <a:solidFill>
                        <a:srgbClr val="00B050"/>
                      </a:solidFill>
                      <a:prstDash val="solid"/>
                      <a:round/>
                      <a:headEnd type="none" w="sm" len="sm"/>
                      <a:tailEnd type="none" w="sm" len="sm"/>
                    </a:lnT>
                    <a:lnB w="12700" cap="flat" cmpd="sng" algn="ctr">
                      <a:solidFill>
                        <a:srgbClr val="00B050"/>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pic>
        <p:nvPicPr>
          <p:cNvPr id="107546"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 y="3502819"/>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13;p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238" y="5129274"/>
            <a:ext cx="10810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Google Shape;519;p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685429"/>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45402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Tema de Office">
  <a:themeElements>
    <a:clrScheme name="Personalizado 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Tema de Office">
  <a:themeElements>
    <a:clrScheme name="Personalizado 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igitata PPT Template">
  <a:themeElements>
    <a:clrScheme name="Digitata Pantones 2016">
      <a:dk1>
        <a:srgbClr val="022A3A"/>
      </a:dk1>
      <a:lt1>
        <a:srgbClr val="EEF7FC"/>
      </a:lt1>
      <a:dk2>
        <a:srgbClr val="00416A"/>
      </a:dk2>
      <a:lt2>
        <a:srgbClr val="8FC7E8"/>
      </a:lt2>
      <a:accent1>
        <a:srgbClr val="111820"/>
      </a:accent1>
      <a:accent2>
        <a:srgbClr val="4B4F54"/>
      </a:accent2>
      <a:accent3>
        <a:srgbClr val="F58220"/>
      </a:accent3>
      <a:accent4>
        <a:srgbClr val="F8A45E"/>
      </a:accent4>
      <a:accent5>
        <a:srgbClr val="C8E3F4"/>
      </a:accent5>
      <a:accent6>
        <a:srgbClr val="D6EAF6"/>
      </a:accent6>
      <a:hlink>
        <a:srgbClr val="006098"/>
      </a:hlink>
      <a:folHlink>
        <a:srgbClr val="00416A"/>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gitata DT PPT template 16x9 - 2016" id="{48E80022-CB88-4E3B-A2DC-4D166C0D3EEC}" vid="{45D8C900-0F94-4EB8-8ED8-6C24A88E7490}"/>
    </a:ext>
  </a:ext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261503</TotalTime>
  <Words>19049</Words>
  <Application>Microsoft Office PowerPoint</Application>
  <PresentationFormat>Panorámica</PresentationFormat>
  <Paragraphs>1491</Paragraphs>
  <Slides>73</Slides>
  <Notes>67</Notes>
  <HiddenSlides>5</HiddenSlides>
  <MMClips>0</MMClips>
  <ScaleCrop>false</ScaleCrop>
  <HeadingPairs>
    <vt:vector size="6" baseType="variant">
      <vt:variant>
        <vt:lpstr>Fuentes usadas</vt:lpstr>
      </vt:variant>
      <vt:variant>
        <vt:i4>14</vt:i4>
      </vt:variant>
      <vt:variant>
        <vt:lpstr>Tema</vt:lpstr>
      </vt:variant>
      <vt:variant>
        <vt:i4>18</vt:i4>
      </vt:variant>
      <vt:variant>
        <vt:lpstr>Títulos de diapositiva</vt:lpstr>
      </vt:variant>
      <vt:variant>
        <vt:i4>73</vt:i4>
      </vt:variant>
    </vt:vector>
  </HeadingPairs>
  <TitlesOfParts>
    <vt:vector size="105" baseType="lpstr">
      <vt:lpstr>PMingLiU</vt:lpstr>
      <vt:lpstr>Arial</vt:lpstr>
      <vt:lpstr>Arial Black</vt:lpstr>
      <vt:lpstr>Arial Narrow</vt:lpstr>
      <vt:lpstr>ArialNarrow</vt:lpstr>
      <vt:lpstr>Calibri</vt:lpstr>
      <vt:lpstr>Calibri Light</vt:lpstr>
      <vt:lpstr>Cambria</vt:lpstr>
      <vt:lpstr>DejaVu Sans</vt:lpstr>
      <vt:lpstr>Noto Sans Symbols</vt:lpstr>
      <vt:lpstr>Symbol</vt:lpstr>
      <vt:lpstr>Times New Roman</vt:lpstr>
      <vt:lpstr>Verdana</vt:lpstr>
      <vt:lpstr>Wingdings</vt:lpstr>
      <vt:lpstr>Tema de Office</vt:lpstr>
      <vt:lpstr>2_Digitata PPT Template</vt:lpstr>
      <vt:lpstr>4_Tema de Office</vt:lpstr>
      <vt:lpstr>3_Tema de Office</vt:lpstr>
      <vt:lpstr>Office Theme</vt:lpstr>
      <vt:lpstr>5_Tema de Office</vt:lpstr>
      <vt:lpstr>9_Tema de Office</vt:lpstr>
      <vt:lpstr>5_Office Theme</vt:lpstr>
      <vt:lpstr>7_Tema de Office</vt:lpstr>
      <vt:lpstr>2_Office Theme</vt:lpstr>
      <vt:lpstr>2_Tema de Office</vt:lpstr>
      <vt:lpstr>1_Office Theme</vt:lpstr>
      <vt:lpstr>3_Office Theme</vt:lpstr>
      <vt:lpstr>7_Office Theme</vt:lpstr>
      <vt:lpstr>1_Tema de Office</vt:lpstr>
      <vt:lpstr>6_Tema de Office</vt:lpstr>
      <vt:lpstr>8_Tema de Office</vt:lpstr>
      <vt:lpstr>8_Office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Ever Andres Salazar Mercado</cp:lastModifiedBy>
  <cp:revision>27093</cp:revision>
  <dcterms:created xsi:type="dcterms:W3CDTF">2019-06-25T17:24:35Z</dcterms:created>
  <dcterms:modified xsi:type="dcterms:W3CDTF">2022-06-30T18:15:41Z</dcterms:modified>
</cp:coreProperties>
</file>